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73" r:id="rId2"/>
    <p:sldMasterId id="2147483690" r:id="rId3"/>
  </p:sldMasterIdLst>
  <p:notesMasterIdLst>
    <p:notesMasterId r:id="rId32"/>
  </p:notesMasterIdLst>
  <p:sldIdLst>
    <p:sldId id="296" r:id="rId4"/>
    <p:sldId id="287" r:id="rId5"/>
    <p:sldId id="288" r:id="rId6"/>
    <p:sldId id="290" r:id="rId7"/>
    <p:sldId id="286" r:id="rId8"/>
    <p:sldId id="258" r:id="rId9"/>
    <p:sldId id="259" r:id="rId10"/>
    <p:sldId id="260" r:id="rId11"/>
    <p:sldId id="261" r:id="rId12"/>
    <p:sldId id="262" r:id="rId13"/>
    <p:sldId id="292" r:id="rId14"/>
    <p:sldId id="263" r:id="rId15"/>
    <p:sldId id="264" r:id="rId16"/>
    <p:sldId id="265" r:id="rId17"/>
    <p:sldId id="295" r:id="rId18"/>
    <p:sldId id="297" r:id="rId19"/>
    <p:sldId id="299" r:id="rId20"/>
    <p:sldId id="267" r:id="rId21"/>
    <p:sldId id="268" r:id="rId22"/>
    <p:sldId id="293" r:id="rId23"/>
    <p:sldId id="294" r:id="rId24"/>
    <p:sldId id="298" r:id="rId25"/>
    <p:sldId id="276" r:id="rId26"/>
    <p:sldId id="301" r:id="rId27"/>
    <p:sldId id="302" r:id="rId28"/>
    <p:sldId id="303" r:id="rId29"/>
    <p:sldId id="283" r:id="rId30"/>
    <p:sldId id="278" r:id="rId31"/>
  </p:sldIdLst>
  <p:sldSz cx="14630400" cy="8229600"/>
  <p:notesSz cx="8229600" cy="146304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Inter" panose="020B0604020202020204" charset="0"/>
      <p:regular r:id="rId37"/>
    </p:embeddedFont>
    <p:embeddedFont>
      <p:font typeface="MiSans" panose="020B0604020202020204" charset="0"/>
      <p:regular r:id="rId38"/>
    </p:embeddedFont>
    <p:embeddedFont>
      <p:font typeface="Poppins" panose="00000500000000000000" pitchFamily="2" charset="0"/>
      <p:regular r:id="rId39"/>
      <p:bold r:id="rId40"/>
      <p:italic r:id="rId41"/>
      <p:boldItalic r:id="rId42"/>
    </p:embeddedFont>
    <p:embeddedFont>
      <p:font typeface="Poppins Bold" panose="00000800000000000000" charset="0"/>
      <p:bold r:id="rId43"/>
    </p:embeddedFont>
    <p:embeddedFont>
      <p:font typeface="得意黑" panose="020B0604020202020204" charset="0"/>
      <p:regular r:id="rId44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4" autoAdjust="0"/>
    <p:restoredTop sz="94610"/>
  </p:normalViewPr>
  <p:slideViewPr>
    <p:cSldViewPr snapToGrid="0" snapToObjects="1">
      <p:cViewPr varScale="1">
        <p:scale>
          <a:sx n="135" d="100"/>
          <a:sy n="135" d="100"/>
        </p:scale>
        <p:origin x="15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39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0852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088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" type="title">
  <p:cSld name="Cover 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/>
          <p:nvPr/>
        </p:nvSpPr>
        <p:spPr>
          <a:xfrm>
            <a:off x="3500179" y="-495730"/>
            <a:ext cx="3815021" cy="7518322"/>
          </a:xfrm>
          <a:prstGeom prst="roundRect">
            <a:avLst>
              <a:gd name="adj" fmla="val 16667"/>
            </a:avLst>
          </a:prstGeom>
          <a:solidFill>
            <a:srgbClr val="FBF9D1"/>
          </a:solidFill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6"/>
          <p:cNvSpPr txBox="1">
            <a:spLocks noGrp="1"/>
          </p:cNvSpPr>
          <p:nvPr>
            <p:ph type="ctrTitle"/>
          </p:nvPr>
        </p:nvSpPr>
        <p:spPr>
          <a:xfrm>
            <a:off x="7626096" y="2918765"/>
            <a:ext cx="6327648" cy="1158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Poppins"/>
              <a:buNone/>
              <a:defRPr sz="288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ubTitle" idx="1"/>
          </p:nvPr>
        </p:nvSpPr>
        <p:spPr>
          <a:xfrm>
            <a:off x="7626096" y="4322446"/>
            <a:ext cx="6327648" cy="198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16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9pPr>
          </a:lstStyle>
          <a:p>
            <a:endParaRPr/>
          </a:p>
        </p:txBody>
      </p:sp>
      <p:pic>
        <p:nvPicPr>
          <p:cNvPr id="21" name="Google Shape;2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3196" y="334319"/>
            <a:ext cx="7347745" cy="217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4268" y="7274601"/>
            <a:ext cx="1105598" cy="6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4079" y="7273898"/>
            <a:ext cx="1262753" cy="6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1748" y="7266911"/>
            <a:ext cx="3789943" cy="64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60720" y="2401253"/>
            <a:ext cx="4212845" cy="29187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26;p16"/>
          <p:cNvCxnSpPr/>
          <p:nvPr/>
        </p:nvCxnSpPr>
        <p:spPr>
          <a:xfrm>
            <a:off x="382723" y="7101265"/>
            <a:ext cx="13812674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6276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Poppi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" name="Google Shape;29;p17"/>
          <p:cNvGrpSpPr/>
          <p:nvPr/>
        </p:nvGrpSpPr>
        <p:grpSpPr>
          <a:xfrm rot="10800000" flipH="1">
            <a:off x="0" y="2661506"/>
            <a:ext cx="4384560" cy="1144114"/>
            <a:chOff x="4173650" y="2515975"/>
            <a:chExt cx="216413" cy="56475"/>
          </a:xfrm>
        </p:grpSpPr>
        <p:sp>
          <p:nvSpPr>
            <p:cNvPr id="30" name="Google Shape;30;p17"/>
            <p:cNvSpPr/>
            <p:nvPr/>
          </p:nvSpPr>
          <p:spPr>
            <a:xfrm>
              <a:off x="4257138" y="2515975"/>
              <a:ext cx="132925" cy="56475"/>
            </a:xfrm>
            <a:custGeom>
              <a:avLst/>
              <a:gdLst/>
              <a:ahLst/>
              <a:cxnLst/>
              <a:rect l="l" t="t" r="r" b="b"/>
              <a:pathLst>
                <a:path w="5317" h="2259" extrusionOk="0">
                  <a:moveTo>
                    <a:pt x="1" y="1"/>
                  </a:moveTo>
                  <a:lnTo>
                    <a:pt x="1" y="2258"/>
                  </a:lnTo>
                  <a:lnTo>
                    <a:pt x="4191" y="2258"/>
                  </a:lnTo>
                  <a:cubicBezTo>
                    <a:pt x="4811" y="2258"/>
                    <a:pt x="5316" y="1753"/>
                    <a:pt x="5316" y="1126"/>
                  </a:cubicBezTo>
                  <a:cubicBezTo>
                    <a:pt x="5316" y="506"/>
                    <a:pt x="4811" y="1"/>
                    <a:pt x="4191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7"/>
            <p:cNvSpPr/>
            <p:nvPr/>
          </p:nvSpPr>
          <p:spPr>
            <a:xfrm>
              <a:off x="4173650" y="2515975"/>
              <a:ext cx="132925" cy="56475"/>
            </a:xfrm>
            <a:custGeom>
              <a:avLst/>
              <a:gdLst/>
              <a:ahLst/>
              <a:cxnLst/>
              <a:rect l="l" t="t" r="r" b="b"/>
              <a:pathLst>
                <a:path w="5317" h="2259" extrusionOk="0">
                  <a:moveTo>
                    <a:pt x="1" y="1"/>
                  </a:moveTo>
                  <a:lnTo>
                    <a:pt x="1" y="2258"/>
                  </a:lnTo>
                  <a:lnTo>
                    <a:pt x="4191" y="2258"/>
                  </a:lnTo>
                  <a:cubicBezTo>
                    <a:pt x="4812" y="2258"/>
                    <a:pt x="5316" y="1753"/>
                    <a:pt x="5316" y="1126"/>
                  </a:cubicBezTo>
                  <a:cubicBezTo>
                    <a:pt x="5316" y="506"/>
                    <a:pt x="4812" y="1"/>
                    <a:pt x="4191" y="1"/>
                  </a:cubicBezTo>
                  <a:close/>
                </a:path>
              </a:pathLst>
            </a:custGeom>
            <a:solidFill>
              <a:srgbClr val="668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32;p17"/>
          <p:cNvGrpSpPr/>
          <p:nvPr/>
        </p:nvGrpSpPr>
        <p:grpSpPr>
          <a:xfrm rot="10800000" flipH="1">
            <a:off x="0" y="4055424"/>
            <a:ext cx="4384560" cy="1144114"/>
            <a:chOff x="4173650" y="2515975"/>
            <a:chExt cx="216413" cy="56475"/>
          </a:xfrm>
        </p:grpSpPr>
        <p:sp>
          <p:nvSpPr>
            <p:cNvPr id="33" name="Google Shape;33;p17"/>
            <p:cNvSpPr/>
            <p:nvPr/>
          </p:nvSpPr>
          <p:spPr>
            <a:xfrm>
              <a:off x="4257138" y="2515975"/>
              <a:ext cx="132925" cy="56475"/>
            </a:xfrm>
            <a:custGeom>
              <a:avLst/>
              <a:gdLst/>
              <a:ahLst/>
              <a:cxnLst/>
              <a:rect l="l" t="t" r="r" b="b"/>
              <a:pathLst>
                <a:path w="5317" h="2259" extrusionOk="0">
                  <a:moveTo>
                    <a:pt x="1" y="1"/>
                  </a:moveTo>
                  <a:lnTo>
                    <a:pt x="1" y="2258"/>
                  </a:lnTo>
                  <a:lnTo>
                    <a:pt x="4191" y="2258"/>
                  </a:lnTo>
                  <a:cubicBezTo>
                    <a:pt x="4811" y="2258"/>
                    <a:pt x="5316" y="1753"/>
                    <a:pt x="5316" y="1126"/>
                  </a:cubicBezTo>
                  <a:cubicBezTo>
                    <a:pt x="5316" y="506"/>
                    <a:pt x="4811" y="1"/>
                    <a:pt x="4191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17"/>
            <p:cNvSpPr/>
            <p:nvPr/>
          </p:nvSpPr>
          <p:spPr>
            <a:xfrm>
              <a:off x="4173650" y="2515975"/>
              <a:ext cx="132925" cy="56475"/>
            </a:xfrm>
            <a:custGeom>
              <a:avLst/>
              <a:gdLst/>
              <a:ahLst/>
              <a:cxnLst/>
              <a:rect l="l" t="t" r="r" b="b"/>
              <a:pathLst>
                <a:path w="5317" h="2259" extrusionOk="0">
                  <a:moveTo>
                    <a:pt x="1" y="1"/>
                  </a:moveTo>
                  <a:lnTo>
                    <a:pt x="1" y="2258"/>
                  </a:lnTo>
                  <a:lnTo>
                    <a:pt x="4191" y="2258"/>
                  </a:lnTo>
                  <a:cubicBezTo>
                    <a:pt x="4812" y="2258"/>
                    <a:pt x="5316" y="1753"/>
                    <a:pt x="5316" y="1126"/>
                  </a:cubicBezTo>
                  <a:cubicBezTo>
                    <a:pt x="5316" y="506"/>
                    <a:pt x="4812" y="1"/>
                    <a:pt x="4191" y="1"/>
                  </a:cubicBezTo>
                  <a:close/>
                </a:path>
              </a:pathLst>
            </a:custGeom>
            <a:solidFill>
              <a:srgbClr val="E4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35;p17"/>
          <p:cNvGrpSpPr/>
          <p:nvPr/>
        </p:nvGrpSpPr>
        <p:grpSpPr>
          <a:xfrm rot="10800000" flipH="1">
            <a:off x="0" y="5449344"/>
            <a:ext cx="4384560" cy="1144114"/>
            <a:chOff x="4173650" y="2515975"/>
            <a:chExt cx="216413" cy="56475"/>
          </a:xfrm>
        </p:grpSpPr>
        <p:sp>
          <p:nvSpPr>
            <p:cNvPr id="36" name="Google Shape;36;p17"/>
            <p:cNvSpPr/>
            <p:nvPr/>
          </p:nvSpPr>
          <p:spPr>
            <a:xfrm>
              <a:off x="4257138" y="2515975"/>
              <a:ext cx="132925" cy="56475"/>
            </a:xfrm>
            <a:custGeom>
              <a:avLst/>
              <a:gdLst/>
              <a:ahLst/>
              <a:cxnLst/>
              <a:rect l="l" t="t" r="r" b="b"/>
              <a:pathLst>
                <a:path w="5317" h="2259" extrusionOk="0">
                  <a:moveTo>
                    <a:pt x="1" y="1"/>
                  </a:moveTo>
                  <a:lnTo>
                    <a:pt x="1" y="2258"/>
                  </a:lnTo>
                  <a:lnTo>
                    <a:pt x="4191" y="2258"/>
                  </a:lnTo>
                  <a:cubicBezTo>
                    <a:pt x="4811" y="2258"/>
                    <a:pt x="5316" y="1753"/>
                    <a:pt x="5316" y="1126"/>
                  </a:cubicBezTo>
                  <a:cubicBezTo>
                    <a:pt x="5316" y="506"/>
                    <a:pt x="4811" y="1"/>
                    <a:pt x="4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7"/>
            <p:cNvSpPr/>
            <p:nvPr/>
          </p:nvSpPr>
          <p:spPr>
            <a:xfrm>
              <a:off x="4173650" y="2515975"/>
              <a:ext cx="132925" cy="56475"/>
            </a:xfrm>
            <a:custGeom>
              <a:avLst/>
              <a:gdLst/>
              <a:ahLst/>
              <a:cxnLst/>
              <a:rect l="l" t="t" r="r" b="b"/>
              <a:pathLst>
                <a:path w="5317" h="2259" extrusionOk="0">
                  <a:moveTo>
                    <a:pt x="1" y="1"/>
                  </a:moveTo>
                  <a:lnTo>
                    <a:pt x="1" y="2258"/>
                  </a:lnTo>
                  <a:lnTo>
                    <a:pt x="4191" y="2258"/>
                  </a:lnTo>
                  <a:cubicBezTo>
                    <a:pt x="4812" y="2258"/>
                    <a:pt x="5316" y="1753"/>
                    <a:pt x="5316" y="1126"/>
                  </a:cubicBezTo>
                  <a:cubicBezTo>
                    <a:pt x="5316" y="506"/>
                    <a:pt x="4812" y="1"/>
                    <a:pt x="4191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Google Shape;38;p17"/>
          <p:cNvSpPr txBox="1"/>
          <p:nvPr/>
        </p:nvSpPr>
        <p:spPr>
          <a:xfrm>
            <a:off x="3133304" y="3074288"/>
            <a:ext cx="811033" cy="4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16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  <a:endParaRPr sz="216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" name="Google Shape;39;p17"/>
          <p:cNvSpPr txBox="1"/>
          <p:nvPr/>
        </p:nvSpPr>
        <p:spPr>
          <a:xfrm>
            <a:off x="3133304" y="4410108"/>
            <a:ext cx="811033" cy="4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16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  <a:endParaRPr sz="216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" name="Google Shape;40;p17"/>
          <p:cNvSpPr txBox="1"/>
          <p:nvPr/>
        </p:nvSpPr>
        <p:spPr>
          <a:xfrm>
            <a:off x="3133304" y="5793634"/>
            <a:ext cx="811033" cy="4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16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  <a:endParaRPr sz="216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1"/>
          </p:nvPr>
        </p:nvSpPr>
        <p:spPr>
          <a:xfrm>
            <a:off x="6189346" y="2661286"/>
            <a:ext cx="7435214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253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860033"/>
            <a:ext cx="14630400" cy="467239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8"/>
          <p:cNvSpPr txBox="1">
            <a:spLocks noGrp="1"/>
          </p:cNvSpPr>
          <p:nvPr>
            <p:ph type="body" idx="1"/>
          </p:nvPr>
        </p:nvSpPr>
        <p:spPr>
          <a:xfrm>
            <a:off x="1005840" y="2190750"/>
            <a:ext cx="12618720" cy="479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947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p Layout">
  <p:cSld name="Map Layout">
    <p:bg>
      <p:bgPr>
        <a:solidFill>
          <a:schemeClr val="lt1">
            <a:alpha val="95686"/>
          </a:schemeClr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9"/>
          <p:cNvPicPr preferRelativeResize="0"/>
          <p:nvPr/>
        </p:nvPicPr>
        <p:blipFill rotWithShape="1">
          <a:blip r:embed="rId2">
            <a:alphaModFix amt="90000"/>
          </a:blip>
          <a:srcRect/>
          <a:stretch/>
        </p:blipFill>
        <p:spPr>
          <a:xfrm>
            <a:off x="2013728" y="2051144"/>
            <a:ext cx="4127312" cy="412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8" name="Google Shape;48;p19"/>
          <p:cNvSpPr txBox="1">
            <a:spLocks noGrp="1"/>
          </p:cNvSpPr>
          <p:nvPr>
            <p:ph type="body" idx="1"/>
          </p:nvPr>
        </p:nvSpPr>
        <p:spPr>
          <a:xfrm>
            <a:off x="6977270" y="4114800"/>
            <a:ext cx="5369036" cy="251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57200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1097280" lvl="1" indent="-42672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2pPr>
            <a:lvl3pPr marL="1645920" lvl="2" indent="-41148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39624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4pPr>
            <a:lvl5pPr marL="2743200" lvl="4" indent="-39624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title"/>
          </p:nvPr>
        </p:nvSpPr>
        <p:spPr>
          <a:xfrm>
            <a:off x="6977269" y="1422449"/>
            <a:ext cx="5369036" cy="251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Poppi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9"/>
          <p:cNvSpPr/>
          <p:nvPr/>
        </p:nvSpPr>
        <p:spPr>
          <a:xfrm rot="-1691532">
            <a:off x="-704715" y="1594161"/>
            <a:ext cx="1852955" cy="1676975"/>
          </a:xfrm>
          <a:custGeom>
            <a:avLst/>
            <a:gdLst/>
            <a:ahLst/>
            <a:cxnLst/>
            <a:rect l="l" t="t" r="r" b="b"/>
            <a:pathLst>
              <a:path w="1544129" h="1397479" extrusionOk="0">
                <a:moveTo>
                  <a:pt x="0" y="232918"/>
                </a:moveTo>
                <a:cubicBezTo>
                  <a:pt x="-12334" y="125920"/>
                  <a:pt x="85390" y="-7801"/>
                  <a:pt x="232918" y="0"/>
                </a:cubicBezTo>
                <a:cubicBezTo>
                  <a:pt x="345446" y="-68407"/>
                  <a:pt x="828891" y="22333"/>
                  <a:pt x="1311211" y="0"/>
                </a:cubicBezTo>
                <a:cubicBezTo>
                  <a:pt x="1438338" y="505"/>
                  <a:pt x="1542385" y="106343"/>
                  <a:pt x="1544129" y="232918"/>
                </a:cubicBezTo>
                <a:cubicBezTo>
                  <a:pt x="1592790" y="416275"/>
                  <a:pt x="1493866" y="879985"/>
                  <a:pt x="1544129" y="1164561"/>
                </a:cubicBezTo>
                <a:cubicBezTo>
                  <a:pt x="1550305" y="1287328"/>
                  <a:pt x="1458085" y="1398682"/>
                  <a:pt x="1311211" y="1397479"/>
                </a:cubicBezTo>
                <a:cubicBezTo>
                  <a:pt x="1118798" y="1408805"/>
                  <a:pt x="463651" y="1344861"/>
                  <a:pt x="232918" y="1397479"/>
                </a:cubicBezTo>
                <a:cubicBezTo>
                  <a:pt x="109354" y="1398215"/>
                  <a:pt x="-21069" y="1283583"/>
                  <a:pt x="0" y="1164561"/>
                </a:cubicBezTo>
                <a:cubicBezTo>
                  <a:pt x="80654" y="743398"/>
                  <a:pt x="80373" y="418276"/>
                  <a:pt x="0" y="232918"/>
                </a:cubicBezTo>
                <a:close/>
              </a:path>
            </a:pathLst>
          </a:cu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19"/>
          <p:cNvSpPr/>
          <p:nvPr/>
        </p:nvSpPr>
        <p:spPr>
          <a:xfrm>
            <a:off x="12969528" y="616039"/>
            <a:ext cx="2231136" cy="1816608"/>
          </a:xfrm>
          <a:custGeom>
            <a:avLst/>
            <a:gdLst/>
            <a:ahLst/>
            <a:cxnLst/>
            <a:rect l="l" t="t" r="r" b="b"/>
            <a:pathLst>
              <a:path w="1859280" h="1513840" fill="none" extrusionOk="0">
                <a:moveTo>
                  <a:pt x="0" y="756920"/>
                </a:moveTo>
                <a:cubicBezTo>
                  <a:pt x="49353" y="291977"/>
                  <a:pt x="455113" y="2567"/>
                  <a:pt x="929640" y="0"/>
                </a:cubicBezTo>
                <a:cubicBezTo>
                  <a:pt x="1485130" y="71901"/>
                  <a:pt x="1817136" y="337979"/>
                  <a:pt x="1859280" y="756920"/>
                </a:cubicBezTo>
                <a:cubicBezTo>
                  <a:pt x="1944050" y="1187248"/>
                  <a:pt x="1434846" y="1510089"/>
                  <a:pt x="929640" y="1513840"/>
                </a:cubicBezTo>
                <a:cubicBezTo>
                  <a:pt x="359021" y="1530907"/>
                  <a:pt x="22743" y="1144124"/>
                  <a:pt x="0" y="756920"/>
                </a:cubicBezTo>
                <a:close/>
              </a:path>
              <a:path w="1859280" h="1513840" extrusionOk="0">
                <a:moveTo>
                  <a:pt x="0" y="756920"/>
                </a:moveTo>
                <a:cubicBezTo>
                  <a:pt x="-8712" y="354170"/>
                  <a:pt x="365722" y="-20850"/>
                  <a:pt x="929640" y="0"/>
                </a:cubicBezTo>
                <a:cubicBezTo>
                  <a:pt x="1513240" y="-10360"/>
                  <a:pt x="1840045" y="373918"/>
                  <a:pt x="1859280" y="756920"/>
                </a:cubicBezTo>
                <a:cubicBezTo>
                  <a:pt x="1799057" y="1195083"/>
                  <a:pt x="1426976" y="1532866"/>
                  <a:pt x="929640" y="1513840"/>
                </a:cubicBezTo>
                <a:cubicBezTo>
                  <a:pt x="485338" y="1469107"/>
                  <a:pt x="-49964" y="1186416"/>
                  <a:pt x="0" y="756920"/>
                </a:cubicBezTo>
                <a:close/>
              </a:path>
            </a:pathLst>
          </a:cu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822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0"/>
          <p:cNvSpPr/>
          <p:nvPr/>
        </p:nvSpPr>
        <p:spPr>
          <a:xfrm>
            <a:off x="7406640" y="-1"/>
            <a:ext cx="7218382" cy="6927925"/>
          </a:xfrm>
          <a:prstGeom prst="teardrop">
            <a:avLst>
              <a:gd name="adj" fmla="val 100000"/>
            </a:avLst>
          </a:prstGeom>
          <a:solidFill>
            <a:srgbClr val="FEF7E0"/>
          </a:solidFill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0"/>
          <p:cNvSpPr txBox="1">
            <a:spLocks noGrp="1"/>
          </p:cNvSpPr>
          <p:nvPr>
            <p:ph type="body" idx="1"/>
          </p:nvPr>
        </p:nvSpPr>
        <p:spPr>
          <a:xfrm>
            <a:off x="1005840" y="2190750"/>
            <a:ext cx="6217920" cy="522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body" idx="2"/>
          </p:nvPr>
        </p:nvSpPr>
        <p:spPr>
          <a:xfrm>
            <a:off x="7406640" y="2190750"/>
            <a:ext cx="6217920" cy="522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62179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932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1"/>
          <p:cNvSpPr/>
          <p:nvPr/>
        </p:nvSpPr>
        <p:spPr>
          <a:xfrm>
            <a:off x="1158240" y="731520"/>
            <a:ext cx="1207008" cy="1207008"/>
          </a:xfrm>
          <a:custGeom>
            <a:avLst/>
            <a:gdLst/>
            <a:ahLst/>
            <a:cxnLst/>
            <a:rect l="l" t="t" r="r" b="b"/>
            <a:pathLst>
              <a:path w="1005840" h="1005840" fill="none" extrusionOk="0">
                <a:moveTo>
                  <a:pt x="0" y="502920"/>
                </a:moveTo>
                <a:cubicBezTo>
                  <a:pt x="8017" y="217545"/>
                  <a:pt x="258948" y="2229"/>
                  <a:pt x="502920" y="0"/>
                </a:cubicBezTo>
                <a:cubicBezTo>
                  <a:pt x="790178" y="16243"/>
                  <a:pt x="975642" y="224516"/>
                  <a:pt x="1005840" y="502920"/>
                </a:cubicBezTo>
                <a:cubicBezTo>
                  <a:pt x="1020893" y="782858"/>
                  <a:pt x="747268" y="990594"/>
                  <a:pt x="502920" y="1005840"/>
                </a:cubicBezTo>
                <a:cubicBezTo>
                  <a:pt x="185878" y="1017563"/>
                  <a:pt x="20682" y="752639"/>
                  <a:pt x="0" y="502920"/>
                </a:cubicBezTo>
                <a:close/>
              </a:path>
              <a:path w="1005840" h="1005840" extrusionOk="0">
                <a:moveTo>
                  <a:pt x="0" y="502920"/>
                </a:moveTo>
                <a:cubicBezTo>
                  <a:pt x="-5367" y="234581"/>
                  <a:pt x="180208" y="-18565"/>
                  <a:pt x="502920" y="0"/>
                </a:cubicBezTo>
                <a:cubicBezTo>
                  <a:pt x="788776" y="-1196"/>
                  <a:pt x="989163" y="255539"/>
                  <a:pt x="1005840" y="502920"/>
                </a:cubicBezTo>
                <a:cubicBezTo>
                  <a:pt x="994567" y="784443"/>
                  <a:pt x="762207" y="1027679"/>
                  <a:pt x="502920" y="1005840"/>
                </a:cubicBezTo>
                <a:cubicBezTo>
                  <a:pt x="244705" y="993195"/>
                  <a:pt x="-13845" y="783851"/>
                  <a:pt x="0" y="502920"/>
                </a:cubicBezTo>
                <a:close/>
              </a:path>
            </a:pathLst>
          </a:cu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1"/>
          <p:cNvSpPr/>
          <p:nvPr/>
        </p:nvSpPr>
        <p:spPr>
          <a:xfrm>
            <a:off x="518520" y="414528"/>
            <a:ext cx="639721" cy="633984"/>
          </a:xfrm>
          <a:custGeom>
            <a:avLst/>
            <a:gdLst/>
            <a:ahLst/>
            <a:cxnLst/>
            <a:rect l="l" t="t" r="r" b="b"/>
            <a:pathLst>
              <a:path w="533101" h="528320" fill="none" extrusionOk="0">
                <a:moveTo>
                  <a:pt x="0" y="264160"/>
                </a:moveTo>
                <a:cubicBezTo>
                  <a:pt x="18324" y="100852"/>
                  <a:pt x="135253" y="1050"/>
                  <a:pt x="266551" y="0"/>
                </a:cubicBezTo>
                <a:cubicBezTo>
                  <a:pt x="415578" y="3102"/>
                  <a:pt x="512366" y="117822"/>
                  <a:pt x="533102" y="264160"/>
                </a:cubicBezTo>
                <a:cubicBezTo>
                  <a:pt x="542406" y="411401"/>
                  <a:pt x="388666" y="516867"/>
                  <a:pt x="266551" y="528320"/>
                </a:cubicBezTo>
                <a:cubicBezTo>
                  <a:pt x="116380" y="529203"/>
                  <a:pt x="8491" y="398541"/>
                  <a:pt x="0" y="264160"/>
                </a:cubicBezTo>
                <a:close/>
              </a:path>
              <a:path w="533101" h="528320" extrusionOk="0">
                <a:moveTo>
                  <a:pt x="0" y="264160"/>
                </a:moveTo>
                <a:cubicBezTo>
                  <a:pt x="-4116" y="125489"/>
                  <a:pt x="100058" y="-7962"/>
                  <a:pt x="266551" y="0"/>
                </a:cubicBezTo>
                <a:cubicBezTo>
                  <a:pt x="428432" y="-2166"/>
                  <a:pt x="531035" y="122032"/>
                  <a:pt x="533102" y="264160"/>
                </a:cubicBezTo>
                <a:cubicBezTo>
                  <a:pt x="515398" y="415969"/>
                  <a:pt x="397367" y="547709"/>
                  <a:pt x="266551" y="528320"/>
                </a:cubicBezTo>
                <a:cubicBezTo>
                  <a:pt x="129867" y="521507"/>
                  <a:pt x="-16286" y="413788"/>
                  <a:pt x="0" y="264160"/>
                </a:cubicBezTo>
                <a:close/>
              </a:path>
            </a:pathLst>
          </a:cu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1"/>
          <p:cNvSpPr/>
          <p:nvPr/>
        </p:nvSpPr>
        <p:spPr>
          <a:xfrm>
            <a:off x="6863379" y="-1345720"/>
            <a:ext cx="8971878" cy="839522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1"/>
          <p:cNvSpPr txBox="1">
            <a:spLocks noGrp="1"/>
          </p:cNvSpPr>
          <p:nvPr>
            <p:ph type="title"/>
          </p:nvPr>
        </p:nvSpPr>
        <p:spPr>
          <a:xfrm>
            <a:off x="952628" y="1764673"/>
            <a:ext cx="4581480" cy="342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Poppins"/>
              <a:buNone/>
              <a:defRPr sz="57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1"/>
          </p:nvPr>
        </p:nvSpPr>
        <p:spPr>
          <a:xfrm>
            <a:off x="7103192" y="1764672"/>
            <a:ext cx="5697275" cy="416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880">
                <a:solidFill>
                  <a:schemeClr val="dk1"/>
                </a:solidFill>
              </a:defRPr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400">
                <a:solidFill>
                  <a:srgbClr val="888888"/>
                </a:solidFill>
              </a:defRPr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160">
                <a:solidFill>
                  <a:srgbClr val="888888"/>
                </a:solidFill>
              </a:defRPr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0385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2"/>
          <p:cNvSpPr>
            <a:spLocks noGrp="1"/>
          </p:cNvSpPr>
          <p:nvPr>
            <p:ph type="dgm" idx="2"/>
          </p:nvPr>
        </p:nvSpPr>
        <p:spPr>
          <a:xfrm>
            <a:off x="1002030" y="632461"/>
            <a:ext cx="12773026" cy="6274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922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Layout">
  <p:cSld name="Picture Layou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/>
          <p:nvPr/>
        </p:nvSpPr>
        <p:spPr>
          <a:xfrm>
            <a:off x="9660367" y="-2385508"/>
            <a:ext cx="6347012" cy="6478794"/>
          </a:xfrm>
          <a:custGeom>
            <a:avLst/>
            <a:gdLst/>
            <a:ahLst/>
            <a:cxnLst/>
            <a:rect l="l" t="t" r="r" b="b"/>
            <a:pathLst>
              <a:path w="5289177" h="5398995" fill="none" extrusionOk="0">
                <a:moveTo>
                  <a:pt x="0" y="2699498"/>
                </a:moveTo>
                <a:cubicBezTo>
                  <a:pt x="181266" y="1036321"/>
                  <a:pt x="1330188" y="9645"/>
                  <a:pt x="2644589" y="0"/>
                </a:cubicBezTo>
                <a:cubicBezTo>
                  <a:pt x="4153535" y="82697"/>
                  <a:pt x="5057109" y="1203620"/>
                  <a:pt x="5289178" y="2699498"/>
                </a:cubicBezTo>
                <a:cubicBezTo>
                  <a:pt x="5556419" y="4229144"/>
                  <a:pt x="3959145" y="5332362"/>
                  <a:pt x="2644589" y="5398996"/>
                </a:cubicBezTo>
                <a:cubicBezTo>
                  <a:pt x="998855" y="5454252"/>
                  <a:pt x="139809" y="4000866"/>
                  <a:pt x="0" y="2699498"/>
                </a:cubicBezTo>
                <a:close/>
              </a:path>
              <a:path w="5289177" h="5398995" extrusionOk="0">
                <a:moveTo>
                  <a:pt x="0" y="2699498"/>
                </a:moveTo>
                <a:cubicBezTo>
                  <a:pt x="-41738" y="1281833"/>
                  <a:pt x="1068529" y="-47692"/>
                  <a:pt x="2644589" y="0"/>
                </a:cubicBezTo>
                <a:cubicBezTo>
                  <a:pt x="4243159" y="-20373"/>
                  <a:pt x="5146483" y="1468501"/>
                  <a:pt x="5289178" y="2699498"/>
                </a:cubicBezTo>
                <a:cubicBezTo>
                  <a:pt x="5244362" y="4205369"/>
                  <a:pt x="4010886" y="5510470"/>
                  <a:pt x="2644589" y="5398996"/>
                </a:cubicBezTo>
                <a:cubicBezTo>
                  <a:pt x="1328906" y="5305236"/>
                  <a:pt x="-147599" y="4224247"/>
                  <a:pt x="0" y="2699498"/>
                </a:cubicBezTo>
                <a:close/>
              </a:path>
            </a:pathLst>
          </a:custGeom>
          <a:solidFill>
            <a:srgbClr val="D3E9F6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1005839" y="2028826"/>
            <a:ext cx="12618719" cy="4626416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6791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Layout">
  <p:cSld name="Chart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4"/>
          <p:cNvSpPr>
            <a:spLocks noGrp="1"/>
          </p:cNvSpPr>
          <p:nvPr>
            <p:ph type="chart" idx="2"/>
          </p:nvPr>
        </p:nvSpPr>
        <p:spPr>
          <a:xfrm>
            <a:off x="1278173" y="2635858"/>
            <a:ext cx="12074054" cy="3721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title"/>
          </p:nvPr>
        </p:nvSpPr>
        <p:spPr>
          <a:xfrm>
            <a:off x="1223889" y="904422"/>
            <a:ext cx="12128338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Poppi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/>
          <p:nvPr/>
        </p:nvSpPr>
        <p:spPr>
          <a:xfrm rot="-3092000">
            <a:off x="-387772" y="1699760"/>
            <a:ext cx="1699708" cy="1590676"/>
          </a:xfrm>
          <a:custGeom>
            <a:avLst/>
            <a:gdLst/>
            <a:ahLst/>
            <a:cxnLst/>
            <a:rect l="l" t="t" r="r" b="b"/>
            <a:pathLst>
              <a:path w="1416423" h="1325563" fill="none" extrusionOk="0">
                <a:moveTo>
                  <a:pt x="0" y="220932"/>
                </a:moveTo>
                <a:cubicBezTo>
                  <a:pt x="823" y="121204"/>
                  <a:pt x="103162" y="7127"/>
                  <a:pt x="220932" y="0"/>
                </a:cubicBezTo>
                <a:cubicBezTo>
                  <a:pt x="331243" y="9782"/>
                  <a:pt x="1087853" y="16042"/>
                  <a:pt x="1195491" y="0"/>
                </a:cubicBezTo>
                <a:cubicBezTo>
                  <a:pt x="1316297" y="-8338"/>
                  <a:pt x="1402071" y="94574"/>
                  <a:pt x="1416423" y="220932"/>
                </a:cubicBezTo>
                <a:cubicBezTo>
                  <a:pt x="1351687" y="466566"/>
                  <a:pt x="1453267" y="903879"/>
                  <a:pt x="1416423" y="1104631"/>
                </a:cubicBezTo>
                <a:cubicBezTo>
                  <a:pt x="1420464" y="1206138"/>
                  <a:pt x="1315632" y="1323460"/>
                  <a:pt x="1195491" y="1325563"/>
                </a:cubicBezTo>
                <a:cubicBezTo>
                  <a:pt x="1072315" y="1363654"/>
                  <a:pt x="482473" y="1315317"/>
                  <a:pt x="220932" y="1325563"/>
                </a:cubicBezTo>
                <a:cubicBezTo>
                  <a:pt x="119822" y="1323200"/>
                  <a:pt x="-17251" y="1230059"/>
                  <a:pt x="0" y="1104631"/>
                </a:cubicBezTo>
                <a:cubicBezTo>
                  <a:pt x="-14616" y="876053"/>
                  <a:pt x="-52713" y="580129"/>
                  <a:pt x="0" y="220932"/>
                </a:cubicBezTo>
                <a:close/>
              </a:path>
              <a:path w="1416423" h="1325563" extrusionOk="0">
                <a:moveTo>
                  <a:pt x="0" y="220932"/>
                </a:moveTo>
                <a:cubicBezTo>
                  <a:pt x="20761" y="104574"/>
                  <a:pt x="109167" y="21359"/>
                  <a:pt x="220932" y="0"/>
                </a:cubicBezTo>
                <a:cubicBezTo>
                  <a:pt x="576064" y="78470"/>
                  <a:pt x="978270" y="87049"/>
                  <a:pt x="1195491" y="0"/>
                </a:cubicBezTo>
                <a:cubicBezTo>
                  <a:pt x="1300143" y="-13235"/>
                  <a:pt x="1425182" y="81256"/>
                  <a:pt x="1416423" y="220932"/>
                </a:cubicBezTo>
                <a:cubicBezTo>
                  <a:pt x="1392007" y="510116"/>
                  <a:pt x="1391190" y="669247"/>
                  <a:pt x="1416423" y="1104631"/>
                </a:cubicBezTo>
                <a:cubicBezTo>
                  <a:pt x="1409509" y="1229153"/>
                  <a:pt x="1298433" y="1322441"/>
                  <a:pt x="1195491" y="1325563"/>
                </a:cubicBezTo>
                <a:cubicBezTo>
                  <a:pt x="977706" y="1385592"/>
                  <a:pt x="390647" y="1269243"/>
                  <a:pt x="220932" y="1325563"/>
                </a:cubicBezTo>
                <a:cubicBezTo>
                  <a:pt x="85641" y="1322882"/>
                  <a:pt x="-2353" y="1225582"/>
                  <a:pt x="0" y="1104631"/>
                </a:cubicBezTo>
                <a:cubicBezTo>
                  <a:pt x="14516" y="925274"/>
                  <a:pt x="-63750" y="333554"/>
                  <a:pt x="0" y="220932"/>
                </a:cubicBezTo>
                <a:close/>
              </a:path>
            </a:pathLst>
          </a:custGeom>
          <a:solidFill>
            <a:srgbClr val="133996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4"/>
          <p:cNvSpPr/>
          <p:nvPr/>
        </p:nvSpPr>
        <p:spPr>
          <a:xfrm rot="-3092000">
            <a:off x="13264181" y="-277036"/>
            <a:ext cx="1699708" cy="1590676"/>
          </a:xfrm>
          <a:custGeom>
            <a:avLst/>
            <a:gdLst/>
            <a:ahLst/>
            <a:cxnLst/>
            <a:rect l="l" t="t" r="r" b="b"/>
            <a:pathLst>
              <a:path w="1416423" h="1325563" fill="none" extrusionOk="0">
                <a:moveTo>
                  <a:pt x="0" y="220932"/>
                </a:moveTo>
                <a:cubicBezTo>
                  <a:pt x="6515" y="91163"/>
                  <a:pt x="94957" y="16534"/>
                  <a:pt x="220932" y="0"/>
                </a:cubicBezTo>
                <a:cubicBezTo>
                  <a:pt x="638403" y="-71307"/>
                  <a:pt x="726339" y="41837"/>
                  <a:pt x="1195491" y="0"/>
                </a:cubicBezTo>
                <a:cubicBezTo>
                  <a:pt x="1330892" y="20389"/>
                  <a:pt x="1396477" y="88266"/>
                  <a:pt x="1416423" y="220932"/>
                </a:cubicBezTo>
                <a:cubicBezTo>
                  <a:pt x="1485636" y="339885"/>
                  <a:pt x="1486977" y="951513"/>
                  <a:pt x="1416423" y="1104631"/>
                </a:cubicBezTo>
                <a:cubicBezTo>
                  <a:pt x="1424467" y="1227823"/>
                  <a:pt x="1312658" y="1317043"/>
                  <a:pt x="1195491" y="1325563"/>
                </a:cubicBezTo>
                <a:cubicBezTo>
                  <a:pt x="1067601" y="1379189"/>
                  <a:pt x="361612" y="1323491"/>
                  <a:pt x="220932" y="1325563"/>
                </a:cubicBezTo>
                <a:cubicBezTo>
                  <a:pt x="108583" y="1338142"/>
                  <a:pt x="-5910" y="1226135"/>
                  <a:pt x="0" y="1104631"/>
                </a:cubicBezTo>
                <a:cubicBezTo>
                  <a:pt x="-18042" y="956374"/>
                  <a:pt x="-67535" y="316505"/>
                  <a:pt x="0" y="220932"/>
                </a:cubicBezTo>
                <a:close/>
              </a:path>
              <a:path w="1416423" h="1325563" extrusionOk="0">
                <a:moveTo>
                  <a:pt x="0" y="220932"/>
                </a:moveTo>
                <a:cubicBezTo>
                  <a:pt x="-7078" y="108623"/>
                  <a:pt x="111359" y="19296"/>
                  <a:pt x="220932" y="0"/>
                </a:cubicBezTo>
                <a:cubicBezTo>
                  <a:pt x="449154" y="51881"/>
                  <a:pt x="719365" y="23518"/>
                  <a:pt x="1195491" y="0"/>
                </a:cubicBezTo>
                <a:cubicBezTo>
                  <a:pt x="1308953" y="1516"/>
                  <a:pt x="1418652" y="99887"/>
                  <a:pt x="1416423" y="220932"/>
                </a:cubicBezTo>
                <a:cubicBezTo>
                  <a:pt x="1350958" y="640073"/>
                  <a:pt x="1418498" y="925869"/>
                  <a:pt x="1416423" y="1104631"/>
                </a:cubicBezTo>
                <a:cubicBezTo>
                  <a:pt x="1437837" y="1236178"/>
                  <a:pt x="1297205" y="1331582"/>
                  <a:pt x="1195491" y="1325563"/>
                </a:cubicBezTo>
                <a:cubicBezTo>
                  <a:pt x="798708" y="1332497"/>
                  <a:pt x="465764" y="1261114"/>
                  <a:pt x="220932" y="1325563"/>
                </a:cubicBezTo>
                <a:cubicBezTo>
                  <a:pt x="111618" y="1309585"/>
                  <a:pt x="-15267" y="1223350"/>
                  <a:pt x="0" y="1104631"/>
                </a:cubicBezTo>
                <a:cubicBezTo>
                  <a:pt x="17306" y="687486"/>
                  <a:pt x="68134" y="633911"/>
                  <a:pt x="0" y="220932"/>
                </a:cubicBezTo>
                <a:close/>
              </a:path>
            </a:pathLst>
          </a:cu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248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Layout">
  <p:cSld name="Table Layou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>
            <a:off x="1278256" y="832046"/>
            <a:ext cx="1207389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0836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6"/>
          <p:cNvSpPr>
            <a:spLocks noGrp="1"/>
          </p:cNvSpPr>
          <p:nvPr>
            <p:ph type="pic" idx="2"/>
          </p:nvPr>
        </p:nvSpPr>
        <p:spPr>
          <a:xfrm>
            <a:off x="6219826" y="1184911"/>
            <a:ext cx="7406640" cy="584835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26"/>
          <p:cNvSpPr txBox="1">
            <a:spLocks noGrp="1"/>
          </p:cNvSpPr>
          <p:nvPr>
            <p:ph type="body" idx="1"/>
          </p:nvPr>
        </p:nvSpPr>
        <p:spPr>
          <a:xfrm>
            <a:off x="1007746" y="2468880"/>
            <a:ext cx="4718684" cy="457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80"/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40"/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>
            <a:off x="1005841" y="438150"/>
            <a:ext cx="4718684" cy="1770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78092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7"/>
          <p:cNvSpPr txBox="1">
            <a:spLocks noGrp="1"/>
          </p:cNvSpPr>
          <p:nvPr>
            <p:ph type="body" idx="1"/>
          </p:nvPr>
        </p:nvSpPr>
        <p:spPr>
          <a:xfrm>
            <a:off x="6219826" y="1184911"/>
            <a:ext cx="7406640" cy="584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51816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840"/>
            </a:lvl1pPr>
            <a:lvl2pPr marL="1097280" lvl="1" indent="-4876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360"/>
            </a:lvl2pPr>
            <a:lvl3pPr marL="1645920" lvl="2" indent="-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880"/>
            </a:lvl3pPr>
            <a:lvl4pPr marL="2194560" lvl="3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4pPr>
            <a:lvl5pPr marL="2743200" lvl="4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5pPr>
            <a:lvl6pPr marL="3291840" lvl="5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6pPr>
            <a:lvl7pPr marL="3840480" lvl="6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7pPr>
            <a:lvl8pPr marL="4389120" lvl="7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8pPr>
            <a:lvl9pPr marL="4937760" lvl="8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body" idx="2"/>
          </p:nvPr>
        </p:nvSpPr>
        <p:spPr>
          <a:xfrm>
            <a:off x="1007746" y="2468880"/>
            <a:ext cx="4718684" cy="457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80"/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40"/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title"/>
          </p:nvPr>
        </p:nvSpPr>
        <p:spPr>
          <a:xfrm>
            <a:off x="1005841" y="438150"/>
            <a:ext cx="4718684" cy="1826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9040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771068"/>
            <a:ext cx="14630400" cy="467239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8"/>
          <p:cNvSpPr txBox="1"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880" b="1"/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 b="1"/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160" b="1"/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body" idx="2"/>
          </p:nvPr>
        </p:nvSpPr>
        <p:spPr>
          <a:xfrm>
            <a:off x="1007746" y="3006090"/>
            <a:ext cx="6189344" cy="442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body" idx="3"/>
          </p:nvPr>
        </p:nvSpPr>
        <p:spPr>
          <a:xfrm>
            <a:off x="7406640" y="2017396"/>
            <a:ext cx="6219826" cy="98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880" b="1"/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 b="1"/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160" b="1"/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body" idx="4"/>
          </p:nvPr>
        </p:nvSpPr>
        <p:spPr>
          <a:xfrm>
            <a:off x="7406640" y="3006090"/>
            <a:ext cx="6219826" cy="442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162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line/Livestreaming">
  <p:cSld name="Title and Online/Livestreaming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9"/>
          <p:cNvSpPr>
            <a:spLocks noGrp="1"/>
          </p:cNvSpPr>
          <p:nvPr>
            <p:ph type="pic" idx="2"/>
          </p:nvPr>
        </p:nvSpPr>
        <p:spPr>
          <a:xfrm>
            <a:off x="5223510" y="1360171"/>
            <a:ext cx="8551546" cy="459867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29"/>
          <p:cNvSpPr txBox="1">
            <a:spLocks noGrp="1"/>
          </p:cNvSpPr>
          <p:nvPr>
            <p:ph type="title"/>
          </p:nvPr>
        </p:nvSpPr>
        <p:spPr>
          <a:xfrm>
            <a:off x="1005840" y="1348154"/>
            <a:ext cx="3945988" cy="461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0211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ertificates">
  <p:cSld name="Title and Certificate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0"/>
          <p:cNvSpPr/>
          <p:nvPr/>
        </p:nvSpPr>
        <p:spPr>
          <a:xfrm>
            <a:off x="9240900" y="-1078370"/>
            <a:ext cx="6460262" cy="646026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30"/>
          <p:cNvSpPr txBox="1">
            <a:spLocks noGrp="1"/>
          </p:cNvSpPr>
          <p:nvPr>
            <p:ph type="title"/>
          </p:nvPr>
        </p:nvSpPr>
        <p:spPr>
          <a:xfrm>
            <a:off x="1329042" y="2644178"/>
            <a:ext cx="6974206" cy="315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Poppins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" name="Google Shape;9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58263" y="1674270"/>
            <a:ext cx="4343095" cy="4727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t - Interact - Community">
  <p:cSld name="Chat - Interact - Communit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1"/>
          <p:cNvSpPr txBox="1">
            <a:spLocks noGrp="1"/>
          </p:cNvSpPr>
          <p:nvPr>
            <p:ph type="body" idx="1"/>
          </p:nvPr>
        </p:nvSpPr>
        <p:spPr>
          <a:xfrm>
            <a:off x="7988885" y="2285957"/>
            <a:ext cx="5635675" cy="452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31"/>
          <p:cNvSpPr/>
          <p:nvPr/>
        </p:nvSpPr>
        <p:spPr>
          <a:xfrm>
            <a:off x="13719976" y="2258084"/>
            <a:ext cx="1550160" cy="15501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1"/>
          <p:cNvSpPr>
            <a:spLocks noGrp="1"/>
          </p:cNvSpPr>
          <p:nvPr>
            <p:ph type="pic" idx="2"/>
          </p:nvPr>
        </p:nvSpPr>
        <p:spPr>
          <a:xfrm>
            <a:off x="1005841" y="2257426"/>
            <a:ext cx="6663690" cy="46482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31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0938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24670-C926-2FAC-D2F3-862914B69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539004-F66D-A0A1-741A-EBB62B2C8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7543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1A0E3-2126-EC3D-6D24-8457BCA0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22" y="202758"/>
            <a:ext cx="12618720" cy="13879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9660-CA1B-15B7-5ADE-A3D4F52A8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5885691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314-3171-82F3-AFE4-D1B220AF2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1288360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8DFD8-66EC-CF43-9DAD-117151DC3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4744030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colorful objects on a black background&#10;&#10;AI-generated content may be incorrect.">
            <a:extLst>
              <a:ext uri="{FF2B5EF4-FFF2-40B4-BE49-F238E27FC236}">
                <a16:creationId xmlns:a16="http://schemas.microsoft.com/office/drawing/2014/main" id="{EE262AB6-6C4D-EABA-FE49-352C0CB089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13317" y="-960911"/>
            <a:ext cx="3960913" cy="396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91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8480C-C5C8-8A52-7E41-C5AF7F9A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55F3E-64B8-C73C-9271-54E5ED3A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1"/>
            <a:ext cx="6217920" cy="4333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A981A-33A7-A135-8161-F3B77D69D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1"/>
            <a:ext cx="6217920" cy="4333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70489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17931-5202-CCA4-450B-4EA8224EC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93D9A-A2F7-BDD1-8E89-203E65EB2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D24E35-E63A-32BC-D11C-D254F38FF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3625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3D1DB3-3B5A-2983-9133-E37B95F2A0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DD939E-6B3A-750B-5B3E-8BBE78CD5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3625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45791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2B89C-D451-5466-B16E-D01B428BB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015" y="3319462"/>
            <a:ext cx="11352863" cy="159067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R"/>
          </a:p>
        </p:txBody>
      </p:sp>
      <p:pic>
        <p:nvPicPr>
          <p:cNvPr id="3" name="Picture 2" descr="A colorful objects on a black background&#10;&#10;AI-generated content may be incorrect.">
            <a:extLst>
              <a:ext uri="{FF2B5EF4-FFF2-40B4-BE49-F238E27FC236}">
                <a16:creationId xmlns:a16="http://schemas.microsoft.com/office/drawing/2014/main" id="{6E9451CA-00CF-9593-40B6-C2A5CA425C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1159" t="9797" r="15597" b="13176"/>
          <a:stretch>
            <a:fillRect/>
          </a:stretch>
        </p:blipFill>
        <p:spPr>
          <a:xfrm>
            <a:off x="0" y="735980"/>
            <a:ext cx="2917159" cy="51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031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DDBC4F-3B56-84D9-1BE0-D9A5EC14C325}"/>
              </a:ext>
            </a:extLst>
          </p:cNvPr>
          <p:cNvSpPr/>
          <p:nvPr userDrawn="1"/>
        </p:nvSpPr>
        <p:spPr>
          <a:xfrm>
            <a:off x="575403" y="6583681"/>
            <a:ext cx="9233210" cy="1512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2160"/>
          </a:p>
        </p:txBody>
      </p:sp>
    </p:spTree>
    <p:extLst>
      <p:ext uri="{BB962C8B-B14F-4D97-AF65-F5344CB8AC3E}">
        <p14:creationId xmlns:p14="http://schemas.microsoft.com/office/powerpoint/2010/main" val="3561108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2B783-14C2-6FCB-1A06-E5884297B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F82A7-C809-1FEC-BD83-A42CA73BF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336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88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5912F-8F74-8804-31CA-668AC875B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4819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8D3D-2AFD-53CB-570E-0D5AC696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04D869-E620-BA06-12A5-B7D4127BBA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4F1A5-C9EF-BA5C-4437-CB5EED0C8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653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AE438-2710-63FA-206D-923F1AECD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F6B50-7DF9-5FAE-0AFB-D21D34499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97948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607323-8D9A-6B97-AE61-DE050BD36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93BBF-AEDA-B533-C6CD-28FD5C0F0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74395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CA28F6-A9FF-0F94-652B-B53B7CB7C4B5}"/>
              </a:ext>
            </a:extLst>
          </p:cNvPr>
          <p:cNvSpPr/>
          <p:nvPr userDrawn="1"/>
        </p:nvSpPr>
        <p:spPr>
          <a:xfrm>
            <a:off x="526338" y="0"/>
            <a:ext cx="14104063" cy="8229600"/>
          </a:xfrm>
          <a:prstGeom prst="rect">
            <a:avLst/>
          </a:prstGeom>
          <a:solidFill>
            <a:srgbClr val="FF5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216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CDD60-DB34-C580-33DE-C658D35EB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9D57560-3792-E173-0E17-EE344A4DF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12398154" cy="36252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0E4DCB87-4D33-4090-5820-653984BC0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708" y="7440093"/>
            <a:ext cx="1399277" cy="582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D3A11-120D-2125-E125-9FD15AA8B92F}"/>
              </a:ext>
            </a:extLst>
          </p:cNvPr>
          <p:cNvSpPr txBox="1"/>
          <p:nvPr userDrawn="1"/>
        </p:nvSpPr>
        <p:spPr>
          <a:xfrm>
            <a:off x="2288231" y="7744599"/>
            <a:ext cx="6748284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0" i="1" dirty="0">
                <a:solidFill>
                  <a:schemeClr val="bg1"/>
                </a:solidFill>
                <a:latin typeface="Aptos Light" panose="020B0004020202020204" pitchFamily="34" charset="0"/>
              </a:rPr>
              <a:t>40 </a:t>
            </a:r>
            <a:r>
              <a:rPr lang="el-GR" sz="1680" b="0" i="1" dirty="0">
                <a:solidFill>
                  <a:schemeClr val="bg1"/>
                </a:solidFill>
                <a:latin typeface="Aptos Light" panose="020B0004020202020204" pitchFamily="34" charset="0"/>
              </a:rPr>
              <a:t>Χρόνια </a:t>
            </a:r>
            <a:r>
              <a:rPr lang="el-GR" sz="1680" b="0" i="1" dirty="0" err="1">
                <a:solidFill>
                  <a:schemeClr val="bg1"/>
                </a:solidFill>
                <a:latin typeface="Aptos Light" panose="020B0004020202020204" pitchFamily="34" charset="0"/>
              </a:rPr>
              <a:t>συμβολ</a:t>
            </a:r>
            <a:r>
              <a:rPr lang="en-US" sz="1680" b="0" i="1" dirty="0" err="1">
                <a:solidFill>
                  <a:schemeClr val="bg1"/>
                </a:solidFill>
                <a:latin typeface="Aptos Light" panose="020B0004020202020204" pitchFamily="34" charset="0"/>
              </a:rPr>
              <a:t>ή</a:t>
            </a:r>
            <a:r>
              <a:rPr lang="el-GR" sz="1680" b="0" i="1" dirty="0">
                <a:solidFill>
                  <a:schemeClr val="bg1"/>
                </a:solidFill>
                <a:latin typeface="Aptos Light" panose="020B0004020202020204" pitchFamily="34" charset="0"/>
              </a:rPr>
              <a:t> στην καινοτομία, την έρευνα και την εκπαίδευση</a:t>
            </a:r>
            <a:endParaRPr lang="en-GR" sz="1680" b="0" i="1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948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1162CA-A456-8EE6-637D-BC671217D938}"/>
              </a:ext>
            </a:extLst>
          </p:cNvPr>
          <p:cNvSpPr/>
          <p:nvPr userDrawn="1"/>
        </p:nvSpPr>
        <p:spPr>
          <a:xfrm>
            <a:off x="526338" y="0"/>
            <a:ext cx="14104063" cy="8229600"/>
          </a:xfrm>
          <a:prstGeom prst="rect">
            <a:avLst/>
          </a:prstGeom>
          <a:solidFill>
            <a:srgbClr val="FF5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216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CDD60-DB34-C580-33DE-C658D35E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918376"/>
            <a:ext cx="13146812" cy="15906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R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9D57560-3792-E173-0E17-EE344A4DF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12398154" cy="36252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3B31715E-8261-73B8-054F-92549824C4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708" y="7440093"/>
            <a:ext cx="1399277" cy="582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CE674E-785E-9CF0-0D0E-C33A58CAA5CB}"/>
              </a:ext>
            </a:extLst>
          </p:cNvPr>
          <p:cNvSpPr txBox="1"/>
          <p:nvPr userDrawn="1"/>
        </p:nvSpPr>
        <p:spPr>
          <a:xfrm>
            <a:off x="2288231" y="7744599"/>
            <a:ext cx="6748284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0" i="1" dirty="0">
                <a:solidFill>
                  <a:schemeClr val="bg1"/>
                </a:solidFill>
                <a:latin typeface="Aptos Light" panose="020B0004020202020204" pitchFamily="34" charset="0"/>
              </a:rPr>
              <a:t>40 </a:t>
            </a:r>
            <a:r>
              <a:rPr lang="el-GR" sz="1680" b="0" i="1" dirty="0">
                <a:solidFill>
                  <a:schemeClr val="bg1"/>
                </a:solidFill>
                <a:latin typeface="Aptos Light" panose="020B0004020202020204" pitchFamily="34" charset="0"/>
              </a:rPr>
              <a:t>Χρόνια </a:t>
            </a:r>
            <a:r>
              <a:rPr lang="el-GR" sz="1680" b="0" i="1" dirty="0" err="1">
                <a:solidFill>
                  <a:schemeClr val="bg1"/>
                </a:solidFill>
                <a:latin typeface="Aptos Light" panose="020B0004020202020204" pitchFamily="34" charset="0"/>
              </a:rPr>
              <a:t>συμβολ</a:t>
            </a:r>
            <a:r>
              <a:rPr lang="en-US" sz="1680" b="0" i="1" dirty="0" err="1">
                <a:solidFill>
                  <a:schemeClr val="bg1"/>
                </a:solidFill>
                <a:latin typeface="Aptos Light" panose="020B0004020202020204" pitchFamily="34" charset="0"/>
              </a:rPr>
              <a:t>ή</a:t>
            </a:r>
            <a:r>
              <a:rPr lang="el-GR" sz="1680" b="0" i="1" dirty="0">
                <a:solidFill>
                  <a:schemeClr val="bg1"/>
                </a:solidFill>
                <a:latin typeface="Aptos Light" panose="020B0004020202020204" pitchFamily="34" charset="0"/>
              </a:rPr>
              <a:t> στην καινοτομία, την έρευνα και την εκπαίδευση</a:t>
            </a:r>
            <a:endParaRPr lang="en-GR" sz="1680" b="0" i="1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0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body" idx="1"/>
          </p:nvPr>
        </p:nvSpPr>
        <p:spPr>
          <a:xfrm>
            <a:off x="1005840" y="2190750"/>
            <a:ext cx="12618720" cy="479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2" name="Google Shape;12;p1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926704" y="7307511"/>
            <a:ext cx="1105598" cy="6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315200" y="7313284"/>
            <a:ext cx="1262753" cy="6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19958" y="7174862"/>
            <a:ext cx="4021626" cy="83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526455" y="7237632"/>
            <a:ext cx="3789943" cy="645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15"/>
          <p:cNvCxnSpPr/>
          <p:nvPr/>
        </p:nvCxnSpPr>
        <p:spPr>
          <a:xfrm>
            <a:off x="382723" y="7101265"/>
            <a:ext cx="13812674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046913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A0087A-0CFB-DC6A-0419-01FC7929CD06}"/>
              </a:ext>
            </a:extLst>
          </p:cNvPr>
          <p:cNvSpPr/>
          <p:nvPr userDrawn="1"/>
        </p:nvSpPr>
        <p:spPr>
          <a:xfrm>
            <a:off x="-1" y="0"/>
            <a:ext cx="475842" cy="8229600"/>
          </a:xfrm>
          <a:prstGeom prst="rect">
            <a:avLst/>
          </a:prstGeom>
          <a:solidFill>
            <a:srgbClr val="FF5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216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0E048E-9188-4A01-3BA3-0CDD3595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22" y="496900"/>
            <a:ext cx="1317354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91E6F-73D8-3AF1-039A-75C5C0B67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0521" y="2278903"/>
            <a:ext cx="13173540" cy="4418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pic>
        <p:nvPicPr>
          <p:cNvPr id="18" name="Picture 17" descr="A logo for a company&#10;&#10;AI-generated content may be incorrect.">
            <a:extLst>
              <a:ext uri="{FF2B5EF4-FFF2-40B4-BE49-F238E27FC236}">
                <a16:creationId xmlns:a16="http://schemas.microsoft.com/office/drawing/2014/main" id="{BC37E5BE-CA77-47F8-84EE-421FEA07C1F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867451" y="6912203"/>
            <a:ext cx="1236610" cy="10077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54046B-D2E7-56CA-7A67-F53A7E80C4B8}"/>
              </a:ext>
            </a:extLst>
          </p:cNvPr>
          <p:cNvSpPr txBox="1"/>
          <p:nvPr userDrawn="1"/>
        </p:nvSpPr>
        <p:spPr>
          <a:xfrm>
            <a:off x="3611918" y="7398555"/>
            <a:ext cx="5989372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80" b="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Συμβολ</a:t>
            </a:r>
            <a:r>
              <a:rPr lang="en-US" sz="1680" b="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ή</a:t>
            </a:r>
            <a:r>
              <a:rPr lang="el-GR" sz="168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 στην καινοτομία, την έρευνα και την εκπαίδευση</a:t>
            </a:r>
            <a:endParaRPr lang="en-GR" sz="1680" b="0" i="1" dirty="0">
              <a:solidFill>
                <a:schemeClr val="tx1">
                  <a:lumMod val="75000"/>
                  <a:lumOff val="25000"/>
                </a:schemeClr>
              </a:solidFill>
              <a:latin typeface="Aptos Light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4DDC37-E78B-C32F-F358-6B1AF96670A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088572" y="6763048"/>
            <a:ext cx="2118360" cy="1271016"/>
          </a:xfrm>
          <a:prstGeom prst="rect">
            <a:avLst/>
          </a:prstGeom>
        </p:spPr>
      </p:pic>
      <p:pic>
        <p:nvPicPr>
          <p:cNvPr id="13" name="Picture 12" descr="A black and orange logo&#10;&#10;AI-generated content may be incorrect.">
            <a:extLst>
              <a:ext uri="{FF2B5EF4-FFF2-40B4-BE49-F238E27FC236}">
                <a16:creationId xmlns:a16="http://schemas.microsoft.com/office/drawing/2014/main" id="{86B48615-5B8F-9BFE-B204-2E4039D82D9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53173" y="7140501"/>
            <a:ext cx="1455749" cy="7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6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tx1">
              <a:lumMod val="75000"/>
              <a:lumOff val="25000"/>
            </a:schemeClr>
          </a:solidFill>
          <a:latin typeface="Aptos ExtraBold" panose="020B0004020202020204" pitchFamily="34" charset="0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5071673-DF70-774F-86BD-1A5A7BBDAC64}"/>
              </a:ext>
            </a:extLst>
          </p:cNvPr>
          <p:cNvSpPr txBox="1"/>
          <p:nvPr/>
        </p:nvSpPr>
        <p:spPr>
          <a:xfrm>
            <a:off x="1699708" y="1000462"/>
            <a:ext cx="11865685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l-GR" sz="5760" dirty="0">
                <a:solidFill>
                  <a:prstClr val="black">
                    <a:lumMod val="75000"/>
                    <a:lumOff val="25000"/>
                  </a:prstClr>
                </a:solidFill>
                <a:latin typeface="Aptos Display" panose="02110004020202020204"/>
                <a:ea typeface="Calibri" panose="020F0502020204030204" pitchFamily="34" charset="0"/>
                <a:cs typeface="Arial" panose="020B0604020202020204" pitchFamily="34" charset="0"/>
              </a:rPr>
              <a:t>ΙΤΥΕ «ΔΙΟΦΑΝΤΟΣ»</a:t>
            </a:r>
            <a:br>
              <a:rPr lang="en-US" sz="5760" dirty="0">
                <a:solidFill>
                  <a:prstClr val="black">
                    <a:lumMod val="75000"/>
                    <a:lumOff val="25000"/>
                  </a:prstClr>
                </a:solidFill>
                <a:latin typeface="Aptos Display" panose="02110004020202020204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-GR" sz="5760" dirty="0">
                <a:solidFill>
                  <a:prstClr val="black">
                    <a:lumMod val="75000"/>
                    <a:lumOff val="25000"/>
                  </a:prstClr>
                </a:solidFill>
                <a:latin typeface="Aptos Display" panose="02110004020202020204"/>
                <a:ea typeface="Calibri" panose="020F0502020204030204" pitchFamily="34" charset="0"/>
                <a:cs typeface="Arial" panose="020B0604020202020204" pitchFamily="34" charset="0"/>
              </a:rPr>
              <a:t>40 χρόνια συμβολή στην καινοτομία,</a:t>
            </a:r>
            <a:r>
              <a:rPr lang="en-US" sz="5760" dirty="0">
                <a:solidFill>
                  <a:prstClr val="black">
                    <a:lumMod val="75000"/>
                    <a:lumOff val="25000"/>
                  </a:prstClr>
                </a:solidFill>
                <a:latin typeface="Aptos Display" panose="0211000402020202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l-GR" sz="5760" dirty="0">
                <a:solidFill>
                  <a:prstClr val="black">
                    <a:lumMod val="75000"/>
                    <a:lumOff val="25000"/>
                  </a:prstClr>
                </a:solidFill>
                <a:latin typeface="Aptos Display" panose="02110004020202020204"/>
                <a:ea typeface="Calibri" panose="020F0502020204030204" pitchFamily="34" charset="0"/>
                <a:cs typeface="Arial" panose="020B0604020202020204" pitchFamily="34" charset="0"/>
              </a:rPr>
              <a:t>την έρευνα και την εκπαίδευση</a:t>
            </a:r>
            <a:endParaRPr lang="en-GR" sz="5760" dirty="0">
              <a:solidFill>
                <a:prstClr val="black">
                  <a:lumMod val="75000"/>
                  <a:lumOff val="25000"/>
                </a:prstClr>
              </a:solidFill>
              <a:latin typeface="Aptos Display" panose="0211000402020202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095C6-5A5D-7C0F-1858-F1EA4ABAD6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56536" y="5375790"/>
            <a:ext cx="4404584" cy="2642750"/>
          </a:xfrm>
          <a:prstGeom prst="rect">
            <a:avLst/>
          </a:prstGeom>
        </p:spPr>
      </p:pic>
      <p:pic>
        <p:nvPicPr>
          <p:cNvPr id="8" name="Picture 7" descr="A black and orange logo&#10;&#10;AI-generated content may be incorrect.">
            <a:extLst>
              <a:ext uri="{FF2B5EF4-FFF2-40B4-BE49-F238E27FC236}">
                <a16:creationId xmlns:a16="http://schemas.microsoft.com/office/drawing/2014/main" id="{AB2011F8-2B6C-4BFE-9A79-AB265A83C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07" y="6103620"/>
            <a:ext cx="3757315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66261" y="130730"/>
            <a:ext cx="1168479" cy="322659"/>
          </a:xfrm>
          <a:prstGeom prst="roundRect">
            <a:avLst>
              <a:gd name="adj" fmla="val 18533"/>
            </a:avLst>
          </a:prstGeom>
          <a:solidFill>
            <a:srgbClr val="FFE3CC"/>
          </a:solidFill>
          <a:ln/>
        </p:spPr>
      </p:sp>
      <p:sp>
        <p:nvSpPr>
          <p:cNvPr id="3" name="Text 1"/>
          <p:cNvSpPr/>
          <p:nvPr/>
        </p:nvSpPr>
        <p:spPr>
          <a:xfrm>
            <a:off x="672941" y="184070"/>
            <a:ext cx="955119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21ΟΣ ΑΙ</a:t>
            </a:r>
            <a:r>
              <a:rPr lang="el-GR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Ω</a:t>
            </a: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ΝΑΣ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566261" y="517207"/>
            <a:ext cx="8798481" cy="556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Ψηφιακές Δεξιότητες για τον 21ο Αιώνα</a:t>
            </a:r>
            <a:endParaRPr lang="en-US" sz="3500" dirty="0"/>
          </a:p>
        </p:txBody>
      </p:sp>
      <p:sp>
        <p:nvSpPr>
          <p:cNvPr id="5" name="Text 3"/>
          <p:cNvSpPr/>
          <p:nvPr/>
        </p:nvSpPr>
        <p:spPr>
          <a:xfrm>
            <a:off x="566261" y="1137166"/>
            <a:ext cx="9200198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Ο ρόλος των Κέντρων Καινοτομίας στην ενδυνάμωση μαθητών και εκπαιδευτικών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66261" y="1798082"/>
            <a:ext cx="6307217" cy="1350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Τα Κέντρα Καινοτομίας δεν αποτελούν απλώς εργαστήρια τεχνολογίας. Είναι χώροι ανάπτυξης κριτικής σκέψης, συνεργατικής μάθησης και ψηφιακής ιθαγένειας. Μέσα από βιωματικές δραστηριότητες, οι μαθητές/-τριες αναπτύσσουν τις βασικές ικανότητες που απαιτεί ο 21ος αιώνας.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566261" y="3327678"/>
            <a:ext cx="400407" cy="400407"/>
          </a:xfrm>
          <a:prstGeom prst="roundRect">
            <a:avLst>
              <a:gd name="adj" fmla="val 18668"/>
            </a:avLst>
          </a:prstGeom>
          <a:solidFill>
            <a:srgbClr val="FFE3CC"/>
          </a:solidFill>
          <a:ln w="7620">
            <a:solidFill>
              <a:srgbClr val="E5C9B2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32936" y="3361015"/>
            <a:ext cx="266938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1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1126212" y="3388757"/>
            <a:ext cx="4706064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Κριτική Σκέψη και Επίλυση Προβλημάτων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126212" y="3826311"/>
            <a:ext cx="5747266" cy="540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Μέσα από σενάρια STEM που αντικατοπτρίζουν πραγματικές κοινωνικές προκλήσεις.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566261" y="4685466"/>
            <a:ext cx="400407" cy="400407"/>
          </a:xfrm>
          <a:prstGeom prst="roundRect">
            <a:avLst>
              <a:gd name="adj" fmla="val 18668"/>
            </a:avLst>
          </a:prstGeom>
          <a:solidFill>
            <a:srgbClr val="FFE3CC"/>
          </a:solidFill>
          <a:ln w="7620">
            <a:solidFill>
              <a:srgbClr val="E5C9B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32936" y="4718804"/>
            <a:ext cx="266938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1126212" y="4746545"/>
            <a:ext cx="2779633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Ψηφιακός Γραμματισμός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1126212" y="5184100"/>
            <a:ext cx="5747266" cy="540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Αξιολόγηση πληροφοριών, κατανόηση αλγορίθμων και υπεύθυνη χρήση τεχνολογίας.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566261" y="6043255"/>
            <a:ext cx="400407" cy="400407"/>
          </a:xfrm>
          <a:prstGeom prst="roundRect">
            <a:avLst>
              <a:gd name="adj" fmla="val 18668"/>
            </a:avLst>
          </a:prstGeom>
          <a:solidFill>
            <a:srgbClr val="FFE3CC"/>
          </a:solidFill>
          <a:ln w="7620">
            <a:solidFill>
              <a:srgbClr val="E5C9B2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32936" y="6076593"/>
            <a:ext cx="266938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3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1126212" y="6104334"/>
            <a:ext cx="3850600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Συνεργατικότητα και Επικοινωνία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1126212" y="6541889"/>
            <a:ext cx="5747266" cy="540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Ομαδικά projects που καλλιεργούν τη διαπολιτισμική επικοινωνία και τη συνεργασία.</a:t>
            </a:r>
            <a:endParaRPr lang="en-US" sz="1400" dirty="0"/>
          </a:p>
        </p:txBody>
      </p:sp>
      <p:pic>
        <p:nvPicPr>
          <p:cNvPr id="1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9" y="1833920"/>
            <a:ext cx="6311165" cy="50701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>
            <a:extLst>
              <a:ext uri="{FF2B5EF4-FFF2-40B4-BE49-F238E27FC236}">
                <a16:creationId xmlns:a16="http://schemas.microsoft.com/office/drawing/2014/main" id="{D1B7673E-4253-47CD-8F13-B64E4C96C66A}"/>
              </a:ext>
            </a:extLst>
          </p:cNvPr>
          <p:cNvSpPr/>
          <p:nvPr/>
        </p:nvSpPr>
        <p:spPr>
          <a:xfrm>
            <a:off x="3798534" y="2464362"/>
            <a:ext cx="6709410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5400" b="1" dirty="0" err="1">
                <a:solidFill>
                  <a:schemeClr val="accent4"/>
                </a:solidFill>
                <a:latin typeface="得意黑" pitchFamily="34" charset="0"/>
                <a:ea typeface="得意黑" pitchFamily="34" charset="-122"/>
                <a:cs typeface="得意黑" pitchFamily="34" charset="-120"/>
              </a:rPr>
              <a:t>Εκ</a:t>
            </a:r>
            <a:r>
              <a:rPr lang="en-US" sz="5400" b="1" dirty="0">
                <a:solidFill>
                  <a:schemeClr val="accent4"/>
                </a:solidFill>
                <a:latin typeface="得意黑" pitchFamily="34" charset="0"/>
                <a:ea typeface="得意黑" pitchFamily="34" charset="-122"/>
                <a:cs typeface="得意黑" pitchFamily="34" charset="-120"/>
              </a:rPr>
              <a:t>παιδευτικά Σενάρια</a:t>
            </a:r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248AD170-1EB0-4D6F-8847-1ECD85D65021}"/>
              </a:ext>
            </a:extLst>
          </p:cNvPr>
          <p:cNvSpPr/>
          <p:nvPr/>
        </p:nvSpPr>
        <p:spPr>
          <a:xfrm>
            <a:off x="2350294" y="5474970"/>
            <a:ext cx="993267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chemeClr val="accent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Από </a:t>
            </a:r>
            <a:r>
              <a:rPr lang="en-US" sz="2400" b="1" dirty="0" err="1">
                <a:solidFill>
                  <a:schemeClr val="accent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την</a:t>
            </a:r>
            <a:r>
              <a:rPr lang="en-US" sz="2400" b="1" dirty="0">
                <a:solidFill>
                  <a:schemeClr val="accent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ιδέ</a:t>
            </a:r>
            <a:r>
              <a:rPr lang="en-US" sz="2400" b="1" dirty="0">
                <a:solidFill>
                  <a:schemeClr val="accent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α στην εφαρμογή — Σχεδιασμός και υλοποίηση STEM σεναρίων</a:t>
            </a:r>
            <a:endParaRPr lang="en-US" sz="2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339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7109637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29994" y="294440"/>
            <a:ext cx="1914287" cy="278130"/>
          </a:xfrm>
          <a:prstGeom prst="roundRect">
            <a:avLst>
              <a:gd name="adj" fmla="val 19182"/>
            </a:avLst>
          </a:prstGeom>
          <a:solidFill>
            <a:srgbClr val="FFE3CC"/>
          </a:solidFill>
          <a:ln/>
        </p:spPr>
      </p:sp>
      <p:sp>
        <p:nvSpPr>
          <p:cNvPr id="4" name="Text 1"/>
          <p:cNvSpPr/>
          <p:nvPr/>
        </p:nvSpPr>
        <p:spPr>
          <a:xfrm>
            <a:off x="825244" y="342065"/>
            <a:ext cx="1723787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l-GR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ΕΚΠΑΙΔΕΥΤΙΚΑ ΣΕΝΑΡΙΑ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729994" y="623291"/>
            <a:ext cx="75564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Εφαρμογή της Παιδαγωγικής Καινοτομίας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729994" y="1666278"/>
            <a:ext cx="4636889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Η κουλτούρα των Κ.Κ. μέσα από τη συνεργασία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29994" y="2104786"/>
            <a:ext cx="7556421" cy="1114068"/>
          </a:xfrm>
          <a:prstGeom prst="roundRect">
            <a:avLst>
              <a:gd name="adj" fmla="val 5986"/>
            </a:avLst>
          </a:prstGeom>
          <a:solidFill>
            <a:srgbClr val="FFE3CC"/>
          </a:solidFill>
          <a:ln w="7620">
            <a:solidFill>
              <a:srgbClr val="E5C9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96324" y="2271116"/>
            <a:ext cx="260496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Ομαδική Εργασία ως Βάση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896324" y="2595323"/>
            <a:ext cx="7223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δημιουργία σεναρίων γίνεται μέσα από συνεργασία παιδαγωγών, τεχνολόγων και επιστημόνων με στόχο τη διεπιστημονική εγκυρότητα.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729994" y="3345774"/>
            <a:ext cx="7556421" cy="1114068"/>
          </a:xfrm>
          <a:prstGeom prst="roundRect">
            <a:avLst>
              <a:gd name="adj" fmla="val 5986"/>
            </a:avLst>
          </a:prstGeom>
          <a:solidFill>
            <a:srgbClr val="FFE3CC"/>
          </a:solidFill>
          <a:ln w="7620">
            <a:solidFill>
              <a:srgbClr val="E5C9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96324" y="3512104"/>
            <a:ext cx="209228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Αναδυόμενα Σενάρια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896324" y="3836312"/>
            <a:ext cx="7223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Τα σενάρια ξεκινούν σε πρώιμη μορφή ώστε να παραμένουν ανοιχτά σε βελτιώσεις, σύμφωνα με τις αρχές της </a:t>
            </a:r>
            <a:r>
              <a:rPr lang="el-GR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διευρυμένης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μάθησης (expansive learning).</a:t>
            </a:r>
            <a:endParaRPr lang="en-US" sz="1250" dirty="0"/>
          </a:p>
        </p:txBody>
      </p:sp>
      <p:sp>
        <p:nvSpPr>
          <p:cNvPr id="13" name="Shape 10"/>
          <p:cNvSpPr/>
          <p:nvPr/>
        </p:nvSpPr>
        <p:spPr>
          <a:xfrm>
            <a:off x="729994" y="4586762"/>
            <a:ext cx="7556421" cy="1114068"/>
          </a:xfrm>
          <a:prstGeom prst="roundRect">
            <a:avLst>
              <a:gd name="adj" fmla="val 5986"/>
            </a:avLst>
          </a:prstGeom>
          <a:solidFill>
            <a:srgbClr val="FFE3CC"/>
          </a:solidFill>
          <a:ln w="7620">
            <a:solidFill>
              <a:srgbClr val="E5C9B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96324" y="4753093"/>
            <a:ext cx="279927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Αναστοχαστική Προσέγγιση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896324" y="5077300"/>
            <a:ext cx="7223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 σχεδιασμός περιλαμβάνει φάσεις ανατροφοδότησης, αναθεώρησης και ωρίμανσης εκπαιδευτικών ιδεών και παραγόμενων προϊόντων.</a:t>
            </a:r>
            <a:endParaRPr lang="en-US" sz="1250" dirty="0"/>
          </a:p>
        </p:txBody>
      </p:sp>
      <p:sp>
        <p:nvSpPr>
          <p:cNvPr id="16" name="Shape 13"/>
          <p:cNvSpPr/>
          <p:nvPr/>
        </p:nvSpPr>
        <p:spPr>
          <a:xfrm>
            <a:off x="729994" y="5827751"/>
            <a:ext cx="7556421" cy="1114068"/>
          </a:xfrm>
          <a:prstGeom prst="roundRect">
            <a:avLst>
              <a:gd name="adj" fmla="val 5986"/>
            </a:avLst>
          </a:prstGeom>
          <a:solidFill>
            <a:srgbClr val="FFE3CC"/>
          </a:solidFill>
          <a:ln w="7620">
            <a:solidFill>
              <a:srgbClr val="E5C9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96324" y="5994081"/>
            <a:ext cx="24517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Design-Based Research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896324" y="6318288"/>
            <a:ext cx="7223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έμφαση είναι στην παιδαγωγική έρευνα μέσα από πράξη, με στόχο τη διαρκή βελτίωση της εκπαιδευτικής πρακτικής.</a:t>
            </a:r>
            <a:endParaRPr lang="en-US" sz="12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78409" y="101308"/>
            <a:ext cx="1344454" cy="198358"/>
          </a:xfrm>
          <a:prstGeom prst="roundRect">
            <a:avLst>
              <a:gd name="adj" fmla="val 20602"/>
            </a:avLst>
          </a:prstGeom>
          <a:solidFill>
            <a:srgbClr val="FFE3CC"/>
          </a:solidFill>
          <a:ln/>
        </p:spPr>
      </p:sp>
      <p:sp>
        <p:nvSpPr>
          <p:cNvPr id="3" name="Text 1"/>
          <p:cNvSpPr/>
          <p:nvPr/>
        </p:nvSpPr>
        <p:spPr>
          <a:xfrm>
            <a:off x="351276" y="137741"/>
            <a:ext cx="1198721" cy="125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ΣΧΕΔΙΑΣΜ</a:t>
            </a:r>
            <a:r>
              <a:rPr lang="el-GR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</a:t>
            </a: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Σ ΣΕΝΑΡ</a:t>
            </a:r>
            <a:r>
              <a:rPr lang="el-GR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Ι</a:t>
            </a: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ΩΝ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278409" y="329431"/>
            <a:ext cx="9826228" cy="380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Ο Σχεδιασμός Εκπαιδευτικών Σεναρίων στα Κέντρα Καινοτομίας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290715" y="812620"/>
            <a:ext cx="5205770" cy="190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Από την ανάγκη στην εφαρμογή μέσα από συνεργατικές διαδικασίες</a:t>
            </a:r>
            <a:endParaRPr lang="en-US" sz="11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5" y="766397"/>
            <a:ext cx="12428458" cy="669680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51945" y="1482939"/>
            <a:ext cx="3291481" cy="768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Χαρτογράφηση Αναγκών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278409" y="2416212"/>
            <a:ext cx="3291481" cy="495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Ανάλυση εξοπλισμού και παιδαγωγικών αναγκών.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7472952" y="1492518"/>
            <a:ext cx="3072960" cy="384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Επιλογή Θεματικής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7733956" y="2041667"/>
            <a:ext cx="3291481" cy="495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Κριτήρια παιδαγωγικά, τεχνολογικά και κοινωνικά.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9017945" y="5203549"/>
            <a:ext cx="3291482" cy="768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Τεκμηρίωση Εργαλείων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8995255" y="6097780"/>
            <a:ext cx="3651564" cy="743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Βιωματική εμπλοκή και αξιολόγηση εφαρμοσιμότητας.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1800262" y="5292577"/>
            <a:ext cx="3072959" cy="384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Πιλοτική Εφαρμογή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1795465" y="5797840"/>
            <a:ext cx="3291481" cy="743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Ανατροφοδότηση και ανασχεδιασμός για ωρίμανση.</a:t>
            </a:r>
            <a:endParaRPr lang="en-US" sz="19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B2792D-AFF9-40C7-B629-0646C83FD15B}"/>
              </a:ext>
            </a:extLst>
          </p:cNvPr>
          <p:cNvSpPr txBox="1"/>
          <p:nvPr/>
        </p:nvSpPr>
        <p:spPr>
          <a:xfrm>
            <a:off x="11821969" y="2131820"/>
            <a:ext cx="2438400" cy="2829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Η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δι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αδικασία σχεδιασμού ακολουθεί κυκλικό μοντέλο που ενισχύει τη ποιότητα και εδραιώνει κουλτούρα συνεργατικού σχεδιασμού. Fountana et al., (2025): «Από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τη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Σύλληψη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στην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Υλο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ποίηση: Η Καινοτομία στα Κέντρα Καινοτομίας δεν Σχεδιάζεται Μόνη της».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0C2086-03CE-48F6-A665-96BFB074614F}"/>
              </a:ext>
            </a:extLst>
          </p:cNvPr>
          <p:cNvSpPr txBox="1"/>
          <p:nvPr/>
        </p:nvSpPr>
        <p:spPr>
          <a:xfrm>
            <a:off x="11698010" y="2041667"/>
            <a:ext cx="2576675" cy="303589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61400" y="406717"/>
            <a:ext cx="1412438" cy="373142"/>
          </a:xfrm>
          <a:prstGeom prst="roundRect">
            <a:avLst>
              <a:gd name="adj" fmla="val 17872"/>
            </a:avLst>
          </a:prstGeom>
          <a:solidFill>
            <a:srgbClr val="FFE3CC"/>
          </a:solidFill>
          <a:ln/>
        </p:spPr>
      </p:sp>
      <p:sp>
        <p:nvSpPr>
          <p:cNvPr id="3" name="Text 1"/>
          <p:cNvSpPr/>
          <p:nvPr/>
        </p:nvSpPr>
        <p:spPr>
          <a:xfrm>
            <a:off x="480462" y="466248"/>
            <a:ext cx="117431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STEM ΣΕΝ</a:t>
            </a:r>
            <a:r>
              <a:rPr lang="el-GR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ΡΙΑ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361400" y="859154"/>
            <a:ext cx="969621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STEM Σενάρια με Ρομποτική, ΙοΤ και VR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361400" y="1558527"/>
            <a:ext cx="61070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Παιδαγωγικές εφαρμογές στις </a:t>
            </a:r>
            <a:r>
              <a:rPr lang="en-US" sz="20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υποδομές των Κ.Κ.</a:t>
            </a:r>
            <a:endParaRPr lang="en-US" sz="19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67" y="2166341"/>
            <a:ext cx="1290996" cy="131400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529403" y="2166341"/>
            <a:ext cx="25368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Σενάρια Ρομποτικής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529403" y="2595562"/>
            <a:ext cx="3014186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Δραστηριότητες με ρομπότ σε θεματικά πλαίσια όπως έξυπνες πόλεις, που συνδυάζουν προγραμματισμό με αστικά προβλήματα και κοινωνικές προκλήσεις.</a:t>
            </a:r>
            <a:endParaRPr lang="el-GR" sz="1550" dirty="0">
              <a:solidFill>
                <a:srgbClr val="00000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l-GR" sz="1550" dirty="0">
              <a:solidFill>
                <a:srgbClr val="000000"/>
              </a:solidFill>
              <a:latin typeface="Inter" pitchFamily="34" charset="0"/>
              <a:cs typeface="Inter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961" y="2166340"/>
            <a:ext cx="1289215" cy="131400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959599" y="2166341"/>
            <a:ext cx="301430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Εκ</a:t>
            </a:r>
            <a:r>
              <a:rPr lang="en-US" sz="19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παιδευτικά Σενάρια με ΙοΤ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5959599" y="2905720"/>
            <a:ext cx="301430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Αξιοποίηση αισθητήρων και δικτυωμένων αντικειμένων για μελέτη περιβάλλοντος, ενέργειας και έξυπνων συστημάτων στην καθημερινή ζωή.</a:t>
            </a:r>
            <a:endParaRPr lang="en-US" sz="15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4277" y="2166341"/>
            <a:ext cx="1312215" cy="131400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89915" y="2166341"/>
            <a:ext cx="301430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Εμ</a:t>
            </a:r>
            <a:r>
              <a:rPr lang="en-US" sz="19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βυθιστική Μάθηση με VR/AR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10389915" y="2905720"/>
            <a:ext cx="3014305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Πολυαισθητηριακές εμπειρίες σε περιβάλλοντα που υποστηρίζουν αφηρημένα νοητικά σχήματα, ιστορία και φυσικές επιστήμες, συνδεδεμένες με το Αναλυτικό Πρόγραμμα.</a:t>
            </a:r>
            <a:endParaRPr lang="en-US" sz="1550" dirty="0"/>
          </a:p>
        </p:txBody>
      </p:sp>
      <p:sp>
        <p:nvSpPr>
          <p:cNvPr id="17" name="Shape 5">
            <a:extLst>
              <a:ext uri="{FF2B5EF4-FFF2-40B4-BE49-F238E27FC236}">
                <a16:creationId xmlns:a16="http://schemas.microsoft.com/office/drawing/2014/main" id="{DF879B93-FE80-4473-8D71-0E3D76A18501}"/>
              </a:ext>
            </a:extLst>
          </p:cNvPr>
          <p:cNvSpPr/>
          <p:nvPr/>
        </p:nvSpPr>
        <p:spPr>
          <a:xfrm>
            <a:off x="695325" y="1828800"/>
            <a:ext cx="285750" cy="228600"/>
          </a:xfrm>
          <a:custGeom>
            <a:avLst/>
            <a:gdLst/>
            <a:ahLst/>
            <a:cxnLst/>
            <a:rect l="l" t="t" r="r" b="b"/>
            <a:pathLst>
              <a:path w="285750" h="228600">
                <a:moveTo>
                  <a:pt x="157163" y="0"/>
                </a:moveTo>
                <a:cubicBezTo>
                  <a:pt x="157163" y="-7903"/>
                  <a:pt x="150778" y="-14287"/>
                  <a:pt x="142875" y="-14287"/>
                </a:cubicBezTo>
                <a:cubicBezTo>
                  <a:pt x="134972" y="-14287"/>
                  <a:pt x="128588" y="-7903"/>
                  <a:pt x="128588" y="0"/>
                </a:cubicBezTo>
                <a:lnTo>
                  <a:pt x="128588" y="28575"/>
                </a:lnTo>
                <a:lnTo>
                  <a:pt x="85725" y="28575"/>
                </a:lnTo>
                <a:cubicBezTo>
                  <a:pt x="62061" y="28575"/>
                  <a:pt x="42863" y="47774"/>
                  <a:pt x="42863" y="71438"/>
                </a:cubicBezTo>
                <a:lnTo>
                  <a:pt x="42863" y="171450"/>
                </a:lnTo>
                <a:cubicBezTo>
                  <a:pt x="42863" y="195114"/>
                  <a:pt x="62061" y="214313"/>
                  <a:pt x="85725" y="214313"/>
                </a:cubicBezTo>
                <a:lnTo>
                  <a:pt x="200025" y="214313"/>
                </a:lnTo>
                <a:cubicBezTo>
                  <a:pt x="223689" y="214313"/>
                  <a:pt x="242888" y="195114"/>
                  <a:pt x="242888" y="171450"/>
                </a:cubicBezTo>
                <a:lnTo>
                  <a:pt x="242888" y="71438"/>
                </a:lnTo>
                <a:cubicBezTo>
                  <a:pt x="242888" y="47774"/>
                  <a:pt x="223689" y="28575"/>
                  <a:pt x="200025" y="28575"/>
                </a:cubicBezTo>
                <a:lnTo>
                  <a:pt x="157163" y="28575"/>
                </a:lnTo>
                <a:lnTo>
                  <a:pt x="157163" y="0"/>
                </a:lnTo>
                <a:close/>
                <a:moveTo>
                  <a:pt x="71438" y="164306"/>
                </a:moveTo>
                <a:cubicBezTo>
                  <a:pt x="71438" y="158368"/>
                  <a:pt x="76215" y="153591"/>
                  <a:pt x="82153" y="153591"/>
                </a:cubicBezTo>
                <a:lnTo>
                  <a:pt x="96441" y="153591"/>
                </a:lnTo>
                <a:cubicBezTo>
                  <a:pt x="102379" y="153591"/>
                  <a:pt x="107156" y="158368"/>
                  <a:pt x="107156" y="164306"/>
                </a:cubicBezTo>
                <a:cubicBezTo>
                  <a:pt x="107156" y="170244"/>
                  <a:pt x="102379" y="175022"/>
                  <a:pt x="96441" y="175022"/>
                </a:cubicBezTo>
                <a:lnTo>
                  <a:pt x="82153" y="175022"/>
                </a:lnTo>
                <a:cubicBezTo>
                  <a:pt x="76215" y="175022"/>
                  <a:pt x="71438" y="170244"/>
                  <a:pt x="71438" y="164306"/>
                </a:cubicBezTo>
                <a:close/>
                <a:moveTo>
                  <a:pt x="125016" y="164306"/>
                </a:moveTo>
                <a:cubicBezTo>
                  <a:pt x="125016" y="158368"/>
                  <a:pt x="129793" y="153591"/>
                  <a:pt x="135731" y="153591"/>
                </a:cubicBezTo>
                <a:lnTo>
                  <a:pt x="150019" y="153591"/>
                </a:lnTo>
                <a:cubicBezTo>
                  <a:pt x="155957" y="153591"/>
                  <a:pt x="160734" y="158368"/>
                  <a:pt x="160734" y="164306"/>
                </a:cubicBezTo>
                <a:cubicBezTo>
                  <a:pt x="160734" y="170244"/>
                  <a:pt x="155957" y="175022"/>
                  <a:pt x="150019" y="175022"/>
                </a:cubicBezTo>
                <a:lnTo>
                  <a:pt x="135731" y="175022"/>
                </a:lnTo>
                <a:cubicBezTo>
                  <a:pt x="129793" y="175022"/>
                  <a:pt x="125016" y="170244"/>
                  <a:pt x="125016" y="164306"/>
                </a:cubicBezTo>
                <a:close/>
                <a:moveTo>
                  <a:pt x="178594" y="164306"/>
                </a:moveTo>
                <a:cubicBezTo>
                  <a:pt x="178594" y="158368"/>
                  <a:pt x="183371" y="153591"/>
                  <a:pt x="189309" y="153591"/>
                </a:cubicBezTo>
                <a:lnTo>
                  <a:pt x="203597" y="153591"/>
                </a:lnTo>
                <a:cubicBezTo>
                  <a:pt x="209535" y="153591"/>
                  <a:pt x="214313" y="158368"/>
                  <a:pt x="214313" y="164306"/>
                </a:cubicBezTo>
                <a:cubicBezTo>
                  <a:pt x="214313" y="170244"/>
                  <a:pt x="209535" y="175022"/>
                  <a:pt x="203597" y="175022"/>
                </a:cubicBezTo>
                <a:lnTo>
                  <a:pt x="189309" y="175022"/>
                </a:lnTo>
                <a:cubicBezTo>
                  <a:pt x="183371" y="175022"/>
                  <a:pt x="178594" y="170244"/>
                  <a:pt x="178594" y="164306"/>
                </a:cubicBezTo>
                <a:close/>
                <a:moveTo>
                  <a:pt x="100013" y="78581"/>
                </a:moveTo>
                <a:cubicBezTo>
                  <a:pt x="111841" y="78581"/>
                  <a:pt x="121444" y="88184"/>
                  <a:pt x="121444" y="100013"/>
                </a:cubicBezTo>
                <a:cubicBezTo>
                  <a:pt x="121444" y="111841"/>
                  <a:pt x="111841" y="121444"/>
                  <a:pt x="100013" y="121444"/>
                </a:cubicBezTo>
                <a:cubicBezTo>
                  <a:pt x="88184" y="121444"/>
                  <a:pt x="78581" y="111841"/>
                  <a:pt x="78581" y="100013"/>
                </a:cubicBezTo>
                <a:cubicBezTo>
                  <a:pt x="78581" y="88184"/>
                  <a:pt x="88184" y="78581"/>
                  <a:pt x="100013" y="78581"/>
                </a:cubicBezTo>
                <a:close/>
                <a:moveTo>
                  <a:pt x="164306" y="100013"/>
                </a:moveTo>
                <a:cubicBezTo>
                  <a:pt x="164306" y="88184"/>
                  <a:pt x="173909" y="78581"/>
                  <a:pt x="185738" y="78581"/>
                </a:cubicBezTo>
                <a:cubicBezTo>
                  <a:pt x="197566" y="78581"/>
                  <a:pt x="207169" y="88184"/>
                  <a:pt x="207169" y="100013"/>
                </a:cubicBezTo>
                <a:cubicBezTo>
                  <a:pt x="207169" y="111841"/>
                  <a:pt x="197566" y="121444"/>
                  <a:pt x="185738" y="121444"/>
                </a:cubicBezTo>
                <a:cubicBezTo>
                  <a:pt x="173909" y="121444"/>
                  <a:pt x="164306" y="111841"/>
                  <a:pt x="164306" y="100013"/>
                </a:cubicBezTo>
                <a:close/>
                <a:moveTo>
                  <a:pt x="28575" y="100013"/>
                </a:moveTo>
                <a:cubicBezTo>
                  <a:pt x="28575" y="92110"/>
                  <a:pt x="22190" y="85725"/>
                  <a:pt x="14288" y="85725"/>
                </a:cubicBezTo>
                <a:cubicBezTo>
                  <a:pt x="6385" y="85725"/>
                  <a:pt x="0" y="92110"/>
                  <a:pt x="0" y="100013"/>
                </a:cubicBezTo>
                <a:lnTo>
                  <a:pt x="0" y="142875"/>
                </a:lnTo>
                <a:cubicBezTo>
                  <a:pt x="0" y="150778"/>
                  <a:pt x="6385" y="157163"/>
                  <a:pt x="14288" y="157163"/>
                </a:cubicBezTo>
                <a:cubicBezTo>
                  <a:pt x="22190" y="157163"/>
                  <a:pt x="28575" y="150778"/>
                  <a:pt x="28575" y="142875"/>
                </a:cubicBezTo>
                <a:lnTo>
                  <a:pt x="28575" y="100013"/>
                </a:lnTo>
                <a:close/>
                <a:moveTo>
                  <a:pt x="271463" y="85725"/>
                </a:moveTo>
                <a:cubicBezTo>
                  <a:pt x="263560" y="85725"/>
                  <a:pt x="257175" y="92110"/>
                  <a:pt x="257175" y="100013"/>
                </a:cubicBezTo>
                <a:lnTo>
                  <a:pt x="257175" y="142875"/>
                </a:lnTo>
                <a:cubicBezTo>
                  <a:pt x="257175" y="150778"/>
                  <a:pt x="263560" y="157163"/>
                  <a:pt x="271463" y="157163"/>
                </a:cubicBezTo>
                <a:cubicBezTo>
                  <a:pt x="279365" y="157163"/>
                  <a:pt x="285750" y="150778"/>
                  <a:pt x="285750" y="142875"/>
                </a:cubicBezTo>
                <a:lnTo>
                  <a:pt x="285750" y="100013"/>
                </a:lnTo>
                <a:cubicBezTo>
                  <a:pt x="285750" y="92110"/>
                  <a:pt x="279365" y="85725"/>
                  <a:pt x="271463" y="8572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0" name="Shape 8">
            <a:extLst>
              <a:ext uri="{FF2B5EF4-FFF2-40B4-BE49-F238E27FC236}">
                <a16:creationId xmlns:a16="http://schemas.microsoft.com/office/drawing/2014/main" id="{07D02342-7281-409D-8AC9-6B0A1840A99A}"/>
              </a:ext>
            </a:extLst>
          </p:cNvPr>
          <p:cNvSpPr/>
          <p:nvPr/>
        </p:nvSpPr>
        <p:spPr>
          <a:xfrm>
            <a:off x="1373373" y="5553190"/>
            <a:ext cx="3305175" cy="1295400"/>
          </a:xfrm>
          <a:custGeom>
            <a:avLst/>
            <a:gdLst/>
            <a:ahLst/>
            <a:cxnLst/>
            <a:rect l="l" t="t" r="r" b="b"/>
            <a:pathLst>
              <a:path w="3305175" h="1295400">
                <a:moveTo>
                  <a:pt x="76195" y="0"/>
                </a:moveTo>
                <a:lnTo>
                  <a:pt x="3228980" y="0"/>
                </a:lnTo>
                <a:cubicBezTo>
                  <a:pt x="3271033" y="0"/>
                  <a:pt x="3305175" y="34142"/>
                  <a:pt x="3305175" y="76195"/>
                </a:cubicBezTo>
                <a:lnTo>
                  <a:pt x="3305175" y="1219205"/>
                </a:lnTo>
                <a:cubicBezTo>
                  <a:pt x="3305175" y="1261286"/>
                  <a:pt x="3271061" y="1295400"/>
                  <a:pt x="3228980" y="1295400"/>
                </a:cubicBezTo>
                <a:lnTo>
                  <a:pt x="76195" y="1295400"/>
                </a:lnTo>
                <a:cubicBezTo>
                  <a:pt x="34142" y="1295400"/>
                  <a:pt x="0" y="1261258"/>
                  <a:pt x="0" y="1219205"/>
                </a:cubicBezTo>
                <a:lnTo>
                  <a:pt x="0" y="76195"/>
                </a:lnTo>
                <a:cubicBezTo>
                  <a:pt x="0" y="34142"/>
                  <a:pt x="34142" y="0"/>
                  <a:pt x="76195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1" name="Text 9">
            <a:extLst>
              <a:ext uri="{FF2B5EF4-FFF2-40B4-BE49-F238E27FC236}">
                <a16:creationId xmlns:a16="http://schemas.microsoft.com/office/drawing/2014/main" id="{D55585F4-DA11-4E05-B784-6997459D5251}"/>
              </a:ext>
            </a:extLst>
          </p:cNvPr>
          <p:cNvSpPr/>
          <p:nvPr/>
        </p:nvSpPr>
        <p:spPr>
          <a:xfrm>
            <a:off x="1563873" y="5596649"/>
            <a:ext cx="3152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Εφαρμογές</a:t>
            </a:r>
            <a:endParaRPr lang="en-US" dirty="0"/>
          </a:p>
        </p:txBody>
      </p:sp>
      <p:sp>
        <p:nvSpPr>
          <p:cNvPr id="22" name="Shape 10">
            <a:extLst>
              <a:ext uri="{FF2B5EF4-FFF2-40B4-BE49-F238E27FC236}">
                <a16:creationId xmlns:a16="http://schemas.microsoft.com/office/drawing/2014/main" id="{A460BACD-DE78-4D97-8D85-AED3811C99BD}"/>
              </a:ext>
            </a:extLst>
          </p:cNvPr>
          <p:cNvSpPr/>
          <p:nvPr/>
        </p:nvSpPr>
        <p:spPr>
          <a:xfrm>
            <a:off x="1573398" y="5939549"/>
            <a:ext cx="171450" cy="152400"/>
          </a:xfrm>
          <a:custGeom>
            <a:avLst/>
            <a:gdLst/>
            <a:ahLst/>
            <a:cxnLst/>
            <a:rect l="l" t="t" r="r" b="b"/>
            <a:pathLst>
              <a:path w="171450" h="152400">
                <a:moveTo>
                  <a:pt x="95250" y="0"/>
                </a:moveTo>
                <a:cubicBezTo>
                  <a:pt x="84743" y="0"/>
                  <a:pt x="76200" y="8543"/>
                  <a:pt x="76200" y="19050"/>
                </a:cubicBezTo>
                <a:lnTo>
                  <a:pt x="76200" y="28575"/>
                </a:lnTo>
                <a:lnTo>
                  <a:pt x="61912" y="28575"/>
                </a:lnTo>
                <a:lnTo>
                  <a:pt x="61912" y="7144"/>
                </a:lnTo>
                <a:cubicBezTo>
                  <a:pt x="61912" y="3185"/>
                  <a:pt x="58728" y="0"/>
                  <a:pt x="54769" y="0"/>
                </a:cubicBezTo>
                <a:cubicBezTo>
                  <a:pt x="50810" y="0"/>
                  <a:pt x="47625" y="3185"/>
                  <a:pt x="47625" y="7144"/>
                </a:cubicBezTo>
                <a:lnTo>
                  <a:pt x="47625" y="28575"/>
                </a:lnTo>
                <a:lnTo>
                  <a:pt x="28575" y="28575"/>
                </a:lnTo>
                <a:lnTo>
                  <a:pt x="28575" y="7144"/>
                </a:lnTo>
                <a:cubicBezTo>
                  <a:pt x="28575" y="3185"/>
                  <a:pt x="25390" y="0"/>
                  <a:pt x="21431" y="0"/>
                </a:cubicBezTo>
                <a:cubicBezTo>
                  <a:pt x="17472" y="0"/>
                  <a:pt x="14288" y="3185"/>
                  <a:pt x="14288" y="7144"/>
                </a:cubicBezTo>
                <a:lnTo>
                  <a:pt x="14288" y="29170"/>
                </a:lnTo>
                <a:cubicBezTo>
                  <a:pt x="6072" y="31284"/>
                  <a:pt x="0" y="38755"/>
                  <a:pt x="0" y="47625"/>
                </a:cubicBezTo>
                <a:lnTo>
                  <a:pt x="0" y="133350"/>
                </a:lnTo>
                <a:cubicBezTo>
                  <a:pt x="0" y="143857"/>
                  <a:pt x="8543" y="152400"/>
                  <a:pt x="19050" y="152400"/>
                </a:cubicBezTo>
                <a:lnTo>
                  <a:pt x="152400" y="152400"/>
                </a:lnTo>
                <a:cubicBezTo>
                  <a:pt x="162907" y="152400"/>
                  <a:pt x="171450" y="143857"/>
                  <a:pt x="171450" y="133350"/>
                </a:cubicBezTo>
                <a:lnTo>
                  <a:pt x="171450" y="76200"/>
                </a:lnTo>
                <a:cubicBezTo>
                  <a:pt x="171450" y="65693"/>
                  <a:pt x="162907" y="57150"/>
                  <a:pt x="152400" y="57150"/>
                </a:cubicBezTo>
                <a:lnTo>
                  <a:pt x="133350" y="57150"/>
                </a:lnTo>
                <a:lnTo>
                  <a:pt x="133350" y="19050"/>
                </a:lnTo>
                <a:cubicBezTo>
                  <a:pt x="133350" y="8543"/>
                  <a:pt x="124807" y="0"/>
                  <a:pt x="114300" y="0"/>
                </a:cubicBezTo>
                <a:lnTo>
                  <a:pt x="95250" y="0"/>
                </a:lnTo>
                <a:close/>
                <a:moveTo>
                  <a:pt x="114300" y="33338"/>
                </a:moveTo>
                <a:lnTo>
                  <a:pt x="114300" y="42863"/>
                </a:lnTo>
                <a:cubicBezTo>
                  <a:pt x="114300" y="45482"/>
                  <a:pt x="112157" y="47625"/>
                  <a:pt x="109537" y="47625"/>
                </a:cubicBezTo>
                <a:lnTo>
                  <a:pt x="100013" y="47625"/>
                </a:lnTo>
                <a:cubicBezTo>
                  <a:pt x="97393" y="47625"/>
                  <a:pt x="95250" y="45482"/>
                  <a:pt x="95250" y="42863"/>
                </a:cubicBezTo>
                <a:lnTo>
                  <a:pt x="95250" y="33338"/>
                </a:lnTo>
                <a:cubicBezTo>
                  <a:pt x="95250" y="30718"/>
                  <a:pt x="97393" y="28575"/>
                  <a:pt x="100013" y="28575"/>
                </a:cubicBezTo>
                <a:lnTo>
                  <a:pt x="109537" y="28575"/>
                </a:lnTo>
                <a:cubicBezTo>
                  <a:pt x="112157" y="28575"/>
                  <a:pt x="114300" y="30718"/>
                  <a:pt x="114300" y="33338"/>
                </a:cubicBezTo>
                <a:close/>
                <a:moveTo>
                  <a:pt x="109537" y="57150"/>
                </a:moveTo>
                <a:cubicBezTo>
                  <a:pt x="112157" y="57150"/>
                  <a:pt x="114300" y="59293"/>
                  <a:pt x="114300" y="61912"/>
                </a:cubicBezTo>
                <a:lnTo>
                  <a:pt x="114300" y="71438"/>
                </a:lnTo>
                <a:cubicBezTo>
                  <a:pt x="114300" y="74057"/>
                  <a:pt x="112157" y="76200"/>
                  <a:pt x="109537" y="76200"/>
                </a:cubicBezTo>
                <a:lnTo>
                  <a:pt x="100013" y="76200"/>
                </a:lnTo>
                <a:cubicBezTo>
                  <a:pt x="97393" y="76200"/>
                  <a:pt x="95250" y="74057"/>
                  <a:pt x="95250" y="71438"/>
                </a:cubicBezTo>
                <a:lnTo>
                  <a:pt x="95250" y="61912"/>
                </a:lnTo>
                <a:cubicBezTo>
                  <a:pt x="95250" y="59293"/>
                  <a:pt x="97393" y="57150"/>
                  <a:pt x="100013" y="57150"/>
                </a:cubicBezTo>
                <a:lnTo>
                  <a:pt x="109537" y="57150"/>
                </a:lnTo>
                <a:close/>
                <a:moveTo>
                  <a:pt x="114300" y="90488"/>
                </a:moveTo>
                <a:lnTo>
                  <a:pt x="114300" y="100013"/>
                </a:lnTo>
                <a:cubicBezTo>
                  <a:pt x="114300" y="102632"/>
                  <a:pt x="112157" y="104775"/>
                  <a:pt x="109537" y="104775"/>
                </a:cubicBezTo>
                <a:lnTo>
                  <a:pt x="100013" y="104775"/>
                </a:lnTo>
                <a:cubicBezTo>
                  <a:pt x="97393" y="104775"/>
                  <a:pt x="95250" y="102632"/>
                  <a:pt x="95250" y="100013"/>
                </a:cubicBezTo>
                <a:lnTo>
                  <a:pt x="95250" y="90488"/>
                </a:lnTo>
                <a:cubicBezTo>
                  <a:pt x="95250" y="87868"/>
                  <a:pt x="97393" y="85725"/>
                  <a:pt x="100013" y="85725"/>
                </a:cubicBezTo>
                <a:lnTo>
                  <a:pt x="109537" y="85725"/>
                </a:lnTo>
                <a:cubicBezTo>
                  <a:pt x="112157" y="85725"/>
                  <a:pt x="114300" y="87868"/>
                  <a:pt x="114300" y="90488"/>
                </a:cubicBezTo>
                <a:close/>
                <a:moveTo>
                  <a:pt x="147638" y="85725"/>
                </a:moveTo>
                <a:cubicBezTo>
                  <a:pt x="150257" y="85725"/>
                  <a:pt x="152400" y="87868"/>
                  <a:pt x="152400" y="90488"/>
                </a:cubicBezTo>
                <a:lnTo>
                  <a:pt x="152400" y="100013"/>
                </a:lnTo>
                <a:cubicBezTo>
                  <a:pt x="152400" y="102632"/>
                  <a:pt x="150257" y="104775"/>
                  <a:pt x="147638" y="104775"/>
                </a:cubicBezTo>
                <a:lnTo>
                  <a:pt x="138113" y="104775"/>
                </a:lnTo>
                <a:cubicBezTo>
                  <a:pt x="135493" y="104775"/>
                  <a:pt x="133350" y="102632"/>
                  <a:pt x="133350" y="100013"/>
                </a:cubicBezTo>
                <a:lnTo>
                  <a:pt x="133350" y="90488"/>
                </a:lnTo>
                <a:cubicBezTo>
                  <a:pt x="133350" y="87868"/>
                  <a:pt x="135493" y="85725"/>
                  <a:pt x="138113" y="85725"/>
                </a:cubicBezTo>
                <a:lnTo>
                  <a:pt x="147638" y="85725"/>
                </a:lnTo>
                <a:close/>
                <a:moveTo>
                  <a:pt x="76200" y="90488"/>
                </a:moveTo>
                <a:lnTo>
                  <a:pt x="76200" y="100013"/>
                </a:lnTo>
                <a:cubicBezTo>
                  <a:pt x="76200" y="102632"/>
                  <a:pt x="74057" y="104775"/>
                  <a:pt x="71438" y="104775"/>
                </a:cubicBezTo>
                <a:lnTo>
                  <a:pt x="61912" y="104775"/>
                </a:lnTo>
                <a:cubicBezTo>
                  <a:pt x="59293" y="104775"/>
                  <a:pt x="57150" y="102632"/>
                  <a:pt x="57150" y="100013"/>
                </a:cubicBezTo>
                <a:lnTo>
                  <a:pt x="57150" y="90488"/>
                </a:lnTo>
                <a:cubicBezTo>
                  <a:pt x="57150" y="87868"/>
                  <a:pt x="59293" y="85725"/>
                  <a:pt x="61912" y="85725"/>
                </a:cubicBezTo>
                <a:lnTo>
                  <a:pt x="71438" y="85725"/>
                </a:lnTo>
                <a:cubicBezTo>
                  <a:pt x="74057" y="85725"/>
                  <a:pt x="76200" y="87868"/>
                  <a:pt x="76200" y="90488"/>
                </a:cubicBezTo>
                <a:close/>
                <a:moveTo>
                  <a:pt x="71438" y="57150"/>
                </a:moveTo>
                <a:cubicBezTo>
                  <a:pt x="74057" y="57150"/>
                  <a:pt x="76200" y="59293"/>
                  <a:pt x="76200" y="61912"/>
                </a:cubicBezTo>
                <a:lnTo>
                  <a:pt x="76200" y="71438"/>
                </a:lnTo>
                <a:cubicBezTo>
                  <a:pt x="76200" y="74057"/>
                  <a:pt x="74057" y="76200"/>
                  <a:pt x="71438" y="76200"/>
                </a:cubicBezTo>
                <a:lnTo>
                  <a:pt x="61912" y="76200"/>
                </a:lnTo>
                <a:cubicBezTo>
                  <a:pt x="59293" y="76200"/>
                  <a:pt x="57150" y="74057"/>
                  <a:pt x="57150" y="71438"/>
                </a:cubicBezTo>
                <a:lnTo>
                  <a:pt x="57150" y="61912"/>
                </a:lnTo>
                <a:cubicBezTo>
                  <a:pt x="57150" y="59293"/>
                  <a:pt x="59293" y="57150"/>
                  <a:pt x="61912" y="57150"/>
                </a:cubicBezTo>
                <a:lnTo>
                  <a:pt x="71438" y="57150"/>
                </a:lnTo>
                <a:close/>
                <a:moveTo>
                  <a:pt x="38100" y="90488"/>
                </a:moveTo>
                <a:lnTo>
                  <a:pt x="38100" y="100013"/>
                </a:lnTo>
                <a:cubicBezTo>
                  <a:pt x="38100" y="102632"/>
                  <a:pt x="35957" y="104775"/>
                  <a:pt x="33338" y="104775"/>
                </a:cubicBezTo>
                <a:lnTo>
                  <a:pt x="23813" y="104775"/>
                </a:lnTo>
                <a:cubicBezTo>
                  <a:pt x="21193" y="104775"/>
                  <a:pt x="19050" y="102632"/>
                  <a:pt x="19050" y="100013"/>
                </a:cubicBezTo>
                <a:lnTo>
                  <a:pt x="19050" y="90488"/>
                </a:lnTo>
                <a:cubicBezTo>
                  <a:pt x="19050" y="87868"/>
                  <a:pt x="21193" y="85725"/>
                  <a:pt x="23813" y="85725"/>
                </a:cubicBezTo>
                <a:lnTo>
                  <a:pt x="33338" y="85725"/>
                </a:lnTo>
                <a:cubicBezTo>
                  <a:pt x="35957" y="85725"/>
                  <a:pt x="38100" y="87868"/>
                  <a:pt x="38100" y="90488"/>
                </a:cubicBezTo>
                <a:close/>
                <a:moveTo>
                  <a:pt x="33338" y="57150"/>
                </a:moveTo>
                <a:cubicBezTo>
                  <a:pt x="35957" y="57150"/>
                  <a:pt x="38100" y="59293"/>
                  <a:pt x="38100" y="61912"/>
                </a:cubicBezTo>
                <a:lnTo>
                  <a:pt x="38100" y="71438"/>
                </a:lnTo>
                <a:cubicBezTo>
                  <a:pt x="38100" y="74057"/>
                  <a:pt x="35957" y="76200"/>
                  <a:pt x="33338" y="76200"/>
                </a:cubicBezTo>
                <a:lnTo>
                  <a:pt x="23813" y="76200"/>
                </a:lnTo>
                <a:cubicBezTo>
                  <a:pt x="21193" y="76200"/>
                  <a:pt x="19050" y="74057"/>
                  <a:pt x="19050" y="71438"/>
                </a:cubicBezTo>
                <a:lnTo>
                  <a:pt x="19050" y="61912"/>
                </a:lnTo>
                <a:cubicBezTo>
                  <a:pt x="19050" y="59293"/>
                  <a:pt x="21193" y="57150"/>
                  <a:pt x="23813" y="57150"/>
                </a:cubicBezTo>
                <a:lnTo>
                  <a:pt x="33338" y="57150"/>
                </a:ln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23" name="Text 11">
            <a:extLst>
              <a:ext uri="{FF2B5EF4-FFF2-40B4-BE49-F238E27FC236}">
                <a16:creationId xmlns:a16="http://schemas.microsoft.com/office/drawing/2014/main" id="{D6782520-4427-48C7-A78D-8BCB445A0013}"/>
              </a:ext>
            </a:extLst>
          </p:cNvPr>
          <p:cNvSpPr/>
          <p:nvPr/>
        </p:nvSpPr>
        <p:spPr>
          <a:xfrm>
            <a:off x="1754373" y="5901449"/>
            <a:ext cx="29622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Έξυπνες πόλεις</a:t>
            </a:r>
            <a:endParaRPr lang="en-US" dirty="0"/>
          </a:p>
        </p:txBody>
      </p:sp>
      <p:sp>
        <p:nvSpPr>
          <p:cNvPr id="24" name="Shape 12">
            <a:extLst>
              <a:ext uri="{FF2B5EF4-FFF2-40B4-BE49-F238E27FC236}">
                <a16:creationId xmlns:a16="http://schemas.microsoft.com/office/drawing/2014/main" id="{8014ED9E-447C-413D-9369-7A8A12BCCF3B}"/>
              </a:ext>
            </a:extLst>
          </p:cNvPr>
          <p:cNvSpPr/>
          <p:nvPr/>
        </p:nvSpPr>
        <p:spPr>
          <a:xfrm>
            <a:off x="1582923" y="6206249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40243" y="34945"/>
                </a:moveTo>
                <a:lnTo>
                  <a:pt x="32474" y="57150"/>
                </a:lnTo>
                <a:lnTo>
                  <a:pt x="119926" y="57150"/>
                </a:lnTo>
                <a:lnTo>
                  <a:pt x="112157" y="34945"/>
                </a:lnTo>
                <a:cubicBezTo>
                  <a:pt x="110817" y="31135"/>
                  <a:pt x="107216" y="28575"/>
                  <a:pt x="103168" y="28575"/>
                </a:cubicBezTo>
                <a:lnTo>
                  <a:pt x="49232" y="28575"/>
                </a:lnTo>
                <a:cubicBezTo>
                  <a:pt x="45184" y="28575"/>
                  <a:pt x="41583" y="31135"/>
                  <a:pt x="40243" y="34945"/>
                </a:cubicBezTo>
                <a:close/>
                <a:moveTo>
                  <a:pt x="11787" y="58579"/>
                </a:moveTo>
                <a:lnTo>
                  <a:pt x="22265" y="28664"/>
                </a:lnTo>
                <a:cubicBezTo>
                  <a:pt x="26283" y="17205"/>
                  <a:pt x="37088" y="9525"/>
                  <a:pt x="49232" y="9525"/>
                </a:cubicBezTo>
                <a:lnTo>
                  <a:pt x="103168" y="9525"/>
                </a:lnTo>
                <a:cubicBezTo>
                  <a:pt x="115312" y="9525"/>
                  <a:pt x="126117" y="17205"/>
                  <a:pt x="130135" y="28664"/>
                </a:cubicBezTo>
                <a:lnTo>
                  <a:pt x="140613" y="58579"/>
                </a:lnTo>
                <a:cubicBezTo>
                  <a:pt x="147518" y="61436"/>
                  <a:pt x="152400" y="68253"/>
                  <a:pt x="152400" y="76200"/>
                </a:cubicBezTo>
                <a:lnTo>
                  <a:pt x="152400" y="133350"/>
                </a:lnTo>
                <a:cubicBezTo>
                  <a:pt x="152400" y="138619"/>
                  <a:pt x="148144" y="142875"/>
                  <a:pt x="142875" y="142875"/>
                </a:cubicBezTo>
                <a:lnTo>
                  <a:pt x="133350" y="142875"/>
                </a:lnTo>
                <a:cubicBezTo>
                  <a:pt x="128081" y="142875"/>
                  <a:pt x="123825" y="138619"/>
                  <a:pt x="123825" y="133350"/>
                </a:cubicBezTo>
                <a:lnTo>
                  <a:pt x="123825" y="123825"/>
                </a:lnTo>
                <a:lnTo>
                  <a:pt x="28575" y="123825"/>
                </a:lnTo>
                <a:lnTo>
                  <a:pt x="28575" y="133350"/>
                </a:lnTo>
                <a:cubicBezTo>
                  <a:pt x="28575" y="138619"/>
                  <a:pt x="24319" y="142875"/>
                  <a:pt x="19050" y="142875"/>
                </a:cubicBezTo>
                <a:lnTo>
                  <a:pt x="9525" y="142875"/>
                </a:lnTo>
                <a:cubicBezTo>
                  <a:pt x="4256" y="142875"/>
                  <a:pt x="0" y="138619"/>
                  <a:pt x="0" y="133350"/>
                </a:cubicBezTo>
                <a:lnTo>
                  <a:pt x="0" y="76200"/>
                </a:lnTo>
                <a:cubicBezTo>
                  <a:pt x="0" y="68253"/>
                  <a:pt x="4882" y="61436"/>
                  <a:pt x="11787" y="58579"/>
                </a:cubicBezTo>
                <a:close/>
                <a:moveTo>
                  <a:pt x="38100" y="90488"/>
                </a:moveTo>
                <a:cubicBezTo>
                  <a:pt x="38100" y="85231"/>
                  <a:pt x="33832" y="80962"/>
                  <a:pt x="28575" y="80962"/>
                </a:cubicBezTo>
                <a:cubicBezTo>
                  <a:pt x="23318" y="80962"/>
                  <a:pt x="19050" y="85231"/>
                  <a:pt x="19050" y="90488"/>
                </a:cubicBezTo>
                <a:cubicBezTo>
                  <a:pt x="19050" y="95744"/>
                  <a:pt x="23318" y="100013"/>
                  <a:pt x="28575" y="100013"/>
                </a:cubicBezTo>
                <a:cubicBezTo>
                  <a:pt x="33832" y="100013"/>
                  <a:pt x="38100" y="95744"/>
                  <a:pt x="38100" y="90488"/>
                </a:cubicBezTo>
                <a:close/>
                <a:moveTo>
                  <a:pt x="123825" y="100013"/>
                </a:moveTo>
                <a:cubicBezTo>
                  <a:pt x="129082" y="100013"/>
                  <a:pt x="133350" y="95744"/>
                  <a:pt x="133350" y="90488"/>
                </a:cubicBezTo>
                <a:cubicBezTo>
                  <a:pt x="133350" y="85231"/>
                  <a:pt x="129082" y="80962"/>
                  <a:pt x="123825" y="80962"/>
                </a:cubicBezTo>
                <a:cubicBezTo>
                  <a:pt x="118568" y="80962"/>
                  <a:pt x="114300" y="85231"/>
                  <a:pt x="114300" y="90488"/>
                </a:cubicBezTo>
                <a:cubicBezTo>
                  <a:pt x="114300" y="95744"/>
                  <a:pt x="118568" y="100013"/>
                  <a:pt x="123825" y="100013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25" name="Text 13">
            <a:extLst>
              <a:ext uri="{FF2B5EF4-FFF2-40B4-BE49-F238E27FC236}">
                <a16:creationId xmlns:a16="http://schemas.microsoft.com/office/drawing/2014/main" id="{F636C1D0-0B8A-40A9-9A4E-A0277FE86084}"/>
              </a:ext>
            </a:extLst>
          </p:cNvPr>
          <p:cNvSpPr/>
          <p:nvPr/>
        </p:nvSpPr>
        <p:spPr>
          <a:xfrm>
            <a:off x="1754373" y="6168149"/>
            <a:ext cx="29622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Αυτόνομα οχήματα</a:t>
            </a:r>
            <a:endParaRPr lang="en-US" dirty="0"/>
          </a:p>
        </p:txBody>
      </p:sp>
      <p:sp>
        <p:nvSpPr>
          <p:cNvPr id="26" name="Shape 14">
            <a:extLst>
              <a:ext uri="{FF2B5EF4-FFF2-40B4-BE49-F238E27FC236}">
                <a16:creationId xmlns:a16="http://schemas.microsoft.com/office/drawing/2014/main" id="{5BDFC5FE-1F3D-4DA9-B0E5-BF13E107EAEE}"/>
              </a:ext>
            </a:extLst>
          </p:cNvPr>
          <p:cNvSpPr/>
          <p:nvPr/>
        </p:nvSpPr>
        <p:spPr>
          <a:xfrm>
            <a:off x="1582923" y="6472949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9525" y="9525"/>
                </a:moveTo>
                <a:cubicBezTo>
                  <a:pt x="4256" y="9525"/>
                  <a:pt x="0" y="13781"/>
                  <a:pt x="0" y="19050"/>
                </a:cubicBezTo>
                <a:lnTo>
                  <a:pt x="0" y="128588"/>
                </a:lnTo>
                <a:cubicBezTo>
                  <a:pt x="0" y="136475"/>
                  <a:pt x="6400" y="142875"/>
                  <a:pt x="14288" y="142875"/>
                </a:cubicBezTo>
                <a:lnTo>
                  <a:pt x="138113" y="142875"/>
                </a:lnTo>
                <a:cubicBezTo>
                  <a:pt x="146000" y="142875"/>
                  <a:pt x="152400" y="136475"/>
                  <a:pt x="152400" y="128588"/>
                </a:cubicBezTo>
                <a:lnTo>
                  <a:pt x="152400" y="45303"/>
                </a:lnTo>
                <a:cubicBezTo>
                  <a:pt x="152400" y="39886"/>
                  <a:pt x="146625" y="36463"/>
                  <a:pt x="141863" y="39023"/>
                </a:cubicBezTo>
                <a:lnTo>
                  <a:pt x="95250" y="64115"/>
                </a:lnTo>
                <a:lnTo>
                  <a:pt x="95250" y="45303"/>
                </a:lnTo>
                <a:cubicBezTo>
                  <a:pt x="95250" y="39886"/>
                  <a:pt x="89475" y="36463"/>
                  <a:pt x="84713" y="39023"/>
                </a:cubicBezTo>
                <a:lnTo>
                  <a:pt x="38100" y="64115"/>
                </a:lnTo>
                <a:lnTo>
                  <a:pt x="38100" y="19050"/>
                </a:lnTo>
                <a:cubicBezTo>
                  <a:pt x="38100" y="13781"/>
                  <a:pt x="33844" y="9525"/>
                  <a:pt x="28575" y="9525"/>
                </a:cubicBezTo>
                <a:lnTo>
                  <a:pt x="9525" y="9525"/>
                </a:ln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27" name="Text 15">
            <a:extLst>
              <a:ext uri="{FF2B5EF4-FFF2-40B4-BE49-F238E27FC236}">
                <a16:creationId xmlns:a16="http://schemas.microsoft.com/office/drawing/2014/main" id="{43A68AB5-8052-4D0A-A981-EB2DF17B52FF}"/>
              </a:ext>
            </a:extLst>
          </p:cNvPr>
          <p:cNvSpPr/>
          <p:nvPr/>
        </p:nvSpPr>
        <p:spPr>
          <a:xfrm>
            <a:off x="1754373" y="6434849"/>
            <a:ext cx="29622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Αυτοματισμοί</a:t>
            </a:r>
            <a:endParaRPr lang="en-US" dirty="0"/>
          </a:p>
        </p:txBody>
      </p:sp>
      <p:sp>
        <p:nvSpPr>
          <p:cNvPr id="30" name="Text 19">
            <a:extLst>
              <a:ext uri="{FF2B5EF4-FFF2-40B4-BE49-F238E27FC236}">
                <a16:creationId xmlns:a16="http://schemas.microsoft.com/office/drawing/2014/main" id="{D2F40BCF-BADF-4983-AC12-AB156410B710}"/>
              </a:ext>
            </a:extLst>
          </p:cNvPr>
          <p:cNvSpPr/>
          <p:nvPr/>
        </p:nvSpPr>
        <p:spPr>
          <a:xfrm>
            <a:off x="5092601" y="1809750"/>
            <a:ext cx="11144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endParaRPr lang="en-US" sz="16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1" name="Text 20">
            <a:extLst>
              <a:ext uri="{FF2B5EF4-FFF2-40B4-BE49-F238E27FC236}">
                <a16:creationId xmlns:a16="http://schemas.microsoft.com/office/drawing/2014/main" id="{A38B2B7F-0311-47C5-9E81-DC8881441E68}"/>
              </a:ext>
            </a:extLst>
          </p:cNvPr>
          <p:cNvSpPr/>
          <p:nvPr/>
        </p:nvSpPr>
        <p:spPr>
          <a:xfrm>
            <a:off x="4444901" y="2362200"/>
            <a:ext cx="3381375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Shape 21">
            <a:extLst>
              <a:ext uri="{FF2B5EF4-FFF2-40B4-BE49-F238E27FC236}">
                <a16:creationId xmlns:a16="http://schemas.microsoft.com/office/drawing/2014/main" id="{1AE6C114-A0E3-40C7-8D40-D55B6CD60A4B}"/>
              </a:ext>
            </a:extLst>
          </p:cNvPr>
          <p:cNvSpPr/>
          <p:nvPr/>
        </p:nvSpPr>
        <p:spPr>
          <a:xfrm>
            <a:off x="5965475" y="5483512"/>
            <a:ext cx="3305175" cy="1295400"/>
          </a:xfrm>
          <a:custGeom>
            <a:avLst/>
            <a:gdLst/>
            <a:ahLst/>
            <a:cxnLst/>
            <a:rect l="l" t="t" r="r" b="b"/>
            <a:pathLst>
              <a:path w="3305175" h="1295400">
                <a:moveTo>
                  <a:pt x="76195" y="0"/>
                </a:moveTo>
                <a:lnTo>
                  <a:pt x="3228980" y="0"/>
                </a:lnTo>
                <a:cubicBezTo>
                  <a:pt x="3271033" y="0"/>
                  <a:pt x="3305175" y="34142"/>
                  <a:pt x="3305175" y="76195"/>
                </a:cubicBezTo>
                <a:lnTo>
                  <a:pt x="3305175" y="1219205"/>
                </a:lnTo>
                <a:cubicBezTo>
                  <a:pt x="3305175" y="1261286"/>
                  <a:pt x="3271061" y="1295400"/>
                  <a:pt x="3228980" y="1295400"/>
                </a:cubicBezTo>
                <a:lnTo>
                  <a:pt x="76195" y="1295400"/>
                </a:lnTo>
                <a:cubicBezTo>
                  <a:pt x="34142" y="1295400"/>
                  <a:pt x="0" y="1261258"/>
                  <a:pt x="0" y="1219205"/>
                </a:cubicBezTo>
                <a:lnTo>
                  <a:pt x="0" y="76195"/>
                </a:lnTo>
                <a:cubicBezTo>
                  <a:pt x="0" y="34142"/>
                  <a:pt x="34142" y="0"/>
                  <a:pt x="76195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33" name="Text 22">
            <a:extLst>
              <a:ext uri="{FF2B5EF4-FFF2-40B4-BE49-F238E27FC236}">
                <a16:creationId xmlns:a16="http://schemas.microsoft.com/office/drawing/2014/main" id="{5D9F27FE-0C7B-46B7-8427-98D2A0921FF0}"/>
              </a:ext>
            </a:extLst>
          </p:cNvPr>
          <p:cNvSpPr/>
          <p:nvPr/>
        </p:nvSpPr>
        <p:spPr>
          <a:xfrm>
            <a:off x="6079775" y="5597812"/>
            <a:ext cx="3152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Εφαρμογές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Shape 23">
            <a:extLst>
              <a:ext uri="{FF2B5EF4-FFF2-40B4-BE49-F238E27FC236}">
                <a16:creationId xmlns:a16="http://schemas.microsoft.com/office/drawing/2014/main" id="{A0D81654-5151-4AA1-A881-2148E74BDFCF}"/>
              </a:ext>
            </a:extLst>
          </p:cNvPr>
          <p:cNvSpPr/>
          <p:nvPr/>
        </p:nvSpPr>
        <p:spPr>
          <a:xfrm>
            <a:off x="6012734" y="5950879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40285" y="1994"/>
                </a:moveTo>
                <a:cubicBezTo>
                  <a:pt x="142190" y="179"/>
                  <a:pt x="144959" y="-476"/>
                  <a:pt x="147518" y="357"/>
                </a:cubicBezTo>
                <a:cubicBezTo>
                  <a:pt x="150435" y="1339"/>
                  <a:pt x="152400" y="4078"/>
                  <a:pt x="152400" y="7144"/>
                </a:cubicBezTo>
                <a:lnTo>
                  <a:pt x="152400" y="62776"/>
                </a:lnTo>
                <a:cubicBezTo>
                  <a:pt x="152400" y="101828"/>
                  <a:pt x="120223" y="133350"/>
                  <a:pt x="81320" y="133350"/>
                </a:cubicBezTo>
                <a:cubicBezTo>
                  <a:pt x="58400" y="133350"/>
                  <a:pt x="38636" y="118616"/>
                  <a:pt x="31462" y="98018"/>
                </a:cubicBezTo>
                <a:cubicBezTo>
                  <a:pt x="20925" y="107186"/>
                  <a:pt x="14287" y="120670"/>
                  <a:pt x="14287" y="135731"/>
                </a:cubicBezTo>
                <a:cubicBezTo>
                  <a:pt x="14287" y="139690"/>
                  <a:pt x="11103" y="142875"/>
                  <a:pt x="7144" y="142875"/>
                </a:cubicBezTo>
                <a:cubicBezTo>
                  <a:pt x="3185" y="142875"/>
                  <a:pt x="0" y="139690"/>
                  <a:pt x="0" y="135731"/>
                </a:cubicBezTo>
                <a:cubicBezTo>
                  <a:pt x="0" y="113437"/>
                  <a:pt x="11370" y="93791"/>
                  <a:pt x="28605" y="82242"/>
                </a:cubicBezTo>
                <a:cubicBezTo>
                  <a:pt x="39112" y="75218"/>
                  <a:pt x="51643" y="71438"/>
                  <a:pt x="64294" y="71438"/>
                </a:cubicBezTo>
                <a:lnTo>
                  <a:pt x="88106" y="71438"/>
                </a:lnTo>
                <a:cubicBezTo>
                  <a:pt x="92065" y="71438"/>
                  <a:pt x="95250" y="68253"/>
                  <a:pt x="95250" y="64294"/>
                </a:cubicBezTo>
                <a:cubicBezTo>
                  <a:pt x="95250" y="60335"/>
                  <a:pt x="92065" y="57150"/>
                  <a:pt x="88106" y="57150"/>
                </a:cubicBezTo>
                <a:lnTo>
                  <a:pt x="64294" y="57150"/>
                </a:lnTo>
                <a:cubicBezTo>
                  <a:pt x="52477" y="57150"/>
                  <a:pt x="41285" y="59769"/>
                  <a:pt x="31254" y="64443"/>
                </a:cubicBezTo>
                <a:cubicBezTo>
                  <a:pt x="38189" y="43607"/>
                  <a:pt x="57805" y="28575"/>
                  <a:pt x="80962" y="28575"/>
                </a:cubicBezTo>
                <a:cubicBezTo>
                  <a:pt x="100727" y="28575"/>
                  <a:pt x="115431" y="21997"/>
                  <a:pt x="125224" y="15478"/>
                </a:cubicBezTo>
                <a:cubicBezTo>
                  <a:pt x="130939" y="11668"/>
                  <a:pt x="135791" y="7114"/>
                  <a:pt x="140315" y="1994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35" name="Text 24">
            <a:extLst>
              <a:ext uri="{FF2B5EF4-FFF2-40B4-BE49-F238E27FC236}">
                <a16:creationId xmlns:a16="http://schemas.microsoft.com/office/drawing/2014/main" id="{A5F179E0-9998-4E9B-98CF-6F1ED6BDEB90}"/>
              </a:ext>
            </a:extLst>
          </p:cNvPr>
          <p:cNvSpPr/>
          <p:nvPr/>
        </p:nvSpPr>
        <p:spPr>
          <a:xfrm>
            <a:off x="6242584" y="5896090"/>
            <a:ext cx="395856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Περιβαλλοντική παρακολούθηση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Shape 25">
            <a:extLst>
              <a:ext uri="{FF2B5EF4-FFF2-40B4-BE49-F238E27FC236}">
                <a16:creationId xmlns:a16="http://schemas.microsoft.com/office/drawing/2014/main" id="{407ACDF6-1338-4D46-A830-A9590DC18CB5}"/>
              </a:ext>
            </a:extLst>
          </p:cNvPr>
          <p:cNvSpPr/>
          <p:nvPr/>
        </p:nvSpPr>
        <p:spPr>
          <a:xfrm>
            <a:off x="6022259" y="628492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00846" y="-2947"/>
                </a:moveTo>
                <a:cubicBezTo>
                  <a:pt x="104388" y="-387"/>
                  <a:pt x="105698" y="4256"/>
                  <a:pt x="104090" y="8305"/>
                </a:cubicBezTo>
                <a:lnTo>
                  <a:pt x="80754" y="66675"/>
                </a:lnTo>
                <a:lnTo>
                  <a:pt x="123825" y="66675"/>
                </a:lnTo>
                <a:cubicBezTo>
                  <a:pt x="127843" y="66675"/>
                  <a:pt x="131415" y="69175"/>
                  <a:pt x="132784" y="72956"/>
                </a:cubicBezTo>
                <a:cubicBezTo>
                  <a:pt x="134154" y="76736"/>
                  <a:pt x="132993" y="80962"/>
                  <a:pt x="129927" y="83522"/>
                </a:cubicBezTo>
                <a:lnTo>
                  <a:pt x="44202" y="154960"/>
                </a:lnTo>
                <a:cubicBezTo>
                  <a:pt x="40838" y="157758"/>
                  <a:pt x="36046" y="157907"/>
                  <a:pt x="32504" y="155347"/>
                </a:cubicBezTo>
                <a:cubicBezTo>
                  <a:pt x="28962" y="152787"/>
                  <a:pt x="27652" y="148144"/>
                  <a:pt x="29260" y="144095"/>
                </a:cubicBezTo>
                <a:lnTo>
                  <a:pt x="52596" y="85725"/>
                </a:lnTo>
                <a:lnTo>
                  <a:pt x="9525" y="85725"/>
                </a:lnTo>
                <a:cubicBezTo>
                  <a:pt x="5507" y="85725"/>
                  <a:pt x="1935" y="83225"/>
                  <a:pt x="566" y="79444"/>
                </a:cubicBezTo>
                <a:cubicBezTo>
                  <a:pt x="-804" y="75664"/>
                  <a:pt x="357" y="71438"/>
                  <a:pt x="3423" y="68878"/>
                </a:cubicBezTo>
                <a:lnTo>
                  <a:pt x="89148" y="-2560"/>
                </a:lnTo>
                <a:cubicBezTo>
                  <a:pt x="92512" y="-5358"/>
                  <a:pt x="97304" y="-5507"/>
                  <a:pt x="100846" y="-2947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37" name="Text 26">
            <a:extLst>
              <a:ext uri="{FF2B5EF4-FFF2-40B4-BE49-F238E27FC236}">
                <a16:creationId xmlns:a16="http://schemas.microsoft.com/office/drawing/2014/main" id="{F8EA084F-B1B0-4CE1-9B83-96D18DA2FA69}"/>
              </a:ext>
            </a:extLst>
          </p:cNvPr>
          <p:cNvSpPr/>
          <p:nvPr/>
        </p:nvSpPr>
        <p:spPr>
          <a:xfrm>
            <a:off x="6270275" y="6225744"/>
            <a:ext cx="29622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Διαχείριση ενέργειας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" name="Shape 27">
            <a:extLst>
              <a:ext uri="{FF2B5EF4-FFF2-40B4-BE49-F238E27FC236}">
                <a16:creationId xmlns:a16="http://schemas.microsoft.com/office/drawing/2014/main" id="{19CDE2BE-21C6-42AA-A523-246A0CCBCA15}"/>
              </a:ext>
            </a:extLst>
          </p:cNvPr>
          <p:cNvSpPr/>
          <p:nvPr/>
        </p:nvSpPr>
        <p:spPr>
          <a:xfrm>
            <a:off x="6026959" y="6581903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82689" y="2560"/>
                </a:moveTo>
                <a:cubicBezTo>
                  <a:pt x="79028" y="-833"/>
                  <a:pt x="73372" y="-833"/>
                  <a:pt x="69741" y="2560"/>
                </a:cubicBezTo>
                <a:lnTo>
                  <a:pt x="3066" y="64472"/>
                </a:lnTo>
                <a:cubicBezTo>
                  <a:pt x="208" y="67151"/>
                  <a:pt x="-744" y="71289"/>
                  <a:pt x="685" y="74920"/>
                </a:cubicBezTo>
                <a:cubicBezTo>
                  <a:pt x="2113" y="78551"/>
                  <a:pt x="5596" y="80962"/>
                  <a:pt x="9525" y="80962"/>
                </a:cubicBezTo>
                <a:lnTo>
                  <a:pt x="14288" y="80962"/>
                </a:lnTo>
                <a:lnTo>
                  <a:pt x="14288" y="133350"/>
                </a:lnTo>
                <a:cubicBezTo>
                  <a:pt x="14288" y="143857"/>
                  <a:pt x="22830" y="152400"/>
                  <a:pt x="33338" y="152400"/>
                </a:cubicBezTo>
                <a:lnTo>
                  <a:pt x="119062" y="152400"/>
                </a:lnTo>
                <a:cubicBezTo>
                  <a:pt x="129570" y="152400"/>
                  <a:pt x="138113" y="143857"/>
                  <a:pt x="138113" y="133350"/>
                </a:cubicBezTo>
                <a:lnTo>
                  <a:pt x="138113" y="80962"/>
                </a:lnTo>
                <a:lnTo>
                  <a:pt x="142875" y="80962"/>
                </a:lnTo>
                <a:cubicBezTo>
                  <a:pt x="146804" y="80962"/>
                  <a:pt x="150316" y="78551"/>
                  <a:pt x="151745" y="74920"/>
                </a:cubicBezTo>
                <a:cubicBezTo>
                  <a:pt x="153174" y="71289"/>
                  <a:pt x="152221" y="67121"/>
                  <a:pt x="149364" y="64472"/>
                </a:cubicBezTo>
                <a:lnTo>
                  <a:pt x="82689" y="2560"/>
                </a:lnTo>
                <a:close/>
                <a:moveTo>
                  <a:pt x="71438" y="95250"/>
                </a:moveTo>
                <a:lnTo>
                  <a:pt x="80962" y="95250"/>
                </a:lnTo>
                <a:cubicBezTo>
                  <a:pt x="88850" y="95250"/>
                  <a:pt x="95250" y="101650"/>
                  <a:pt x="95250" y="109537"/>
                </a:cubicBezTo>
                <a:lnTo>
                  <a:pt x="95250" y="138113"/>
                </a:lnTo>
                <a:lnTo>
                  <a:pt x="57150" y="138113"/>
                </a:lnTo>
                <a:lnTo>
                  <a:pt x="57150" y="109537"/>
                </a:lnTo>
                <a:cubicBezTo>
                  <a:pt x="57150" y="101650"/>
                  <a:pt x="63550" y="95250"/>
                  <a:pt x="71438" y="95250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39" name="Text 28">
            <a:extLst>
              <a:ext uri="{FF2B5EF4-FFF2-40B4-BE49-F238E27FC236}">
                <a16:creationId xmlns:a16="http://schemas.microsoft.com/office/drawing/2014/main" id="{A9891292-64D5-4D1E-8DA4-605957424C1F}"/>
              </a:ext>
            </a:extLst>
          </p:cNvPr>
          <p:cNvSpPr/>
          <p:nvPr/>
        </p:nvSpPr>
        <p:spPr>
          <a:xfrm>
            <a:off x="6251225" y="6513317"/>
            <a:ext cx="29622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Έξυπνα σπίτια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" name="Text 33">
            <a:extLst>
              <a:ext uri="{FF2B5EF4-FFF2-40B4-BE49-F238E27FC236}">
                <a16:creationId xmlns:a16="http://schemas.microsoft.com/office/drawing/2014/main" id="{2A1DD2FE-8819-474A-89C2-A5370C203EE6}"/>
              </a:ext>
            </a:extLst>
          </p:cNvPr>
          <p:cNvSpPr/>
          <p:nvPr/>
        </p:nvSpPr>
        <p:spPr>
          <a:xfrm>
            <a:off x="9265284" y="2362200"/>
            <a:ext cx="2434541" cy="5006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9" name="Text 37">
            <a:extLst>
              <a:ext uri="{FF2B5EF4-FFF2-40B4-BE49-F238E27FC236}">
                <a16:creationId xmlns:a16="http://schemas.microsoft.com/office/drawing/2014/main" id="{0ABB9944-F5A8-48E9-B33C-C3B67360DB79}"/>
              </a:ext>
            </a:extLst>
          </p:cNvPr>
          <p:cNvSpPr/>
          <p:nvPr/>
        </p:nvSpPr>
        <p:spPr>
          <a:xfrm>
            <a:off x="8623250" y="3581400"/>
            <a:ext cx="29622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1" name="Text 39">
            <a:extLst>
              <a:ext uri="{FF2B5EF4-FFF2-40B4-BE49-F238E27FC236}">
                <a16:creationId xmlns:a16="http://schemas.microsoft.com/office/drawing/2014/main" id="{179741B5-D943-4C79-A5FF-9B60F75FBF4D}"/>
              </a:ext>
            </a:extLst>
          </p:cNvPr>
          <p:cNvSpPr/>
          <p:nvPr/>
        </p:nvSpPr>
        <p:spPr>
          <a:xfrm>
            <a:off x="8623250" y="3848100"/>
            <a:ext cx="29622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3" name="Text 41">
            <a:extLst>
              <a:ext uri="{FF2B5EF4-FFF2-40B4-BE49-F238E27FC236}">
                <a16:creationId xmlns:a16="http://schemas.microsoft.com/office/drawing/2014/main" id="{DA8E0A11-22AA-4035-97A2-0343288DBD37}"/>
              </a:ext>
            </a:extLst>
          </p:cNvPr>
          <p:cNvSpPr/>
          <p:nvPr/>
        </p:nvSpPr>
        <p:spPr>
          <a:xfrm>
            <a:off x="8623250" y="4114800"/>
            <a:ext cx="29622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endParaRPr lang="en-US" sz="16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4" name="Shape 34">
            <a:extLst>
              <a:ext uri="{FF2B5EF4-FFF2-40B4-BE49-F238E27FC236}">
                <a16:creationId xmlns:a16="http://schemas.microsoft.com/office/drawing/2014/main" id="{AD3CF1A1-6B45-4675-8168-2B37616811E4}"/>
              </a:ext>
            </a:extLst>
          </p:cNvPr>
          <p:cNvSpPr/>
          <p:nvPr/>
        </p:nvSpPr>
        <p:spPr>
          <a:xfrm>
            <a:off x="10371932" y="5482349"/>
            <a:ext cx="3305175" cy="1295400"/>
          </a:xfrm>
          <a:custGeom>
            <a:avLst/>
            <a:gdLst/>
            <a:ahLst/>
            <a:cxnLst/>
            <a:rect l="l" t="t" r="r" b="b"/>
            <a:pathLst>
              <a:path w="3305175" h="1295400">
                <a:moveTo>
                  <a:pt x="76195" y="0"/>
                </a:moveTo>
                <a:lnTo>
                  <a:pt x="3228980" y="0"/>
                </a:lnTo>
                <a:cubicBezTo>
                  <a:pt x="3271033" y="0"/>
                  <a:pt x="3305175" y="34142"/>
                  <a:pt x="3305175" y="76195"/>
                </a:cubicBezTo>
                <a:lnTo>
                  <a:pt x="3305175" y="1219205"/>
                </a:lnTo>
                <a:cubicBezTo>
                  <a:pt x="3305175" y="1261286"/>
                  <a:pt x="3271061" y="1295400"/>
                  <a:pt x="3228980" y="1295400"/>
                </a:cubicBezTo>
                <a:lnTo>
                  <a:pt x="76195" y="1295400"/>
                </a:lnTo>
                <a:cubicBezTo>
                  <a:pt x="34142" y="1295400"/>
                  <a:pt x="0" y="1261258"/>
                  <a:pt x="0" y="1219205"/>
                </a:cubicBezTo>
                <a:lnTo>
                  <a:pt x="0" y="76195"/>
                </a:lnTo>
                <a:cubicBezTo>
                  <a:pt x="0" y="34142"/>
                  <a:pt x="34142" y="0"/>
                  <a:pt x="76195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65" name="Text 35">
            <a:extLst>
              <a:ext uri="{FF2B5EF4-FFF2-40B4-BE49-F238E27FC236}">
                <a16:creationId xmlns:a16="http://schemas.microsoft.com/office/drawing/2014/main" id="{106291A5-D482-4551-ABDC-823CCE425826}"/>
              </a:ext>
            </a:extLst>
          </p:cNvPr>
          <p:cNvSpPr/>
          <p:nvPr/>
        </p:nvSpPr>
        <p:spPr>
          <a:xfrm>
            <a:off x="10486232" y="5596649"/>
            <a:ext cx="3152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b="1" kern="0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Εφαρμογές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66" name="Shape 36">
            <a:extLst>
              <a:ext uri="{FF2B5EF4-FFF2-40B4-BE49-F238E27FC236}">
                <a16:creationId xmlns:a16="http://schemas.microsoft.com/office/drawing/2014/main" id="{65C19BD8-FCDE-4266-B036-4FAB11493A7A}"/>
              </a:ext>
            </a:extLst>
          </p:cNvPr>
          <p:cNvSpPr/>
          <p:nvPr/>
        </p:nvSpPr>
        <p:spPr>
          <a:xfrm>
            <a:off x="10505282" y="5939549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04745" y="83344"/>
                </a:moveTo>
                <a:lnTo>
                  <a:pt x="47923" y="83344"/>
                </a:lnTo>
                <a:cubicBezTo>
                  <a:pt x="48786" y="102543"/>
                  <a:pt x="53042" y="120223"/>
                  <a:pt x="59085" y="133171"/>
                </a:cubicBezTo>
                <a:cubicBezTo>
                  <a:pt x="62478" y="140464"/>
                  <a:pt x="66139" y="145613"/>
                  <a:pt x="69533" y="148769"/>
                </a:cubicBezTo>
                <a:cubicBezTo>
                  <a:pt x="72866" y="151894"/>
                  <a:pt x="75158" y="152400"/>
                  <a:pt x="76349" y="152400"/>
                </a:cubicBezTo>
                <a:cubicBezTo>
                  <a:pt x="77539" y="152400"/>
                  <a:pt x="79831" y="151894"/>
                  <a:pt x="83165" y="148769"/>
                </a:cubicBezTo>
                <a:cubicBezTo>
                  <a:pt x="86558" y="145613"/>
                  <a:pt x="90220" y="140434"/>
                  <a:pt x="93613" y="133171"/>
                </a:cubicBezTo>
                <a:cubicBezTo>
                  <a:pt x="99655" y="120223"/>
                  <a:pt x="103912" y="102543"/>
                  <a:pt x="104775" y="83344"/>
                </a:cubicBezTo>
                <a:close/>
                <a:moveTo>
                  <a:pt x="47893" y="69056"/>
                </a:moveTo>
                <a:lnTo>
                  <a:pt x="104715" y="69056"/>
                </a:lnTo>
                <a:cubicBezTo>
                  <a:pt x="103882" y="49857"/>
                  <a:pt x="99626" y="32177"/>
                  <a:pt x="93583" y="19229"/>
                </a:cubicBezTo>
                <a:cubicBezTo>
                  <a:pt x="90190" y="11966"/>
                  <a:pt x="86529" y="6787"/>
                  <a:pt x="83135" y="3631"/>
                </a:cubicBezTo>
                <a:cubicBezTo>
                  <a:pt x="79802" y="506"/>
                  <a:pt x="77510" y="0"/>
                  <a:pt x="76319" y="0"/>
                </a:cubicBezTo>
                <a:cubicBezTo>
                  <a:pt x="75128" y="0"/>
                  <a:pt x="72836" y="506"/>
                  <a:pt x="69503" y="3631"/>
                </a:cubicBezTo>
                <a:cubicBezTo>
                  <a:pt x="66109" y="6787"/>
                  <a:pt x="62448" y="11966"/>
                  <a:pt x="59055" y="19229"/>
                </a:cubicBezTo>
                <a:cubicBezTo>
                  <a:pt x="53013" y="32177"/>
                  <a:pt x="48756" y="49857"/>
                  <a:pt x="47893" y="69056"/>
                </a:cubicBezTo>
                <a:close/>
                <a:moveTo>
                  <a:pt x="33605" y="69056"/>
                </a:moveTo>
                <a:cubicBezTo>
                  <a:pt x="34647" y="43577"/>
                  <a:pt x="41225" y="19913"/>
                  <a:pt x="50840" y="4376"/>
                </a:cubicBezTo>
                <a:cubicBezTo>
                  <a:pt x="23426" y="14079"/>
                  <a:pt x="3244" y="39052"/>
                  <a:pt x="446" y="69056"/>
                </a:cubicBezTo>
                <a:lnTo>
                  <a:pt x="33605" y="69056"/>
                </a:lnTo>
                <a:close/>
                <a:moveTo>
                  <a:pt x="446" y="83344"/>
                </a:moveTo>
                <a:cubicBezTo>
                  <a:pt x="3244" y="113348"/>
                  <a:pt x="23426" y="138321"/>
                  <a:pt x="50840" y="148024"/>
                </a:cubicBezTo>
                <a:cubicBezTo>
                  <a:pt x="41225" y="132487"/>
                  <a:pt x="34647" y="108823"/>
                  <a:pt x="33605" y="83344"/>
                </a:cubicBezTo>
                <a:lnTo>
                  <a:pt x="446" y="83344"/>
                </a:lnTo>
                <a:close/>
                <a:moveTo>
                  <a:pt x="119033" y="83344"/>
                </a:moveTo>
                <a:cubicBezTo>
                  <a:pt x="117991" y="108823"/>
                  <a:pt x="111413" y="132487"/>
                  <a:pt x="101798" y="148024"/>
                </a:cubicBezTo>
                <a:cubicBezTo>
                  <a:pt x="129213" y="138291"/>
                  <a:pt x="149394" y="113348"/>
                  <a:pt x="152192" y="83344"/>
                </a:cubicBezTo>
                <a:lnTo>
                  <a:pt x="119033" y="83344"/>
                </a:lnTo>
                <a:close/>
                <a:moveTo>
                  <a:pt x="152192" y="69056"/>
                </a:moveTo>
                <a:cubicBezTo>
                  <a:pt x="149394" y="39052"/>
                  <a:pt x="129213" y="14079"/>
                  <a:pt x="101798" y="4376"/>
                </a:cubicBezTo>
                <a:cubicBezTo>
                  <a:pt x="111413" y="19913"/>
                  <a:pt x="117991" y="43577"/>
                  <a:pt x="119033" y="69056"/>
                </a:cubicBezTo>
                <a:lnTo>
                  <a:pt x="152192" y="69056"/>
                </a:ln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67" name="Text 37">
            <a:extLst>
              <a:ext uri="{FF2B5EF4-FFF2-40B4-BE49-F238E27FC236}">
                <a16:creationId xmlns:a16="http://schemas.microsoft.com/office/drawing/2014/main" id="{2166DD4B-6AA5-4758-8F57-34B022D40EA9}"/>
              </a:ext>
            </a:extLst>
          </p:cNvPr>
          <p:cNvSpPr/>
          <p:nvPr/>
        </p:nvSpPr>
        <p:spPr>
          <a:xfrm>
            <a:off x="10676732" y="5901449"/>
            <a:ext cx="29622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kern="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Εικονικά ταξίδια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68" name="Shape 38">
            <a:extLst>
              <a:ext uri="{FF2B5EF4-FFF2-40B4-BE49-F238E27FC236}">
                <a16:creationId xmlns:a16="http://schemas.microsoft.com/office/drawing/2014/main" id="{B94585E2-C185-4694-95ED-13E8A0986AF6}"/>
              </a:ext>
            </a:extLst>
          </p:cNvPr>
          <p:cNvSpPr/>
          <p:nvPr/>
        </p:nvSpPr>
        <p:spPr>
          <a:xfrm>
            <a:off x="10524332" y="6206249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104775" y="0"/>
                </a:moveTo>
                <a:cubicBezTo>
                  <a:pt x="110044" y="0"/>
                  <a:pt x="114300" y="4256"/>
                  <a:pt x="114300" y="9525"/>
                </a:cubicBezTo>
                <a:cubicBezTo>
                  <a:pt x="114300" y="26730"/>
                  <a:pt x="107037" y="40719"/>
                  <a:pt x="97215" y="52536"/>
                </a:cubicBezTo>
                <a:cubicBezTo>
                  <a:pt x="90041" y="61139"/>
                  <a:pt x="81201" y="68937"/>
                  <a:pt x="72330" y="76200"/>
                </a:cubicBezTo>
                <a:cubicBezTo>
                  <a:pt x="81201" y="83493"/>
                  <a:pt x="90041" y="91261"/>
                  <a:pt x="97215" y="99864"/>
                </a:cubicBezTo>
                <a:cubicBezTo>
                  <a:pt x="107037" y="111651"/>
                  <a:pt x="114300" y="125670"/>
                  <a:pt x="114300" y="142875"/>
                </a:cubicBezTo>
                <a:cubicBezTo>
                  <a:pt x="114300" y="148144"/>
                  <a:pt x="110044" y="152400"/>
                  <a:pt x="104775" y="152400"/>
                </a:cubicBezTo>
                <a:cubicBezTo>
                  <a:pt x="99506" y="152400"/>
                  <a:pt x="95250" y="148144"/>
                  <a:pt x="95250" y="142875"/>
                </a:cubicBezTo>
                <a:lnTo>
                  <a:pt x="19050" y="142875"/>
                </a:lnTo>
                <a:cubicBezTo>
                  <a:pt x="19050" y="148144"/>
                  <a:pt x="14794" y="152400"/>
                  <a:pt x="9525" y="152400"/>
                </a:cubicBezTo>
                <a:cubicBezTo>
                  <a:pt x="4256" y="152400"/>
                  <a:pt x="0" y="148144"/>
                  <a:pt x="0" y="142875"/>
                </a:cubicBezTo>
                <a:cubicBezTo>
                  <a:pt x="0" y="125670"/>
                  <a:pt x="7263" y="111681"/>
                  <a:pt x="17085" y="99864"/>
                </a:cubicBezTo>
                <a:cubicBezTo>
                  <a:pt x="24259" y="91261"/>
                  <a:pt x="33099" y="83493"/>
                  <a:pt x="41970" y="76200"/>
                </a:cubicBezTo>
                <a:cubicBezTo>
                  <a:pt x="33099" y="68907"/>
                  <a:pt x="24259" y="61139"/>
                  <a:pt x="17085" y="52536"/>
                </a:cubicBezTo>
                <a:cubicBezTo>
                  <a:pt x="7263" y="40719"/>
                  <a:pt x="0" y="26730"/>
                  <a:pt x="0" y="9525"/>
                </a:cubicBezTo>
                <a:cubicBezTo>
                  <a:pt x="0" y="4256"/>
                  <a:pt x="4256" y="0"/>
                  <a:pt x="9525" y="0"/>
                </a:cubicBezTo>
                <a:cubicBezTo>
                  <a:pt x="14794" y="0"/>
                  <a:pt x="19050" y="4256"/>
                  <a:pt x="19050" y="9525"/>
                </a:cubicBezTo>
                <a:lnTo>
                  <a:pt x="95250" y="9525"/>
                </a:lnTo>
                <a:cubicBezTo>
                  <a:pt x="95250" y="4256"/>
                  <a:pt x="99506" y="0"/>
                  <a:pt x="104775" y="0"/>
                </a:cubicBezTo>
                <a:close/>
                <a:moveTo>
                  <a:pt x="84386" y="114300"/>
                </a:moveTo>
                <a:lnTo>
                  <a:pt x="29944" y="114300"/>
                </a:lnTo>
                <a:cubicBezTo>
                  <a:pt x="27503" y="117425"/>
                  <a:pt x="25450" y="120581"/>
                  <a:pt x="23813" y="123825"/>
                </a:cubicBezTo>
                <a:lnTo>
                  <a:pt x="90547" y="123825"/>
                </a:lnTo>
                <a:cubicBezTo>
                  <a:pt x="88880" y="120581"/>
                  <a:pt x="86826" y="117425"/>
                  <a:pt x="84415" y="114300"/>
                </a:cubicBezTo>
                <a:close/>
                <a:moveTo>
                  <a:pt x="70842" y="100013"/>
                </a:moveTo>
                <a:cubicBezTo>
                  <a:pt x="66586" y="96143"/>
                  <a:pt x="61972" y="92333"/>
                  <a:pt x="57150" y="88404"/>
                </a:cubicBezTo>
                <a:cubicBezTo>
                  <a:pt x="52328" y="92303"/>
                  <a:pt x="47714" y="96143"/>
                  <a:pt x="43458" y="100013"/>
                </a:cubicBezTo>
                <a:lnTo>
                  <a:pt x="70842" y="100013"/>
                </a:lnTo>
                <a:close/>
                <a:moveTo>
                  <a:pt x="29914" y="38100"/>
                </a:moveTo>
                <a:lnTo>
                  <a:pt x="84356" y="38100"/>
                </a:lnTo>
                <a:cubicBezTo>
                  <a:pt x="86797" y="34975"/>
                  <a:pt x="88850" y="31819"/>
                  <a:pt x="90488" y="28575"/>
                </a:cubicBezTo>
                <a:lnTo>
                  <a:pt x="23783" y="28575"/>
                </a:lnTo>
                <a:cubicBezTo>
                  <a:pt x="25450" y="31819"/>
                  <a:pt x="27503" y="34975"/>
                  <a:pt x="29914" y="38100"/>
                </a:cubicBezTo>
                <a:close/>
                <a:moveTo>
                  <a:pt x="43458" y="52388"/>
                </a:moveTo>
                <a:cubicBezTo>
                  <a:pt x="47714" y="56257"/>
                  <a:pt x="52328" y="60067"/>
                  <a:pt x="57150" y="63996"/>
                </a:cubicBezTo>
                <a:cubicBezTo>
                  <a:pt x="61972" y="60097"/>
                  <a:pt x="66586" y="56257"/>
                  <a:pt x="70842" y="52388"/>
                </a:cubicBezTo>
                <a:lnTo>
                  <a:pt x="43458" y="52388"/>
                </a:ln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69" name="Text 39">
            <a:extLst>
              <a:ext uri="{FF2B5EF4-FFF2-40B4-BE49-F238E27FC236}">
                <a16:creationId xmlns:a16="http://schemas.microsoft.com/office/drawing/2014/main" id="{5632D733-1A27-4C36-B420-F51730593FEC}"/>
              </a:ext>
            </a:extLst>
          </p:cNvPr>
          <p:cNvSpPr/>
          <p:nvPr/>
        </p:nvSpPr>
        <p:spPr>
          <a:xfrm>
            <a:off x="10676732" y="6168149"/>
            <a:ext cx="29622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kern="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Μικροσκοπικοί κόσμοι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70" name="Shape 40">
            <a:extLst>
              <a:ext uri="{FF2B5EF4-FFF2-40B4-BE49-F238E27FC236}">
                <a16:creationId xmlns:a16="http://schemas.microsoft.com/office/drawing/2014/main" id="{81B7A689-3356-49BF-A60E-23D90BFA419F}"/>
              </a:ext>
            </a:extLst>
          </p:cNvPr>
          <p:cNvSpPr/>
          <p:nvPr/>
        </p:nvSpPr>
        <p:spPr>
          <a:xfrm>
            <a:off x="10495757" y="6472949"/>
            <a:ext cx="171450" cy="152400"/>
          </a:xfrm>
          <a:custGeom>
            <a:avLst/>
            <a:gdLst/>
            <a:ahLst/>
            <a:cxnLst/>
            <a:rect l="l" t="t" r="r" b="b"/>
            <a:pathLst>
              <a:path w="171450" h="152400">
                <a:moveTo>
                  <a:pt x="85725" y="19050"/>
                </a:moveTo>
                <a:cubicBezTo>
                  <a:pt x="117277" y="19050"/>
                  <a:pt x="142875" y="44648"/>
                  <a:pt x="142875" y="76200"/>
                </a:cubicBezTo>
                <a:cubicBezTo>
                  <a:pt x="142875" y="107752"/>
                  <a:pt x="117277" y="133350"/>
                  <a:pt x="85725" y="133350"/>
                </a:cubicBezTo>
                <a:cubicBezTo>
                  <a:pt x="66318" y="133350"/>
                  <a:pt x="49143" y="123676"/>
                  <a:pt x="38814" y="108853"/>
                </a:cubicBezTo>
                <a:cubicBezTo>
                  <a:pt x="35808" y="104537"/>
                  <a:pt x="29855" y="103495"/>
                  <a:pt x="25539" y="106501"/>
                </a:cubicBezTo>
                <a:cubicBezTo>
                  <a:pt x="21223" y="109508"/>
                  <a:pt x="20181" y="115461"/>
                  <a:pt x="23187" y="119777"/>
                </a:cubicBezTo>
                <a:cubicBezTo>
                  <a:pt x="36939" y="139482"/>
                  <a:pt x="59829" y="152400"/>
                  <a:pt x="85725" y="152400"/>
                </a:cubicBezTo>
                <a:cubicBezTo>
                  <a:pt x="127814" y="152400"/>
                  <a:pt x="161925" y="118289"/>
                  <a:pt x="161925" y="76200"/>
                </a:cubicBezTo>
                <a:cubicBezTo>
                  <a:pt x="161925" y="34111"/>
                  <a:pt x="127814" y="0"/>
                  <a:pt x="85725" y="0"/>
                </a:cubicBezTo>
                <a:cubicBezTo>
                  <a:pt x="60216" y="0"/>
                  <a:pt x="37654" y="12531"/>
                  <a:pt x="23813" y="31760"/>
                </a:cubicBezTo>
                <a:lnTo>
                  <a:pt x="23813" y="23813"/>
                </a:lnTo>
                <a:cubicBezTo>
                  <a:pt x="23813" y="18544"/>
                  <a:pt x="19556" y="14288"/>
                  <a:pt x="14288" y="14288"/>
                </a:cubicBezTo>
                <a:cubicBezTo>
                  <a:pt x="9019" y="14288"/>
                  <a:pt x="4763" y="18544"/>
                  <a:pt x="4763" y="23813"/>
                </a:cubicBezTo>
                <a:lnTo>
                  <a:pt x="4763" y="57150"/>
                </a:lnTo>
                <a:cubicBezTo>
                  <a:pt x="4763" y="62419"/>
                  <a:pt x="9019" y="66675"/>
                  <a:pt x="14288" y="66675"/>
                </a:cubicBezTo>
                <a:lnTo>
                  <a:pt x="21610" y="66675"/>
                </a:lnTo>
                <a:cubicBezTo>
                  <a:pt x="21759" y="66675"/>
                  <a:pt x="21908" y="66675"/>
                  <a:pt x="22056" y="66675"/>
                </a:cubicBezTo>
                <a:lnTo>
                  <a:pt x="47655" y="66675"/>
                </a:lnTo>
                <a:cubicBezTo>
                  <a:pt x="52923" y="66675"/>
                  <a:pt x="57180" y="62419"/>
                  <a:pt x="57180" y="57150"/>
                </a:cubicBezTo>
                <a:cubicBezTo>
                  <a:pt x="57180" y="51881"/>
                  <a:pt x="52923" y="47625"/>
                  <a:pt x="47655" y="47625"/>
                </a:cubicBezTo>
                <a:lnTo>
                  <a:pt x="36255" y="47625"/>
                </a:lnTo>
                <a:cubicBezTo>
                  <a:pt x="46107" y="30540"/>
                  <a:pt x="64591" y="19050"/>
                  <a:pt x="85725" y="19050"/>
                </a:cubicBezTo>
                <a:close/>
                <a:moveTo>
                  <a:pt x="92869" y="45244"/>
                </a:moveTo>
                <a:cubicBezTo>
                  <a:pt x="92869" y="41285"/>
                  <a:pt x="89684" y="38100"/>
                  <a:pt x="85725" y="38100"/>
                </a:cubicBezTo>
                <a:cubicBezTo>
                  <a:pt x="81766" y="38100"/>
                  <a:pt x="78581" y="41285"/>
                  <a:pt x="78581" y="45244"/>
                </a:cubicBezTo>
                <a:lnTo>
                  <a:pt x="78581" y="76200"/>
                </a:lnTo>
                <a:cubicBezTo>
                  <a:pt x="78581" y="78105"/>
                  <a:pt x="79325" y="79921"/>
                  <a:pt x="80665" y="81260"/>
                </a:cubicBezTo>
                <a:lnTo>
                  <a:pt x="102096" y="102691"/>
                </a:lnTo>
                <a:cubicBezTo>
                  <a:pt x="104894" y="105489"/>
                  <a:pt x="109418" y="105489"/>
                  <a:pt x="112187" y="102691"/>
                </a:cubicBezTo>
                <a:cubicBezTo>
                  <a:pt x="114955" y="99893"/>
                  <a:pt x="114985" y="95369"/>
                  <a:pt x="112187" y="92601"/>
                </a:cubicBezTo>
                <a:lnTo>
                  <a:pt x="92839" y="73253"/>
                </a:lnTo>
                <a:lnTo>
                  <a:pt x="92839" y="45244"/>
                </a:ln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71" name="Text 41">
            <a:extLst>
              <a:ext uri="{FF2B5EF4-FFF2-40B4-BE49-F238E27FC236}">
                <a16:creationId xmlns:a16="http://schemas.microsoft.com/office/drawing/2014/main" id="{564306C2-F545-42ED-8B7D-2A9C5636E7AF}"/>
              </a:ext>
            </a:extLst>
          </p:cNvPr>
          <p:cNvSpPr/>
          <p:nvPr/>
        </p:nvSpPr>
        <p:spPr>
          <a:xfrm>
            <a:off x="10676732" y="6434849"/>
            <a:ext cx="29622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kern="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Ιστορικά περιβάλλοντα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>
            <a:extLst>
              <a:ext uri="{FF2B5EF4-FFF2-40B4-BE49-F238E27FC236}">
                <a16:creationId xmlns:a16="http://schemas.microsoft.com/office/drawing/2014/main" id="{D74FF0B5-9C67-47F5-BAFC-B7B36594E45A}"/>
              </a:ext>
            </a:extLst>
          </p:cNvPr>
          <p:cNvSpPr/>
          <p:nvPr/>
        </p:nvSpPr>
        <p:spPr>
          <a:xfrm>
            <a:off x="3279916" y="2333625"/>
            <a:ext cx="6991350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500" b="1" dirty="0">
                <a:solidFill>
                  <a:schemeClr val="accent4"/>
                </a:solidFill>
                <a:latin typeface="得意黑" pitchFamily="34" charset="0"/>
                <a:ea typeface="得意黑" pitchFamily="34" charset="-122"/>
                <a:cs typeface="得意黑" pitchFamily="34" charset="-120"/>
              </a:rPr>
              <a:t>Παιδαγωγικές Ομάδες</a:t>
            </a:r>
            <a:endParaRPr lang="en-US" sz="1600" dirty="0">
              <a:solidFill>
                <a:schemeClr val="accent4"/>
              </a:solidFill>
              <a:latin typeface="Calibri" panose="020F0502020204030204"/>
            </a:endParaRPr>
          </a:p>
          <a:p>
            <a:pPr algn="ctr"/>
            <a:r>
              <a:rPr lang="en-US" sz="4500" b="1" dirty="0">
                <a:solidFill>
                  <a:schemeClr val="accent4"/>
                </a:solidFill>
                <a:latin typeface="得意黑" pitchFamily="34" charset="0"/>
                <a:ea typeface="得意黑" pitchFamily="34" charset="-122"/>
                <a:cs typeface="得意黑" pitchFamily="34" charset="-120"/>
              </a:rPr>
              <a:t>Αποσπασμένων Εκπαιδευτικών</a:t>
            </a:r>
            <a:endParaRPr lang="en-US" sz="1600" dirty="0">
              <a:solidFill>
                <a:schemeClr val="accent4"/>
              </a:solidFill>
              <a:latin typeface="Calibri" panose="020F0502020204030204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DA600BF6-32D8-4C7B-8D56-969D587A03AD}"/>
              </a:ext>
            </a:extLst>
          </p:cNvPr>
          <p:cNvSpPr/>
          <p:nvPr/>
        </p:nvSpPr>
        <p:spPr>
          <a:xfrm>
            <a:off x="2789164" y="4626270"/>
            <a:ext cx="82581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chemeClr val="accent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Η ανθρώπινη δύναμη πίσω από την καινοτομία — </a:t>
            </a:r>
            <a:r>
              <a:rPr lang="el-GR" b="1" dirty="0">
                <a:solidFill>
                  <a:schemeClr val="accent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ε</a:t>
            </a:r>
            <a:r>
              <a:rPr lang="en-US" b="1" dirty="0">
                <a:solidFill>
                  <a:schemeClr val="accent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π</a:t>
            </a:r>
            <a:r>
              <a:rPr lang="en-US" b="1" dirty="0" err="1">
                <a:solidFill>
                  <a:schemeClr val="accent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ιμόρφωση</a:t>
            </a:r>
            <a:r>
              <a:rPr lang="en-US" b="1" dirty="0">
                <a:solidFill>
                  <a:schemeClr val="accent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και υποστήριξη</a:t>
            </a:r>
            <a:endParaRPr lang="en-US" sz="1600" b="1" dirty="0">
              <a:solidFill>
                <a:schemeClr val="accent4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2843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228600" y="594360"/>
            <a:ext cx="139217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90000"/>
              </a:lnSpc>
            </a:pPr>
            <a:r>
              <a:rPr lang="en-US" sz="3240" b="1" dirty="0">
                <a:solidFill>
                  <a:schemeClr val="accent4"/>
                </a:solidFill>
                <a:latin typeface="得意黑" pitchFamily="34" charset="0"/>
                <a:ea typeface="得意黑" pitchFamily="34" charset="-122"/>
                <a:cs typeface="得意黑" pitchFamily="34" charset="-120"/>
              </a:rPr>
              <a:t>Η Παιδαγωγική Ομάδα στα Κέντρα Καινοτομίας</a:t>
            </a:r>
            <a:endParaRPr lang="en-US" sz="1920" dirty="0">
              <a:solidFill>
                <a:schemeClr val="accent4"/>
              </a:solidFill>
              <a:latin typeface="Arial"/>
            </a:endParaRPr>
          </a:p>
        </p:txBody>
      </p:sp>
      <p:sp>
        <p:nvSpPr>
          <p:cNvPr id="4" name="Text 2"/>
          <p:cNvSpPr/>
          <p:nvPr/>
        </p:nvSpPr>
        <p:spPr>
          <a:xfrm>
            <a:off x="228600" y="937260"/>
            <a:ext cx="138303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endParaRPr lang="en-US" sz="192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28600" y="1440180"/>
            <a:ext cx="6743700" cy="4069080"/>
          </a:xfrm>
          <a:custGeom>
            <a:avLst/>
            <a:gdLst/>
            <a:ahLst/>
            <a:cxnLst/>
            <a:rect l="l" t="t" r="r" b="b"/>
            <a:pathLst>
              <a:path w="5619750" h="3390900">
                <a:moveTo>
                  <a:pt x="114307" y="0"/>
                </a:moveTo>
                <a:lnTo>
                  <a:pt x="5505443" y="0"/>
                </a:lnTo>
                <a:cubicBezTo>
                  <a:pt x="5568573" y="0"/>
                  <a:pt x="5619750" y="51177"/>
                  <a:pt x="5619750" y="114307"/>
                </a:cubicBezTo>
                <a:lnTo>
                  <a:pt x="5619750" y="3276593"/>
                </a:lnTo>
                <a:cubicBezTo>
                  <a:pt x="5619750" y="3339723"/>
                  <a:pt x="5568573" y="3390900"/>
                  <a:pt x="5505443" y="3390900"/>
                </a:cubicBezTo>
                <a:lnTo>
                  <a:pt x="114307" y="3390900"/>
                </a:lnTo>
                <a:cubicBezTo>
                  <a:pt x="51177" y="3390900"/>
                  <a:pt x="0" y="3339723"/>
                  <a:pt x="0" y="3276593"/>
                </a:cubicBezTo>
                <a:lnTo>
                  <a:pt x="0" y="114307"/>
                </a:lnTo>
                <a:cubicBezTo>
                  <a:pt x="0" y="51219"/>
                  <a:pt x="51219" y="0"/>
                  <a:pt x="11430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457200" y="1668780"/>
            <a:ext cx="548640" cy="54864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chemeClr val="accent1"/>
          </a:solidFill>
          <a:ln/>
        </p:spPr>
      </p:sp>
      <p:sp>
        <p:nvSpPr>
          <p:cNvPr id="7" name="Shape 5"/>
          <p:cNvSpPr/>
          <p:nvPr/>
        </p:nvSpPr>
        <p:spPr>
          <a:xfrm>
            <a:off x="588646" y="1828800"/>
            <a:ext cx="285750" cy="228600"/>
          </a:xfrm>
          <a:custGeom>
            <a:avLst/>
            <a:gdLst/>
            <a:ahLst/>
            <a:cxnLst/>
            <a:rect l="l" t="t" r="r" b="b"/>
            <a:pathLst>
              <a:path w="238125" h="190500">
                <a:moveTo>
                  <a:pt x="119063" y="5953"/>
                </a:moveTo>
                <a:cubicBezTo>
                  <a:pt x="140419" y="5953"/>
                  <a:pt x="157758" y="23292"/>
                  <a:pt x="157758" y="44648"/>
                </a:cubicBezTo>
                <a:cubicBezTo>
                  <a:pt x="157758" y="66005"/>
                  <a:pt x="140419" y="83344"/>
                  <a:pt x="119063" y="83344"/>
                </a:cubicBezTo>
                <a:cubicBezTo>
                  <a:pt x="97706" y="83344"/>
                  <a:pt x="80367" y="66005"/>
                  <a:pt x="80367" y="44648"/>
                </a:cubicBezTo>
                <a:cubicBezTo>
                  <a:pt x="80367" y="23292"/>
                  <a:pt x="97706" y="5953"/>
                  <a:pt x="119063" y="5953"/>
                </a:cubicBezTo>
                <a:close/>
                <a:moveTo>
                  <a:pt x="35719" y="32742"/>
                </a:moveTo>
                <a:cubicBezTo>
                  <a:pt x="50504" y="32742"/>
                  <a:pt x="62508" y="44746"/>
                  <a:pt x="62508" y="59531"/>
                </a:cubicBezTo>
                <a:cubicBezTo>
                  <a:pt x="62508" y="74317"/>
                  <a:pt x="50504" y="86320"/>
                  <a:pt x="35719" y="86320"/>
                </a:cubicBezTo>
                <a:cubicBezTo>
                  <a:pt x="20933" y="86320"/>
                  <a:pt x="8930" y="74317"/>
                  <a:pt x="8930" y="59531"/>
                </a:cubicBezTo>
                <a:cubicBezTo>
                  <a:pt x="8930" y="44746"/>
                  <a:pt x="20933" y="32742"/>
                  <a:pt x="35719" y="32742"/>
                </a:cubicBezTo>
                <a:close/>
                <a:moveTo>
                  <a:pt x="0" y="154781"/>
                </a:moveTo>
                <a:cubicBezTo>
                  <a:pt x="0" y="128476"/>
                  <a:pt x="21320" y="107156"/>
                  <a:pt x="47625" y="107156"/>
                </a:cubicBezTo>
                <a:cubicBezTo>
                  <a:pt x="52388" y="107156"/>
                  <a:pt x="57001" y="107863"/>
                  <a:pt x="61354" y="109165"/>
                </a:cubicBezTo>
                <a:cubicBezTo>
                  <a:pt x="49113" y="122858"/>
                  <a:pt x="41672" y="140940"/>
                  <a:pt x="41672" y="160734"/>
                </a:cubicBezTo>
                <a:lnTo>
                  <a:pt x="41672" y="166688"/>
                </a:lnTo>
                <a:cubicBezTo>
                  <a:pt x="41672" y="170929"/>
                  <a:pt x="42565" y="174947"/>
                  <a:pt x="44165" y="178594"/>
                </a:cubicBezTo>
                <a:lnTo>
                  <a:pt x="11906" y="178594"/>
                </a:lnTo>
                <a:cubicBezTo>
                  <a:pt x="5321" y="178594"/>
                  <a:pt x="0" y="173273"/>
                  <a:pt x="0" y="166688"/>
                </a:cubicBezTo>
                <a:lnTo>
                  <a:pt x="0" y="154781"/>
                </a:lnTo>
                <a:close/>
                <a:moveTo>
                  <a:pt x="193960" y="178594"/>
                </a:moveTo>
                <a:cubicBezTo>
                  <a:pt x="195560" y="174947"/>
                  <a:pt x="196453" y="170929"/>
                  <a:pt x="196453" y="166688"/>
                </a:cubicBezTo>
                <a:lnTo>
                  <a:pt x="196453" y="160734"/>
                </a:lnTo>
                <a:cubicBezTo>
                  <a:pt x="196453" y="140940"/>
                  <a:pt x="189012" y="122858"/>
                  <a:pt x="176771" y="109165"/>
                </a:cubicBezTo>
                <a:cubicBezTo>
                  <a:pt x="181124" y="107863"/>
                  <a:pt x="185738" y="107156"/>
                  <a:pt x="190500" y="107156"/>
                </a:cubicBezTo>
                <a:cubicBezTo>
                  <a:pt x="216805" y="107156"/>
                  <a:pt x="238125" y="128476"/>
                  <a:pt x="238125" y="154781"/>
                </a:cubicBezTo>
                <a:lnTo>
                  <a:pt x="238125" y="166688"/>
                </a:lnTo>
                <a:cubicBezTo>
                  <a:pt x="238125" y="173273"/>
                  <a:pt x="232804" y="178594"/>
                  <a:pt x="226219" y="178594"/>
                </a:cubicBezTo>
                <a:lnTo>
                  <a:pt x="193960" y="178594"/>
                </a:lnTo>
                <a:close/>
                <a:moveTo>
                  <a:pt x="175617" y="59531"/>
                </a:moveTo>
                <a:cubicBezTo>
                  <a:pt x="175617" y="44746"/>
                  <a:pt x="187621" y="32742"/>
                  <a:pt x="202406" y="32742"/>
                </a:cubicBezTo>
                <a:cubicBezTo>
                  <a:pt x="217192" y="32742"/>
                  <a:pt x="229195" y="44746"/>
                  <a:pt x="229195" y="59531"/>
                </a:cubicBezTo>
                <a:cubicBezTo>
                  <a:pt x="229195" y="74317"/>
                  <a:pt x="217192" y="86320"/>
                  <a:pt x="202406" y="86320"/>
                </a:cubicBezTo>
                <a:cubicBezTo>
                  <a:pt x="187621" y="86320"/>
                  <a:pt x="175617" y="74317"/>
                  <a:pt x="175617" y="59531"/>
                </a:cubicBezTo>
                <a:close/>
                <a:moveTo>
                  <a:pt x="59531" y="160734"/>
                </a:moveTo>
                <a:cubicBezTo>
                  <a:pt x="59531" y="127843"/>
                  <a:pt x="86171" y="101203"/>
                  <a:pt x="119063" y="101203"/>
                </a:cubicBezTo>
                <a:cubicBezTo>
                  <a:pt x="151954" y="101203"/>
                  <a:pt x="178594" y="127843"/>
                  <a:pt x="178594" y="160734"/>
                </a:cubicBezTo>
                <a:lnTo>
                  <a:pt x="178594" y="166688"/>
                </a:lnTo>
                <a:cubicBezTo>
                  <a:pt x="178594" y="173273"/>
                  <a:pt x="173273" y="178594"/>
                  <a:pt x="166688" y="178594"/>
                </a:cubicBezTo>
                <a:lnTo>
                  <a:pt x="71438" y="178594"/>
                </a:lnTo>
                <a:cubicBezTo>
                  <a:pt x="64852" y="178594"/>
                  <a:pt x="59531" y="173273"/>
                  <a:pt x="59531" y="166688"/>
                </a:cubicBezTo>
                <a:lnTo>
                  <a:pt x="59531" y="160734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8" name="Text 6"/>
          <p:cNvSpPr/>
          <p:nvPr/>
        </p:nvSpPr>
        <p:spPr>
          <a:xfrm>
            <a:off x="1143000" y="1783080"/>
            <a:ext cx="316673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ea typeface="得意黑" pitchFamily="34" charset="-122"/>
                <a:cs typeface="得意黑" pitchFamily="34" charset="-120"/>
              </a:rPr>
              <a:t>Σύνθεση &amp; Προϋποθέσεις</a:t>
            </a:r>
            <a:endParaRPr lang="en-US" sz="192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Shape 7"/>
          <p:cNvSpPr/>
          <p:nvPr/>
        </p:nvSpPr>
        <p:spPr>
          <a:xfrm>
            <a:off x="457200" y="2400300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</p:sp>
      <p:sp>
        <p:nvSpPr>
          <p:cNvPr id="10" name="Text 8"/>
          <p:cNvSpPr/>
          <p:nvPr/>
        </p:nvSpPr>
        <p:spPr>
          <a:xfrm>
            <a:off x="411480" y="2400300"/>
            <a:ext cx="457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30000"/>
              </a:lnSpc>
            </a:pPr>
            <a:r>
              <a:rPr lang="en-US" sz="1440" b="1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3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960120" y="2400300"/>
            <a:ext cx="58750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Τρεις Εκπαιδευτικοί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2" name="Text 10"/>
          <p:cNvSpPr/>
          <p:nvPr/>
        </p:nvSpPr>
        <p:spPr>
          <a:xfrm>
            <a:off x="960120" y="2720340"/>
            <a:ext cx="58750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Η Π.Ο. απαρτίζεται από τρεις εκπαιδευτικούς με εξειδίκευση στις Νέες Τεχνολογίες στην Εκπαίδευση.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457200" y="3406140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</p:sp>
      <p:sp>
        <p:nvSpPr>
          <p:cNvPr id="14" name="Text 12"/>
          <p:cNvSpPr/>
          <p:nvPr/>
        </p:nvSpPr>
        <p:spPr>
          <a:xfrm>
            <a:off x="411480" y="3406140"/>
            <a:ext cx="457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30000"/>
              </a:lnSpc>
            </a:pPr>
            <a:r>
              <a:rPr lang="en-US" sz="1440" b="1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8+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5" name="Text 13"/>
          <p:cNvSpPr/>
          <p:nvPr/>
        </p:nvSpPr>
        <p:spPr>
          <a:xfrm>
            <a:off x="960120" y="3406140"/>
            <a:ext cx="58750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Χρόνια Εμπειρίας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6" name="Text 14"/>
          <p:cNvSpPr/>
          <p:nvPr/>
        </p:nvSpPr>
        <p:spPr>
          <a:xfrm>
            <a:off x="960120" y="3726180"/>
            <a:ext cx="58750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Τουλάχιστον 8 έτη διδακτικής εμπειρίας απαιτούνται για τη συμμετοχή.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7" name="Shape 15"/>
          <p:cNvSpPr/>
          <p:nvPr/>
        </p:nvSpPr>
        <p:spPr>
          <a:xfrm>
            <a:off x="457200" y="4411980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</p:sp>
      <p:sp>
        <p:nvSpPr>
          <p:cNvPr id="18" name="Text 16"/>
          <p:cNvSpPr/>
          <p:nvPr/>
        </p:nvSpPr>
        <p:spPr>
          <a:xfrm>
            <a:off x="411480" y="4411980"/>
            <a:ext cx="457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30000"/>
              </a:lnSpc>
            </a:pPr>
            <a:r>
              <a:rPr lang="en-US" sz="1440" b="1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1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9" name="Text 17"/>
          <p:cNvSpPr/>
          <p:nvPr/>
        </p:nvSpPr>
        <p:spPr>
          <a:xfrm>
            <a:off x="960120" y="4411980"/>
            <a:ext cx="58750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Προϊστάμενος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0" name="Text 18"/>
          <p:cNvSpPr/>
          <p:nvPr/>
        </p:nvSpPr>
        <p:spPr>
          <a:xfrm>
            <a:off x="960120" y="4732020"/>
            <a:ext cx="58750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Ένας αναλαμβάνει καθήκοντα Προϊστάμενου με επιστημονικές, παιδαγωγικές και διοικητικές αρμοδιότητες.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1" name="Shape 19"/>
          <p:cNvSpPr/>
          <p:nvPr/>
        </p:nvSpPr>
        <p:spPr>
          <a:xfrm>
            <a:off x="7200900" y="1563872"/>
            <a:ext cx="6743700" cy="4069080"/>
          </a:xfrm>
          <a:custGeom>
            <a:avLst/>
            <a:gdLst/>
            <a:ahLst/>
            <a:cxnLst/>
            <a:rect l="l" t="t" r="r" b="b"/>
            <a:pathLst>
              <a:path w="5619750" h="3390900">
                <a:moveTo>
                  <a:pt x="114307" y="0"/>
                </a:moveTo>
                <a:lnTo>
                  <a:pt x="5505443" y="0"/>
                </a:lnTo>
                <a:cubicBezTo>
                  <a:pt x="5568573" y="0"/>
                  <a:pt x="5619750" y="51177"/>
                  <a:pt x="5619750" y="114307"/>
                </a:cubicBezTo>
                <a:lnTo>
                  <a:pt x="5619750" y="3276593"/>
                </a:lnTo>
                <a:cubicBezTo>
                  <a:pt x="5619750" y="3339723"/>
                  <a:pt x="5568573" y="3390900"/>
                  <a:pt x="5505443" y="3390900"/>
                </a:cubicBezTo>
                <a:lnTo>
                  <a:pt x="114307" y="3390900"/>
                </a:lnTo>
                <a:cubicBezTo>
                  <a:pt x="51177" y="3390900"/>
                  <a:pt x="0" y="3339723"/>
                  <a:pt x="0" y="3276593"/>
                </a:cubicBezTo>
                <a:lnTo>
                  <a:pt x="0" y="114307"/>
                </a:lnTo>
                <a:cubicBezTo>
                  <a:pt x="0" y="51219"/>
                  <a:pt x="51219" y="0"/>
                  <a:pt x="11430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2" name="Shape 20"/>
          <p:cNvSpPr/>
          <p:nvPr/>
        </p:nvSpPr>
        <p:spPr>
          <a:xfrm>
            <a:off x="7429500" y="1668780"/>
            <a:ext cx="548640" cy="54864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</p:sp>
      <p:sp>
        <p:nvSpPr>
          <p:cNvPr id="23" name="Shape 21"/>
          <p:cNvSpPr/>
          <p:nvPr/>
        </p:nvSpPr>
        <p:spPr>
          <a:xfrm>
            <a:off x="7589520" y="18288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0"/>
                </a:moveTo>
                <a:cubicBezTo>
                  <a:pt x="147820" y="0"/>
                  <a:pt x="190500" y="42680"/>
                  <a:pt x="190500" y="95250"/>
                </a:cubicBezTo>
                <a:cubicBezTo>
                  <a:pt x="190500" y="147820"/>
                  <a:pt x="147820" y="190500"/>
                  <a:pt x="95250" y="190500"/>
                </a:cubicBezTo>
                <a:cubicBezTo>
                  <a:pt x="42680" y="190500"/>
                  <a:pt x="0" y="147820"/>
                  <a:pt x="0" y="95250"/>
                </a:cubicBezTo>
                <a:cubicBezTo>
                  <a:pt x="0" y="42680"/>
                  <a:pt x="42680" y="0"/>
                  <a:pt x="95250" y="0"/>
                </a:cubicBezTo>
                <a:close/>
                <a:moveTo>
                  <a:pt x="86320" y="44648"/>
                </a:moveTo>
                <a:lnTo>
                  <a:pt x="86320" y="95250"/>
                </a:lnTo>
                <a:cubicBezTo>
                  <a:pt x="86320" y="98227"/>
                  <a:pt x="87809" y="101017"/>
                  <a:pt x="90301" y="102691"/>
                </a:cubicBezTo>
                <a:lnTo>
                  <a:pt x="126020" y="126504"/>
                </a:lnTo>
                <a:cubicBezTo>
                  <a:pt x="130113" y="129257"/>
                  <a:pt x="135657" y="128141"/>
                  <a:pt x="138410" y="124011"/>
                </a:cubicBezTo>
                <a:cubicBezTo>
                  <a:pt x="141163" y="119881"/>
                  <a:pt x="140047" y="114374"/>
                  <a:pt x="135917" y="111621"/>
                </a:cubicBezTo>
                <a:lnTo>
                  <a:pt x="104180" y="90488"/>
                </a:lnTo>
                <a:lnTo>
                  <a:pt x="104180" y="44648"/>
                </a:lnTo>
                <a:cubicBezTo>
                  <a:pt x="104180" y="39700"/>
                  <a:pt x="100199" y="35719"/>
                  <a:pt x="95250" y="35719"/>
                </a:cubicBezTo>
                <a:cubicBezTo>
                  <a:pt x="90301" y="35719"/>
                  <a:pt x="86320" y="39700"/>
                  <a:pt x="86320" y="4464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4" name="Text 22"/>
          <p:cNvSpPr/>
          <p:nvPr/>
        </p:nvSpPr>
        <p:spPr>
          <a:xfrm>
            <a:off x="8115300" y="1783080"/>
            <a:ext cx="2595229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ea typeface="得意黑" pitchFamily="34" charset="-122"/>
                <a:cs typeface="得意黑" pitchFamily="34" charset="-120"/>
              </a:rPr>
              <a:t>Λειτουργία &amp; Θητεία</a:t>
            </a:r>
            <a:endParaRPr lang="en-US" sz="192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Shape 23"/>
          <p:cNvSpPr/>
          <p:nvPr/>
        </p:nvSpPr>
        <p:spPr>
          <a:xfrm>
            <a:off x="7470934" y="2446020"/>
            <a:ext cx="180023" cy="205740"/>
          </a:xfrm>
          <a:custGeom>
            <a:avLst/>
            <a:gdLst/>
            <a:ahLst/>
            <a:cxnLst/>
            <a:rect l="l" t="t" r="r" b="b"/>
            <a:pathLst>
              <a:path w="150019" h="171450">
                <a:moveTo>
                  <a:pt x="42863" y="0"/>
                </a:moveTo>
                <a:cubicBezTo>
                  <a:pt x="48790" y="0"/>
                  <a:pt x="53578" y="4789"/>
                  <a:pt x="53578" y="10716"/>
                </a:cubicBezTo>
                <a:lnTo>
                  <a:pt x="53578" y="21431"/>
                </a:lnTo>
                <a:lnTo>
                  <a:pt x="96441" y="21431"/>
                </a:lnTo>
                <a:lnTo>
                  <a:pt x="96441" y="10716"/>
                </a:lnTo>
                <a:cubicBezTo>
                  <a:pt x="96441" y="4789"/>
                  <a:pt x="101229" y="0"/>
                  <a:pt x="107156" y="0"/>
                </a:cubicBezTo>
                <a:cubicBezTo>
                  <a:pt x="113083" y="0"/>
                  <a:pt x="117872" y="4789"/>
                  <a:pt x="117872" y="10716"/>
                </a:cubicBezTo>
                <a:lnTo>
                  <a:pt x="117872" y="21431"/>
                </a:lnTo>
                <a:lnTo>
                  <a:pt x="128588" y="21431"/>
                </a:lnTo>
                <a:cubicBezTo>
                  <a:pt x="140408" y="21431"/>
                  <a:pt x="150019" y="31042"/>
                  <a:pt x="150019" y="42863"/>
                </a:cubicBezTo>
                <a:lnTo>
                  <a:pt x="150019" y="139303"/>
                </a:lnTo>
                <a:cubicBezTo>
                  <a:pt x="150019" y="151124"/>
                  <a:pt x="140408" y="160734"/>
                  <a:pt x="128588" y="160734"/>
                </a:cubicBezTo>
                <a:lnTo>
                  <a:pt x="21431" y="160734"/>
                </a:lnTo>
                <a:cubicBezTo>
                  <a:pt x="9611" y="160734"/>
                  <a:pt x="0" y="151124"/>
                  <a:pt x="0" y="139303"/>
                </a:cubicBezTo>
                <a:lnTo>
                  <a:pt x="0" y="42863"/>
                </a:lnTo>
                <a:cubicBezTo>
                  <a:pt x="0" y="31042"/>
                  <a:pt x="9611" y="21431"/>
                  <a:pt x="21431" y="21431"/>
                </a:cubicBezTo>
                <a:lnTo>
                  <a:pt x="32147" y="21431"/>
                </a:lnTo>
                <a:lnTo>
                  <a:pt x="32147" y="10716"/>
                </a:lnTo>
                <a:cubicBezTo>
                  <a:pt x="32147" y="4789"/>
                  <a:pt x="36935" y="0"/>
                  <a:pt x="42863" y="0"/>
                </a:cubicBezTo>
                <a:close/>
                <a:moveTo>
                  <a:pt x="21431" y="80367"/>
                </a:moveTo>
                <a:lnTo>
                  <a:pt x="21431" y="91083"/>
                </a:lnTo>
                <a:cubicBezTo>
                  <a:pt x="21431" y="94030"/>
                  <a:pt x="23842" y="96441"/>
                  <a:pt x="26789" y="96441"/>
                </a:cubicBezTo>
                <a:lnTo>
                  <a:pt x="37505" y="96441"/>
                </a:lnTo>
                <a:cubicBezTo>
                  <a:pt x="40451" y="96441"/>
                  <a:pt x="42863" y="94030"/>
                  <a:pt x="42863" y="91083"/>
                </a:cubicBezTo>
                <a:lnTo>
                  <a:pt x="42863" y="80367"/>
                </a:lnTo>
                <a:cubicBezTo>
                  <a:pt x="42863" y="77420"/>
                  <a:pt x="40451" y="75009"/>
                  <a:pt x="37505" y="75009"/>
                </a:cubicBezTo>
                <a:lnTo>
                  <a:pt x="26789" y="75009"/>
                </a:lnTo>
                <a:cubicBezTo>
                  <a:pt x="23842" y="75009"/>
                  <a:pt x="21431" y="77420"/>
                  <a:pt x="21431" y="80367"/>
                </a:cubicBezTo>
                <a:close/>
                <a:moveTo>
                  <a:pt x="64294" y="80367"/>
                </a:moveTo>
                <a:lnTo>
                  <a:pt x="64294" y="91083"/>
                </a:lnTo>
                <a:cubicBezTo>
                  <a:pt x="64294" y="94030"/>
                  <a:pt x="66705" y="96441"/>
                  <a:pt x="69652" y="96441"/>
                </a:cubicBezTo>
                <a:lnTo>
                  <a:pt x="80367" y="96441"/>
                </a:lnTo>
                <a:cubicBezTo>
                  <a:pt x="83314" y="96441"/>
                  <a:pt x="85725" y="94030"/>
                  <a:pt x="85725" y="91083"/>
                </a:cubicBezTo>
                <a:lnTo>
                  <a:pt x="85725" y="80367"/>
                </a:lnTo>
                <a:cubicBezTo>
                  <a:pt x="85725" y="77420"/>
                  <a:pt x="83314" y="75009"/>
                  <a:pt x="80367" y="75009"/>
                </a:cubicBezTo>
                <a:lnTo>
                  <a:pt x="69652" y="75009"/>
                </a:lnTo>
                <a:cubicBezTo>
                  <a:pt x="66705" y="75009"/>
                  <a:pt x="64294" y="77420"/>
                  <a:pt x="64294" y="80367"/>
                </a:cubicBezTo>
                <a:close/>
                <a:moveTo>
                  <a:pt x="112514" y="75009"/>
                </a:moveTo>
                <a:cubicBezTo>
                  <a:pt x="109567" y="75009"/>
                  <a:pt x="107156" y="77420"/>
                  <a:pt x="107156" y="80367"/>
                </a:cubicBezTo>
                <a:lnTo>
                  <a:pt x="107156" y="91083"/>
                </a:lnTo>
                <a:cubicBezTo>
                  <a:pt x="107156" y="94030"/>
                  <a:pt x="109567" y="96441"/>
                  <a:pt x="112514" y="96441"/>
                </a:cubicBezTo>
                <a:lnTo>
                  <a:pt x="123230" y="96441"/>
                </a:lnTo>
                <a:cubicBezTo>
                  <a:pt x="126176" y="96441"/>
                  <a:pt x="128588" y="94030"/>
                  <a:pt x="128588" y="91083"/>
                </a:cubicBezTo>
                <a:lnTo>
                  <a:pt x="128588" y="80367"/>
                </a:lnTo>
                <a:cubicBezTo>
                  <a:pt x="128588" y="77420"/>
                  <a:pt x="126176" y="75009"/>
                  <a:pt x="123230" y="75009"/>
                </a:cubicBezTo>
                <a:lnTo>
                  <a:pt x="112514" y="75009"/>
                </a:lnTo>
                <a:close/>
                <a:moveTo>
                  <a:pt x="21431" y="123230"/>
                </a:moveTo>
                <a:lnTo>
                  <a:pt x="21431" y="133945"/>
                </a:lnTo>
                <a:cubicBezTo>
                  <a:pt x="21431" y="136892"/>
                  <a:pt x="23842" y="139303"/>
                  <a:pt x="26789" y="139303"/>
                </a:cubicBezTo>
                <a:lnTo>
                  <a:pt x="37505" y="139303"/>
                </a:lnTo>
                <a:cubicBezTo>
                  <a:pt x="40451" y="139303"/>
                  <a:pt x="42863" y="136892"/>
                  <a:pt x="42863" y="133945"/>
                </a:cubicBezTo>
                <a:lnTo>
                  <a:pt x="42863" y="123230"/>
                </a:lnTo>
                <a:cubicBezTo>
                  <a:pt x="42863" y="120283"/>
                  <a:pt x="40451" y="117872"/>
                  <a:pt x="37505" y="117872"/>
                </a:cubicBezTo>
                <a:lnTo>
                  <a:pt x="26789" y="117872"/>
                </a:lnTo>
                <a:cubicBezTo>
                  <a:pt x="23842" y="117872"/>
                  <a:pt x="21431" y="120283"/>
                  <a:pt x="21431" y="123230"/>
                </a:cubicBezTo>
                <a:close/>
                <a:moveTo>
                  <a:pt x="69652" y="117872"/>
                </a:moveTo>
                <a:cubicBezTo>
                  <a:pt x="66705" y="117872"/>
                  <a:pt x="64294" y="120283"/>
                  <a:pt x="64294" y="123230"/>
                </a:cubicBezTo>
                <a:lnTo>
                  <a:pt x="64294" y="133945"/>
                </a:lnTo>
                <a:cubicBezTo>
                  <a:pt x="64294" y="136892"/>
                  <a:pt x="66705" y="139303"/>
                  <a:pt x="69652" y="139303"/>
                </a:cubicBezTo>
                <a:lnTo>
                  <a:pt x="80367" y="139303"/>
                </a:lnTo>
                <a:cubicBezTo>
                  <a:pt x="83314" y="139303"/>
                  <a:pt x="85725" y="136892"/>
                  <a:pt x="85725" y="133945"/>
                </a:cubicBezTo>
                <a:lnTo>
                  <a:pt x="85725" y="123230"/>
                </a:lnTo>
                <a:cubicBezTo>
                  <a:pt x="85725" y="120283"/>
                  <a:pt x="83314" y="117872"/>
                  <a:pt x="80367" y="117872"/>
                </a:cubicBezTo>
                <a:lnTo>
                  <a:pt x="69652" y="117872"/>
                </a:lnTo>
                <a:close/>
                <a:moveTo>
                  <a:pt x="107156" y="123230"/>
                </a:moveTo>
                <a:lnTo>
                  <a:pt x="107156" y="133945"/>
                </a:lnTo>
                <a:cubicBezTo>
                  <a:pt x="107156" y="136892"/>
                  <a:pt x="109567" y="139303"/>
                  <a:pt x="112514" y="139303"/>
                </a:cubicBezTo>
                <a:lnTo>
                  <a:pt x="123230" y="139303"/>
                </a:lnTo>
                <a:cubicBezTo>
                  <a:pt x="126176" y="139303"/>
                  <a:pt x="128588" y="136892"/>
                  <a:pt x="128588" y="133945"/>
                </a:cubicBezTo>
                <a:lnTo>
                  <a:pt x="128588" y="123230"/>
                </a:lnTo>
                <a:cubicBezTo>
                  <a:pt x="128588" y="120283"/>
                  <a:pt x="126176" y="117872"/>
                  <a:pt x="123230" y="117872"/>
                </a:cubicBezTo>
                <a:lnTo>
                  <a:pt x="112514" y="117872"/>
                </a:lnTo>
                <a:cubicBezTo>
                  <a:pt x="109567" y="117872"/>
                  <a:pt x="107156" y="120283"/>
                  <a:pt x="107156" y="123230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26" name="Text 24"/>
          <p:cNvSpPr/>
          <p:nvPr/>
        </p:nvSpPr>
        <p:spPr>
          <a:xfrm>
            <a:off x="7823836" y="2400300"/>
            <a:ext cx="474345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Περίοδος Λειτουργίας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7" name="Text 25"/>
          <p:cNvSpPr/>
          <p:nvPr/>
        </p:nvSpPr>
        <p:spPr>
          <a:xfrm>
            <a:off x="7823836" y="2720340"/>
            <a:ext cx="474345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Από 1 Σεπτεμβρίου έως 10 Ιουλίου κάθε σχολικού έτους.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8" name="Shape 26"/>
          <p:cNvSpPr/>
          <p:nvPr/>
        </p:nvSpPr>
        <p:spPr>
          <a:xfrm>
            <a:off x="7483793" y="3177540"/>
            <a:ext cx="154306" cy="205740"/>
          </a:xfrm>
          <a:custGeom>
            <a:avLst/>
            <a:gdLst/>
            <a:ahLst/>
            <a:cxnLst/>
            <a:rect l="l" t="t" r="r" b="b"/>
            <a:pathLst>
              <a:path w="128588" h="171450">
                <a:moveTo>
                  <a:pt x="10716" y="0"/>
                </a:moveTo>
                <a:cubicBezTo>
                  <a:pt x="4789" y="0"/>
                  <a:pt x="0" y="4789"/>
                  <a:pt x="0" y="10716"/>
                </a:cubicBezTo>
                <a:cubicBezTo>
                  <a:pt x="0" y="16643"/>
                  <a:pt x="4789" y="21431"/>
                  <a:pt x="10716" y="21431"/>
                </a:cubicBezTo>
                <a:lnTo>
                  <a:pt x="10716" y="25115"/>
                </a:lnTo>
                <a:cubicBezTo>
                  <a:pt x="10716" y="39313"/>
                  <a:pt x="16375" y="52942"/>
                  <a:pt x="26421" y="62988"/>
                </a:cubicBezTo>
                <a:lnTo>
                  <a:pt x="49158" y="85725"/>
                </a:lnTo>
                <a:lnTo>
                  <a:pt x="26421" y="108462"/>
                </a:lnTo>
                <a:cubicBezTo>
                  <a:pt x="16375" y="118508"/>
                  <a:pt x="10716" y="132137"/>
                  <a:pt x="10716" y="146335"/>
                </a:cubicBezTo>
                <a:lnTo>
                  <a:pt x="10716" y="150019"/>
                </a:lnTo>
                <a:cubicBezTo>
                  <a:pt x="4789" y="150019"/>
                  <a:pt x="0" y="154807"/>
                  <a:pt x="0" y="160734"/>
                </a:cubicBezTo>
                <a:cubicBezTo>
                  <a:pt x="0" y="166661"/>
                  <a:pt x="4789" y="171450"/>
                  <a:pt x="10716" y="171450"/>
                </a:cubicBezTo>
                <a:lnTo>
                  <a:pt x="117872" y="171450"/>
                </a:lnTo>
                <a:cubicBezTo>
                  <a:pt x="123799" y="171450"/>
                  <a:pt x="128588" y="166661"/>
                  <a:pt x="128588" y="160734"/>
                </a:cubicBezTo>
                <a:cubicBezTo>
                  <a:pt x="128588" y="154807"/>
                  <a:pt x="123799" y="150019"/>
                  <a:pt x="117872" y="150019"/>
                </a:cubicBezTo>
                <a:lnTo>
                  <a:pt x="117872" y="146335"/>
                </a:lnTo>
                <a:cubicBezTo>
                  <a:pt x="117872" y="132137"/>
                  <a:pt x="112213" y="118508"/>
                  <a:pt x="102167" y="108462"/>
                </a:cubicBezTo>
                <a:lnTo>
                  <a:pt x="79430" y="85725"/>
                </a:lnTo>
                <a:lnTo>
                  <a:pt x="102167" y="62988"/>
                </a:lnTo>
                <a:cubicBezTo>
                  <a:pt x="112213" y="52942"/>
                  <a:pt x="117872" y="39313"/>
                  <a:pt x="117872" y="25115"/>
                </a:cubicBezTo>
                <a:lnTo>
                  <a:pt x="117872" y="21431"/>
                </a:lnTo>
                <a:cubicBezTo>
                  <a:pt x="123799" y="21431"/>
                  <a:pt x="128588" y="16643"/>
                  <a:pt x="128588" y="10716"/>
                </a:cubicBezTo>
                <a:cubicBezTo>
                  <a:pt x="128588" y="4789"/>
                  <a:pt x="123799" y="0"/>
                  <a:pt x="117872" y="0"/>
                </a:cubicBezTo>
                <a:lnTo>
                  <a:pt x="10716" y="0"/>
                </a:lnTo>
                <a:close/>
                <a:moveTo>
                  <a:pt x="32147" y="25115"/>
                </a:moveTo>
                <a:lnTo>
                  <a:pt x="32147" y="21431"/>
                </a:lnTo>
                <a:lnTo>
                  <a:pt x="96441" y="21431"/>
                </a:lnTo>
                <a:lnTo>
                  <a:pt x="96441" y="25115"/>
                </a:lnTo>
                <a:cubicBezTo>
                  <a:pt x="96441" y="31477"/>
                  <a:pt x="94565" y="37639"/>
                  <a:pt x="91083" y="42863"/>
                </a:cubicBezTo>
                <a:lnTo>
                  <a:pt x="37505" y="42863"/>
                </a:lnTo>
                <a:cubicBezTo>
                  <a:pt x="34056" y="37639"/>
                  <a:pt x="32147" y="31477"/>
                  <a:pt x="32147" y="25115"/>
                </a:cubicBezTo>
                <a:close/>
                <a:moveTo>
                  <a:pt x="37505" y="128588"/>
                </a:moveTo>
                <a:cubicBezTo>
                  <a:pt x="38677" y="126813"/>
                  <a:pt x="40050" y="125138"/>
                  <a:pt x="41557" y="123598"/>
                </a:cubicBezTo>
                <a:lnTo>
                  <a:pt x="64294" y="100861"/>
                </a:lnTo>
                <a:lnTo>
                  <a:pt x="87031" y="123598"/>
                </a:lnTo>
                <a:cubicBezTo>
                  <a:pt x="88571" y="125138"/>
                  <a:pt x="89911" y="126813"/>
                  <a:pt x="91116" y="128588"/>
                </a:cubicBezTo>
                <a:lnTo>
                  <a:pt x="37505" y="128588"/>
                </a:ln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29" name="Text 27"/>
          <p:cNvSpPr/>
          <p:nvPr/>
        </p:nvSpPr>
        <p:spPr>
          <a:xfrm>
            <a:off x="7823836" y="3131820"/>
            <a:ext cx="387477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Διάρκεια Θητείας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0" name="Text 28"/>
          <p:cNvSpPr/>
          <p:nvPr/>
        </p:nvSpPr>
        <p:spPr>
          <a:xfrm>
            <a:off x="7823836" y="3451860"/>
            <a:ext cx="387477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Τετραετής θητεία με δυνατότητα ανανέωσης.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1" name="Shape 29"/>
          <p:cNvSpPr/>
          <p:nvPr/>
        </p:nvSpPr>
        <p:spPr>
          <a:xfrm>
            <a:off x="7458076" y="3909060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66973" y="16073"/>
                </a:moveTo>
                <a:lnTo>
                  <a:pt x="104477" y="16073"/>
                </a:lnTo>
                <a:cubicBezTo>
                  <a:pt x="105951" y="16073"/>
                  <a:pt x="107156" y="17279"/>
                  <a:pt x="107156" y="18752"/>
                </a:cubicBezTo>
                <a:lnTo>
                  <a:pt x="107156" y="32147"/>
                </a:lnTo>
                <a:lnTo>
                  <a:pt x="64294" y="32147"/>
                </a:lnTo>
                <a:lnTo>
                  <a:pt x="64294" y="18752"/>
                </a:lnTo>
                <a:cubicBezTo>
                  <a:pt x="64294" y="17279"/>
                  <a:pt x="65499" y="16073"/>
                  <a:pt x="66973" y="16073"/>
                </a:cubicBezTo>
                <a:close/>
                <a:moveTo>
                  <a:pt x="48220" y="18752"/>
                </a:moveTo>
                <a:lnTo>
                  <a:pt x="48220" y="32147"/>
                </a:lnTo>
                <a:lnTo>
                  <a:pt x="21431" y="32147"/>
                </a:lnTo>
                <a:cubicBezTo>
                  <a:pt x="9611" y="32147"/>
                  <a:pt x="0" y="41757"/>
                  <a:pt x="0" y="53578"/>
                </a:cubicBezTo>
                <a:lnTo>
                  <a:pt x="0" y="85725"/>
                </a:lnTo>
                <a:lnTo>
                  <a:pt x="171450" y="85725"/>
                </a:lnTo>
                <a:lnTo>
                  <a:pt x="171450" y="53578"/>
                </a:lnTo>
                <a:cubicBezTo>
                  <a:pt x="171450" y="41757"/>
                  <a:pt x="161839" y="32147"/>
                  <a:pt x="150019" y="32147"/>
                </a:cubicBezTo>
                <a:lnTo>
                  <a:pt x="123230" y="32147"/>
                </a:lnTo>
                <a:lnTo>
                  <a:pt x="123230" y="18752"/>
                </a:lnTo>
                <a:cubicBezTo>
                  <a:pt x="123230" y="8405"/>
                  <a:pt x="114825" y="0"/>
                  <a:pt x="104477" y="0"/>
                </a:cubicBezTo>
                <a:lnTo>
                  <a:pt x="66973" y="0"/>
                </a:lnTo>
                <a:cubicBezTo>
                  <a:pt x="56625" y="0"/>
                  <a:pt x="48220" y="8405"/>
                  <a:pt x="48220" y="18752"/>
                </a:cubicBezTo>
                <a:close/>
                <a:moveTo>
                  <a:pt x="171450" y="101798"/>
                </a:moveTo>
                <a:lnTo>
                  <a:pt x="107156" y="101798"/>
                </a:lnTo>
                <a:lnTo>
                  <a:pt x="107156" y="107156"/>
                </a:lnTo>
                <a:cubicBezTo>
                  <a:pt x="107156" y="113083"/>
                  <a:pt x="102368" y="117872"/>
                  <a:pt x="96441" y="117872"/>
                </a:cubicBezTo>
                <a:lnTo>
                  <a:pt x="75009" y="117872"/>
                </a:lnTo>
                <a:cubicBezTo>
                  <a:pt x="69082" y="117872"/>
                  <a:pt x="64294" y="113083"/>
                  <a:pt x="64294" y="107156"/>
                </a:cubicBezTo>
                <a:lnTo>
                  <a:pt x="64294" y="101798"/>
                </a:lnTo>
                <a:lnTo>
                  <a:pt x="0" y="101798"/>
                </a:lnTo>
                <a:lnTo>
                  <a:pt x="0" y="139303"/>
                </a:lnTo>
                <a:cubicBezTo>
                  <a:pt x="0" y="151124"/>
                  <a:pt x="9611" y="160734"/>
                  <a:pt x="21431" y="160734"/>
                </a:cubicBezTo>
                <a:lnTo>
                  <a:pt x="150019" y="160734"/>
                </a:lnTo>
                <a:cubicBezTo>
                  <a:pt x="161839" y="160734"/>
                  <a:pt x="171450" y="151124"/>
                  <a:pt x="171450" y="139303"/>
                </a:cubicBezTo>
                <a:lnTo>
                  <a:pt x="171450" y="101798"/>
                </a:ln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32" name="Text 30"/>
          <p:cNvSpPr/>
          <p:nvPr/>
        </p:nvSpPr>
        <p:spPr>
          <a:xfrm>
            <a:off x="7823836" y="3863340"/>
            <a:ext cx="5669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Συνδυασμός Καθηκόντων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3" name="Text 31"/>
          <p:cNvSpPr/>
          <p:nvPr/>
        </p:nvSpPr>
        <p:spPr>
          <a:xfrm>
            <a:off x="7823836" y="4610986"/>
            <a:ext cx="5669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 err="1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Συνδυάζουν</a:t>
            </a: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 </a:t>
            </a:r>
            <a:r>
              <a:rPr lang="el-GR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παιδαγωγικό και επιμορφωτικό έργο και έτσι λειτουργούν ως πολλαπλασιαστές γνώσης και πρακτικής καινοτομίας, ενισχύοντας τη σύνδεση μεταξύ θεωρίας, τεχνολογίας και εκπαιδευτικής πράξης.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4" name="Shape 32"/>
          <p:cNvSpPr/>
          <p:nvPr/>
        </p:nvSpPr>
        <p:spPr>
          <a:xfrm>
            <a:off x="228601" y="5692140"/>
            <a:ext cx="4446270" cy="1394460"/>
          </a:xfrm>
          <a:custGeom>
            <a:avLst/>
            <a:gdLst/>
            <a:ahLst/>
            <a:cxnLst/>
            <a:rect l="l" t="t" r="r" b="b"/>
            <a:pathLst>
              <a:path w="3705225" h="1162050">
                <a:moveTo>
                  <a:pt x="114299" y="0"/>
                </a:moveTo>
                <a:lnTo>
                  <a:pt x="3590926" y="0"/>
                </a:lnTo>
                <a:cubicBezTo>
                  <a:pt x="3654051" y="0"/>
                  <a:pt x="3705225" y="51174"/>
                  <a:pt x="3705225" y="114299"/>
                </a:cubicBezTo>
                <a:lnTo>
                  <a:pt x="3705225" y="1047751"/>
                </a:lnTo>
                <a:cubicBezTo>
                  <a:pt x="3705225" y="1110876"/>
                  <a:pt x="3654051" y="1162050"/>
                  <a:pt x="3590926" y="1162050"/>
                </a:cubicBezTo>
                <a:lnTo>
                  <a:pt x="114299" y="1162050"/>
                </a:lnTo>
                <a:cubicBezTo>
                  <a:pt x="51174" y="1162050"/>
                  <a:pt x="0" y="1110876"/>
                  <a:pt x="0" y="1047751"/>
                </a:cubicBezTo>
                <a:lnTo>
                  <a:pt x="0" y="114299"/>
                </a:lnTo>
                <a:cubicBezTo>
                  <a:pt x="0" y="51174"/>
                  <a:pt x="51174" y="0"/>
                  <a:pt x="114299" y="0"/>
                </a:cubicBezTo>
                <a:close/>
              </a:path>
            </a:pathLst>
          </a:custGeom>
          <a:solidFill>
            <a:srgbClr val="00B0F0"/>
          </a:solidFill>
          <a:ln/>
        </p:spPr>
      </p:sp>
      <p:sp>
        <p:nvSpPr>
          <p:cNvPr id="35" name="Shape 33"/>
          <p:cNvSpPr/>
          <p:nvPr/>
        </p:nvSpPr>
        <p:spPr>
          <a:xfrm>
            <a:off x="2242065" y="5875020"/>
            <a:ext cx="428626" cy="342900"/>
          </a:xfrm>
          <a:custGeom>
            <a:avLst/>
            <a:gdLst/>
            <a:ahLst/>
            <a:cxnLst/>
            <a:rect l="l" t="t" r="r" b="b"/>
            <a:pathLst>
              <a:path w="357188" h="285750">
                <a:moveTo>
                  <a:pt x="71438" y="53578"/>
                </a:moveTo>
                <a:cubicBezTo>
                  <a:pt x="71438" y="33877"/>
                  <a:pt x="87455" y="17859"/>
                  <a:pt x="107156" y="17859"/>
                </a:cubicBezTo>
                <a:lnTo>
                  <a:pt x="303609" y="17859"/>
                </a:lnTo>
                <a:cubicBezTo>
                  <a:pt x="323310" y="17859"/>
                  <a:pt x="339328" y="33877"/>
                  <a:pt x="339328" y="53578"/>
                </a:cubicBezTo>
                <a:lnTo>
                  <a:pt x="339328" y="187523"/>
                </a:lnTo>
                <a:lnTo>
                  <a:pt x="285750" y="187523"/>
                </a:lnTo>
                <a:lnTo>
                  <a:pt x="285750" y="178594"/>
                </a:lnTo>
                <a:cubicBezTo>
                  <a:pt x="285750" y="168715"/>
                  <a:pt x="277769" y="160734"/>
                  <a:pt x="267891" y="160734"/>
                </a:cubicBezTo>
                <a:lnTo>
                  <a:pt x="232172" y="160734"/>
                </a:lnTo>
                <a:cubicBezTo>
                  <a:pt x="222293" y="160734"/>
                  <a:pt x="214313" y="168715"/>
                  <a:pt x="214313" y="178594"/>
                </a:cubicBezTo>
                <a:lnTo>
                  <a:pt x="214313" y="187523"/>
                </a:lnTo>
                <a:lnTo>
                  <a:pt x="142261" y="187523"/>
                </a:lnTo>
                <a:cubicBezTo>
                  <a:pt x="148344" y="177031"/>
                  <a:pt x="151805" y="164809"/>
                  <a:pt x="151805" y="151805"/>
                </a:cubicBezTo>
                <a:cubicBezTo>
                  <a:pt x="151805" y="112347"/>
                  <a:pt x="119825" y="80367"/>
                  <a:pt x="80367" y="80367"/>
                </a:cubicBezTo>
                <a:cubicBezTo>
                  <a:pt x="77353" y="80367"/>
                  <a:pt x="74340" y="80535"/>
                  <a:pt x="71438" y="80925"/>
                </a:cubicBezTo>
                <a:lnTo>
                  <a:pt x="71438" y="53578"/>
                </a:lnTo>
                <a:close/>
                <a:moveTo>
                  <a:pt x="185849" y="250031"/>
                </a:moveTo>
                <a:cubicBezTo>
                  <a:pt x="183003" y="236525"/>
                  <a:pt x="176752" y="224303"/>
                  <a:pt x="167934" y="214313"/>
                </a:cubicBezTo>
                <a:lnTo>
                  <a:pt x="339328" y="214313"/>
                </a:lnTo>
                <a:cubicBezTo>
                  <a:pt x="339328" y="234014"/>
                  <a:pt x="323310" y="250031"/>
                  <a:pt x="303609" y="250031"/>
                </a:cubicBezTo>
                <a:lnTo>
                  <a:pt x="185849" y="250031"/>
                </a:lnTo>
                <a:close/>
                <a:moveTo>
                  <a:pt x="35719" y="151805"/>
                </a:moveTo>
                <a:cubicBezTo>
                  <a:pt x="35719" y="127163"/>
                  <a:pt x="55725" y="107156"/>
                  <a:pt x="80367" y="107156"/>
                </a:cubicBezTo>
                <a:cubicBezTo>
                  <a:pt x="105009" y="107156"/>
                  <a:pt x="125016" y="127163"/>
                  <a:pt x="125016" y="151805"/>
                </a:cubicBezTo>
                <a:cubicBezTo>
                  <a:pt x="125016" y="176447"/>
                  <a:pt x="105009" y="196453"/>
                  <a:pt x="80367" y="196453"/>
                </a:cubicBezTo>
                <a:cubicBezTo>
                  <a:pt x="55725" y="196453"/>
                  <a:pt x="35719" y="176447"/>
                  <a:pt x="35719" y="151805"/>
                </a:cubicBezTo>
                <a:close/>
                <a:moveTo>
                  <a:pt x="0" y="267891"/>
                </a:moveTo>
                <a:cubicBezTo>
                  <a:pt x="0" y="238311"/>
                  <a:pt x="23999" y="214313"/>
                  <a:pt x="53578" y="214313"/>
                </a:cubicBezTo>
                <a:lnTo>
                  <a:pt x="107156" y="214313"/>
                </a:lnTo>
                <a:cubicBezTo>
                  <a:pt x="136736" y="214313"/>
                  <a:pt x="160734" y="238311"/>
                  <a:pt x="160734" y="267891"/>
                </a:cubicBezTo>
                <a:cubicBezTo>
                  <a:pt x="160734" y="277769"/>
                  <a:pt x="152753" y="285750"/>
                  <a:pt x="142875" y="285750"/>
                </a:cubicBezTo>
                <a:lnTo>
                  <a:pt x="17859" y="285750"/>
                </a:lnTo>
                <a:cubicBezTo>
                  <a:pt x="7981" y="285750"/>
                  <a:pt x="0" y="277769"/>
                  <a:pt x="0" y="267891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6" name="Text 34"/>
          <p:cNvSpPr/>
          <p:nvPr/>
        </p:nvSpPr>
        <p:spPr>
          <a:xfrm>
            <a:off x="365761" y="6309360"/>
            <a:ext cx="417195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30000"/>
              </a:lnSpc>
            </a:pPr>
            <a:r>
              <a:rPr lang="el-GR" sz="1440" b="1" dirty="0" err="1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Συνδιαμόρφωση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7" name="Text 35"/>
          <p:cNvSpPr/>
          <p:nvPr/>
        </p:nvSpPr>
        <p:spPr>
          <a:xfrm>
            <a:off x="365761" y="6629400"/>
            <a:ext cx="417195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30000"/>
              </a:lnSpc>
            </a:pPr>
            <a:r>
              <a:rPr lang="el-GR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της εμπειρίας των μαθητών/-τριών 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8" name="Shape 36"/>
          <p:cNvSpPr/>
          <p:nvPr/>
        </p:nvSpPr>
        <p:spPr>
          <a:xfrm>
            <a:off x="4861501" y="5692140"/>
            <a:ext cx="4446270" cy="1394460"/>
          </a:xfrm>
          <a:custGeom>
            <a:avLst/>
            <a:gdLst/>
            <a:ahLst/>
            <a:cxnLst/>
            <a:rect l="l" t="t" r="r" b="b"/>
            <a:pathLst>
              <a:path w="3705225" h="1162050">
                <a:moveTo>
                  <a:pt x="114299" y="0"/>
                </a:moveTo>
                <a:lnTo>
                  <a:pt x="3590926" y="0"/>
                </a:lnTo>
                <a:cubicBezTo>
                  <a:pt x="3654051" y="0"/>
                  <a:pt x="3705225" y="51174"/>
                  <a:pt x="3705225" y="114299"/>
                </a:cubicBezTo>
                <a:lnTo>
                  <a:pt x="3705225" y="1047751"/>
                </a:lnTo>
                <a:cubicBezTo>
                  <a:pt x="3705225" y="1110876"/>
                  <a:pt x="3654051" y="1162050"/>
                  <a:pt x="3590926" y="1162050"/>
                </a:cubicBezTo>
                <a:lnTo>
                  <a:pt x="114299" y="1162050"/>
                </a:lnTo>
                <a:cubicBezTo>
                  <a:pt x="51174" y="1162050"/>
                  <a:pt x="0" y="1110876"/>
                  <a:pt x="0" y="1047751"/>
                </a:cubicBezTo>
                <a:lnTo>
                  <a:pt x="0" y="114299"/>
                </a:lnTo>
                <a:cubicBezTo>
                  <a:pt x="0" y="51174"/>
                  <a:pt x="51174" y="0"/>
                  <a:pt x="114299" y="0"/>
                </a:cubicBezTo>
                <a:close/>
              </a:path>
            </a:pathLst>
          </a:custGeom>
          <a:solidFill>
            <a:srgbClr val="0070C0"/>
          </a:solidFill>
          <a:ln/>
        </p:spPr>
      </p:sp>
      <p:sp>
        <p:nvSpPr>
          <p:cNvPr id="39" name="Shape 37"/>
          <p:cNvSpPr/>
          <p:nvPr/>
        </p:nvSpPr>
        <p:spPr>
          <a:xfrm>
            <a:off x="6960692" y="5875020"/>
            <a:ext cx="257176" cy="342900"/>
          </a:xfrm>
          <a:custGeom>
            <a:avLst/>
            <a:gdLst/>
            <a:ahLst/>
            <a:cxnLst/>
            <a:rect l="l" t="t" r="r" b="b"/>
            <a:pathLst>
              <a:path w="214313" h="285750">
                <a:moveTo>
                  <a:pt x="163469" y="214313"/>
                </a:moveTo>
                <a:cubicBezTo>
                  <a:pt x="167543" y="201867"/>
                  <a:pt x="175692" y="190593"/>
                  <a:pt x="184900" y="180882"/>
                </a:cubicBezTo>
                <a:cubicBezTo>
                  <a:pt x="203150" y="161683"/>
                  <a:pt x="214312" y="135731"/>
                  <a:pt x="214312" y="107156"/>
                </a:cubicBezTo>
                <a:cubicBezTo>
                  <a:pt x="214312" y="47997"/>
                  <a:pt x="166315" y="0"/>
                  <a:pt x="107156" y="0"/>
                </a:cubicBezTo>
                <a:cubicBezTo>
                  <a:pt x="47997" y="0"/>
                  <a:pt x="0" y="47997"/>
                  <a:pt x="0" y="107156"/>
                </a:cubicBezTo>
                <a:cubicBezTo>
                  <a:pt x="0" y="135731"/>
                  <a:pt x="11162" y="161683"/>
                  <a:pt x="29412" y="180882"/>
                </a:cubicBezTo>
                <a:cubicBezTo>
                  <a:pt x="38621" y="190593"/>
                  <a:pt x="46825" y="201867"/>
                  <a:pt x="50843" y="214313"/>
                </a:cubicBezTo>
                <a:lnTo>
                  <a:pt x="163413" y="214313"/>
                </a:lnTo>
                <a:close/>
                <a:moveTo>
                  <a:pt x="160734" y="241102"/>
                </a:moveTo>
                <a:lnTo>
                  <a:pt x="53578" y="241102"/>
                </a:lnTo>
                <a:lnTo>
                  <a:pt x="53578" y="250031"/>
                </a:lnTo>
                <a:cubicBezTo>
                  <a:pt x="53578" y="274700"/>
                  <a:pt x="73558" y="294680"/>
                  <a:pt x="98227" y="294680"/>
                </a:cubicBezTo>
                <a:lnTo>
                  <a:pt x="116086" y="294680"/>
                </a:lnTo>
                <a:cubicBezTo>
                  <a:pt x="140754" y="294680"/>
                  <a:pt x="160734" y="274700"/>
                  <a:pt x="160734" y="250031"/>
                </a:cubicBezTo>
                <a:lnTo>
                  <a:pt x="160734" y="241102"/>
                </a:lnTo>
                <a:close/>
                <a:moveTo>
                  <a:pt x="102691" y="62508"/>
                </a:moveTo>
                <a:cubicBezTo>
                  <a:pt x="80479" y="62508"/>
                  <a:pt x="62508" y="80479"/>
                  <a:pt x="62508" y="102691"/>
                </a:cubicBezTo>
                <a:cubicBezTo>
                  <a:pt x="62508" y="110114"/>
                  <a:pt x="56536" y="116086"/>
                  <a:pt x="49113" y="116086"/>
                </a:cubicBezTo>
                <a:cubicBezTo>
                  <a:pt x="41690" y="116086"/>
                  <a:pt x="35719" y="110114"/>
                  <a:pt x="35719" y="102691"/>
                </a:cubicBezTo>
                <a:cubicBezTo>
                  <a:pt x="35719" y="65689"/>
                  <a:pt x="65689" y="35719"/>
                  <a:pt x="102691" y="35719"/>
                </a:cubicBezTo>
                <a:cubicBezTo>
                  <a:pt x="110114" y="35719"/>
                  <a:pt x="116086" y="41690"/>
                  <a:pt x="116086" y="49113"/>
                </a:cubicBezTo>
                <a:cubicBezTo>
                  <a:pt x="116086" y="56536"/>
                  <a:pt x="110114" y="62508"/>
                  <a:pt x="102691" y="6250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0" name="Text 38"/>
          <p:cNvSpPr/>
          <p:nvPr/>
        </p:nvSpPr>
        <p:spPr>
          <a:xfrm>
            <a:off x="4998661" y="6309360"/>
            <a:ext cx="417195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30000"/>
              </a:lnSpc>
            </a:pPr>
            <a:r>
              <a:rPr lang="en-US" sz="144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Καινοτομία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1" name="Text 39"/>
          <p:cNvSpPr/>
          <p:nvPr/>
        </p:nvSpPr>
        <p:spPr>
          <a:xfrm>
            <a:off x="4998661" y="6629400"/>
            <a:ext cx="417195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30000"/>
              </a:lnSpc>
            </a:pPr>
            <a:r>
              <a:rPr lang="el-GR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στον σ</a:t>
            </a:r>
            <a:r>
              <a:rPr lang="en-US" sz="1440" dirty="0" err="1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χεδι</a:t>
            </a:r>
            <a:r>
              <a:rPr lang="en-US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ασμό και υλοποίηση προγραμμάτων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2" name="Shape 40"/>
          <p:cNvSpPr/>
          <p:nvPr/>
        </p:nvSpPr>
        <p:spPr>
          <a:xfrm>
            <a:off x="9494402" y="5692140"/>
            <a:ext cx="4446270" cy="1394460"/>
          </a:xfrm>
          <a:custGeom>
            <a:avLst/>
            <a:gdLst/>
            <a:ahLst/>
            <a:cxnLst/>
            <a:rect l="l" t="t" r="r" b="b"/>
            <a:pathLst>
              <a:path w="3705225" h="1162050">
                <a:moveTo>
                  <a:pt x="114299" y="0"/>
                </a:moveTo>
                <a:lnTo>
                  <a:pt x="3590926" y="0"/>
                </a:lnTo>
                <a:cubicBezTo>
                  <a:pt x="3654051" y="0"/>
                  <a:pt x="3705225" y="51174"/>
                  <a:pt x="3705225" y="114299"/>
                </a:cubicBezTo>
                <a:lnTo>
                  <a:pt x="3705225" y="1047751"/>
                </a:lnTo>
                <a:cubicBezTo>
                  <a:pt x="3705225" y="1110876"/>
                  <a:pt x="3654051" y="1162050"/>
                  <a:pt x="3590926" y="1162050"/>
                </a:cubicBezTo>
                <a:lnTo>
                  <a:pt x="114299" y="1162050"/>
                </a:lnTo>
                <a:cubicBezTo>
                  <a:pt x="51174" y="1162050"/>
                  <a:pt x="0" y="1110876"/>
                  <a:pt x="0" y="1047751"/>
                </a:cubicBezTo>
                <a:lnTo>
                  <a:pt x="0" y="114299"/>
                </a:lnTo>
                <a:cubicBezTo>
                  <a:pt x="0" y="51174"/>
                  <a:pt x="51174" y="0"/>
                  <a:pt x="114299" y="0"/>
                </a:cubicBezTo>
                <a:close/>
              </a:path>
            </a:pathLst>
          </a:custGeom>
          <a:solidFill>
            <a:srgbClr val="002060"/>
          </a:solidFill>
          <a:ln/>
        </p:spPr>
      </p:sp>
      <p:sp>
        <p:nvSpPr>
          <p:cNvPr id="43" name="Shape 41"/>
          <p:cNvSpPr/>
          <p:nvPr/>
        </p:nvSpPr>
        <p:spPr>
          <a:xfrm>
            <a:off x="11529477" y="5875020"/>
            <a:ext cx="385763" cy="342900"/>
          </a:xfrm>
          <a:custGeom>
            <a:avLst/>
            <a:gdLst/>
            <a:ahLst/>
            <a:cxnLst/>
            <a:rect l="l" t="t" r="r" b="b"/>
            <a:pathLst>
              <a:path w="321469" h="285750">
                <a:moveTo>
                  <a:pt x="150075" y="29691"/>
                </a:moveTo>
                <a:lnTo>
                  <a:pt x="84999" y="102022"/>
                </a:lnTo>
                <a:cubicBezTo>
                  <a:pt x="82432" y="104868"/>
                  <a:pt x="82544" y="109277"/>
                  <a:pt x="85279" y="112012"/>
                </a:cubicBezTo>
                <a:cubicBezTo>
                  <a:pt x="102301" y="129034"/>
                  <a:pt x="129927" y="129034"/>
                  <a:pt x="146949" y="112012"/>
                </a:cubicBezTo>
                <a:lnTo>
                  <a:pt x="164697" y="94264"/>
                </a:lnTo>
                <a:cubicBezTo>
                  <a:pt x="167041" y="91920"/>
                  <a:pt x="169999" y="90636"/>
                  <a:pt x="173013" y="90413"/>
                </a:cubicBezTo>
                <a:cubicBezTo>
                  <a:pt x="176808" y="90078"/>
                  <a:pt x="180715" y="91362"/>
                  <a:pt x="183617" y="94264"/>
                </a:cubicBezTo>
                <a:lnTo>
                  <a:pt x="282178" y="191988"/>
                </a:lnTo>
                <a:lnTo>
                  <a:pt x="321469" y="160734"/>
                </a:lnTo>
                <a:lnTo>
                  <a:pt x="321469" y="0"/>
                </a:lnTo>
                <a:lnTo>
                  <a:pt x="258961" y="35719"/>
                </a:lnTo>
                <a:lnTo>
                  <a:pt x="245678" y="26845"/>
                </a:lnTo>
                <a:cubicBezTo>
                  <a:pt x="236860" y="20985"/>
                  <a:pt x="226535" y="17859"/>
                  <a:pt x="215931" y="17859"/>
                </a:cubicBezTo>
                <a:lnTo>
                  <a:pt x="176640" y="17859"/>
                </a:lnTo>
                <a:cubicBezTo>
                  <a:pt x="176026" y="17859"/>
                  <a:pt x="175357" y="17859"/>
                  <a:pt x="174743" y="17915"/>
                </a:cubicBezTo>
                <a:cubicBezTo>
                  <a:pt x="165311" y="18417"/>
                  <a:pt x="156437" y="22659"/>
                  <a:pt x="150075" y="29691"/>
                </a:cubicBezTo>
                <a:close/>
                <a:moveTo>
                  <a:pt x="65075" y="84106"/>
                </a:moveTo>
                <a:lnTo>
                  <a:pt x="124681" y="17859"/>
                </a:lnTo>
                <a:lnTo>
                  <a:pt x="102580" y="17859"/>
                </a:lnTo>
                <a:cubicBezTo>
                  <a:pt x="88348" y="17859"/>
                  <a:pt x="74730" y="23496"/>
                  <a:pt x="64684" y="33542"/>
                </a:cubicBezTo>
                <a:lnTo>
                  <a:pt x="0" y="107156"/>
                </a:lnTo>
                <a:lnTo>
                  <a:pt x="0" y="303609"/>
                </a:lnTo>
                <a:lnTo>
                  <a:pt x="80367" y="227707"/>
                </a:lnTo>
                <a:lnTo>
                  <a:pt x="87288" y="233456"/>
                </a:lnTo>
                <a:cubicBezTo>
                  <a:pt x="100124" y="244171"/>
                  <a:pt x="116309" y="250031"/>
                  <a:pt x="132997" y="250031"/>
                </a:cubicBezTo>
                <a:lnTo>
                  <a:pt x="141759" y="250031"/>
                </a:lnTo>
                <a:lnTo>
                  <a:pt x="137852" y="246125"/>
                </a:lnTo>
                <a:cubicBezTo>
                  <a:pt x="132606" y="240878"/>
                  <a:pt x="132606" y="232395"/>
                  <a:pt x="137852" y="227205"/>
                </a:cubicBezTo>
                <a:cubicBezTo>
                  <a:pt x="143098" y="222014"/>
                  <a:pt x="151581" y="221959"/>
                  <a:pt x="156772" y="227205"/>
                </a:cubicBezTo>
                <a:lnTo>
                  <a:pt x="179654" y="250087"/>
                </a:lnTo>
                <a:lnTo>
                  <a:pt x="184677" y="250087"/>
                </a:lnTo>
                <a:cubicBezTo>
                  <a:pt x="195337" y="250087"/>
                  <a:pt x="205773" y="247687"/>
                  <a:pt x="215261" y="243222"/>
                </a:cubicBezTo>
                <a:lnTo>
                  <a:pt x="200360" y="228265"/>
                </a:lnTo>
                <a:cubicBezTo>
                  <a:pt x="195114" y="223019"/>
                  <a:pt x="195114" y="214536"/>
                  <a:pt x="200360" y="209345"/>
                </a:cubicBezTo>
                <a:cubicBezTo>
                  <a:pt x="205606" y="204155"/>
                  <a:pt x="214089" y="204099"/>
                  <a:pt x="219280" y="209345"/>
                </a:cubicBezTo>
                <a:lnTo>
                  <a:pt x="237139" y="227205"/>
                </a:lnTo>
                <a:lnTo>
                  <a:pt x="246906" y="217438"/>
                </a:lnTo>
                <a:cubicBezTo>
                  <a:pt x="251873" y="212471"/>
                  <a:pt x="253324" y="205271"/>
                  <a:pt x="251147" y="198965"/>
                </a:cubicBezTo>
                <a:lnTo>
                  <a:pt x="174185" y="122616"/>
                </a:lnTo>
                <a:lnTo>
                  <a:pt x="165869" y="130932"/>
                </a:lnTo>
                <a:cubicBezTo>
                  <a:pt x="138354" y="158446"/>
                  <a:pt x="93818" y="158446"/>
                  <a:pt x="66303" y="130932"/>
                </a:cubicBezTo>
                <a:cubicBezTo>
                  <a:pt x="53467" y="118095"/>
                  <a:pt x="52964" y="97501"/>
                  <a:pt x="65075" y="84051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4" name="Text 42"/>
          <p:cNvSpPr/>
          <p:nvPr/>
        </p:nvSpPr>
        <p:spPr>
          <a:xfrm>
            <a:off x="9631562" y="6309360"/>
            <a:ext cx="417195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30000"/>
              </a:lnSpc>
            </a:pPr>
            <a:r>
              <a:rPr lang="en-US" sz="144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Υποστήριξη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5" name="Text 43"/>
          <p:cNvSpPr/>
          <p:nvPr/>
        </p:nvSpPr>
        <p:spPr>
          <a:xfrm>
            <a:off x="9631562" y="6629400"/>
            <a:ext cx="417195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30000"/>
              </a:lnSpc>
            </a:pPr>
            <a:r>
              <a:rPr lang="el-GR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στην ε</a:t>
            </a:r>
            <a:r>
              <a:rPr lang="en-US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π</a:t>
            </a:r>
            <a:r>
              <a:rPr lang="en-US" sz="1440" dirty="0" err="1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ιμόρφωση</a:t>
            </a:r>
            <a:r>
              <a:rPr lang="en-US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 τοπικών εκπαιδευτικών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7" name="Shape 0">
            <a:extLst>
              <a:ext uri="{FF2B5EF4-FFF2-40B4-BE49-F238E27FC236}">
                <a16:creationId xmlns:a16="http://schemas.microsoft.com/office/drawing/2014/main" id="{9B7AE7EC-666F-4793-95A8-DF2C53B2422C}"/>
              </a:ext>
            </a:extLst>
          </p:cNvPr>
          <p:cNvSpPr/>
          <p:nvPr/>
        </p:nvSpPr>
        <p:spPr>
          <a:xfrm>
            <a:off x="228600" y="160020"/>
            <a:ext cx="2133707" cy="373142"/>
          </a:xfrm>
          <a:prstGeom prst="roundRect">
            <a:avLst>
              <a:gd name="adj" fmla="val 17872"/>
            </a:avLst>
          </a:prstGeom>
          <a:solidFill>
            <a:srgbClr val="FFE3CC"/>
          </a:solidFill>
          <a:ln/>
        </p:spPr>
      </p:sp>
      <p:sp>
        <p:nvSpPr>
          <p:cNvPr id="48" name="Text 1">
            <a:extLst>
              <a:ext uri="{FF2B5EF4-FFF2-40B4-BE49-F238E27FC236}">
                <a16:creationId xmlns:a16="http://schemas.microsoft.com/office/drawing/2014/main" id="{85D9AD96-B2DD-490F-9A25-B1F2FB589879}"/>
              </a:ext>
            </a:extLst>
          </p:cNvPr>
          <p:cNvSpPr/>
          <p:nvPr/>
        </p:nvSpPr>
        <p:spPr>
          <a:xfrm>
            <a:off x="347662" y="219551"/>
            <a:ext cx="1135687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l-GR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ΠΑΙΔΑΓΩΓΙΚΕΣ ΟΜΑΔΕΣ</a:t>
            </a:r>
            <a:endParaRPr lang="en-US" sz="125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457200"/>
            <a:ext cx="13807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endParaRPr lang="en-US" sz="192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57201" y="365760"/>
            <a:ext cx="139217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90000"/>
              </a:lnSpc>
            </a:pPr>
            <a:r>
              <a:rPr lang="en-US" sz="3240" b="1" dirty="0">
                <a:solidFill>
                  <a:srgbClr val="1418BC"/>
                </a:solidFill>
                <a:latin typeface="得意黑" pitchFamily="34" charset="0"/>
                <a:ea typeface="得意黑" pitchFamily="34" charset="-122"/>
                <a:cs typeface="得意黑" pitchFamily="34" charset="-120"/>
              </a:rPr>
              <a:t>Υποστήριξη Σχολικών Προγραμμάτων</a:t>
            </a:r>
            <a:endParaRPr lang="en-US" sz="1920" dirty="0">
              <a:solidFill>
                <a:srgbClr val="1418BC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522414" y="902881"/>
            <a:ext cx="13791314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b="1" dirty="0">
                <a:solidFill>
                  <a:schemeClr val="accent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Ο ρόλος της Π.Ο. στη διάχυση και εφαρμογή</a:t>
            </a:r>
            <a:endParaRPr lang="en-US" sz="1920" b="1" dirty="0">
              <a:solidFill>
                <a:schemeClr val="accent4"/>
              </a:solidFill>
              <a:latin typeface="Calibri" panose="020F0502020204030204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44850" y="1394460"/>
            <a:ext cx="4423410" cy="3817620"/>
          </a:xfrm>
          <a:custGeom>
            <a:avLst/>
            <a:gdLst/>
            <a:ahLst/>
            <a:cxnLst/>
            <a:rect l="l" t="t" r="r" b="b"/>
            <a:pathLst>
              <a:path w="3686175" h="3181350">
                <a:moveTo>
                  <a:pt x="38100" y="0"/>
                </a:moveTo>
                <a:lnTo>
                  <a:pt x="3648075" y="0"/>
                </a:lnTo>
                <a:cubicBezTo>
                  <a:pt x="3669103" y="0"/>
                  <a:pt x="3686175" y="17072"/>
                  <a:pt x="3686175" y="38100"/>
                </a:cubicBezTo>
                <a:lnTo>
                  <a:pt x="3686175" y="3067044"/>
                </a:lnTo>
                <a:cubicBezTo>
                  <a:pt x="3686175" y="3130174"/>
                  <a:pt x="3634999" y="3181350"/>
                  <a:pt x="3571869" y="3181350"/>
                </a:cubicBezTo>
                <a:lnTo>
                  <a:pt x="114306" y="3181350"/>
                </a:lnTo>
                <a:cubicBezTo>
                  <a:pt x="51176" y="3181350"/>
                  <a:pt x="0" y="3130174"/>
                  <a:pt x="0" y="3067044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344850" y="1394460"/>
            <a:ext cx="4423410" cy="45720"/>
          </a:xfrm>
          <a:custGeom>
            <a:avLst/>
            <a:gdLst/>
            <a:ahLst/>
            <a:cxnLst/>
            <a:rect l="l" t="t" r="r" b="b"/>
            <a:pathLst>
              <a:path w="3686175" h="38100">
                <a:moveTo>
                  <a:pt x="38100" y="0"/>
                </a:moveTo>
                <a:lnTo>
                  <a:pt x="3648075" y="0"/>
                </a:lnTo>
                <a:cubicBezTo>
                  <a:pt x="3669103" y="0"/>
                  <a:pt x="3686175" y="17072"/>
                  <a:pt x="3686175" y="38100"/>
                </a:cubicBezTo>
                <a:lnTo>
                  <a:pt x="3686175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/>
        </p:spPr>
      </p:sp>
      <p:sp>
        <p:nvSpPr>
          <p:cNvPr id="7" name="Shape 5"/>
          <p:cNvSpPr/>
          <p:nvPr/>
        </p:nvSpPr>
        <p:spPr>
          <a:xfrm>
            <a:off x="573449" y="1645920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/>
        </p:spPr>
      </p:sp>
      <p:sp>
        <p:nvSpPr>
          <p:cNvPr id="8" name="Shape 6"/>
          <p:cNvSpPr/>
          <p:nvPr/>
        </p:nvSpPr>
        <p:spPr>
          <a:xfrm>
            <a:off x="773475" y="1828800"/>
            <a:ext cx="240030" cy="274320"/>
          </a:xfrm>
          <a:custGeom>
            <a:avLst/>
            <a:gdLst/>
            <a:ahLst/>
            <a:cxnLst/>
            <a:rect l="l" t="t" r="r" b="b"/>
            <a:pathLst>
              <a:path w="200025" h="228600">
                <a:moveTo>
                  <a:pt x="100013" y="110728"/>
                </a:moveTo>
                <a:cubicBezTo>
                  <a:pt x="70442" y="110728"/>
                  <a:pt x="46434" y="86721"/>
                  <a:pt x="46434" y="57150"/>
                </a:cubicBezTo>
                <a:cubicBezTo>
                  <a:pt x="46434" y="27579"/>
                  <a:pt x="70442" y="3572"/>
                  <a:pt x="100012" y="3572"/>
                </a:cubicBezTo>
                <a:cubicBezTo>
                  <a:pt x="129583" y="3572"/>
                  <a:pt x="153591" y="27579"/>
                  <a:pt x="153591" y="57150"/>
                </a:cubicBezTo>
                <a:cubicBezTo>
                  <a:pt x="153591" y="86721"/>
                  <a:pt x="129583" y="110728"/>
                  <a:pt x="100013" y="110728"/>
                </a:cubicBezTo>
                <a:close/>
                <a:moveTo>
                  <a:pt x="86395" y="135731"/>
                </a:moveTo>
                <a:lnTo>
                  <a:pt x="113630" y="135731"/>
                </a:lnTo>
                <a:cubicBezTo>
                  <a:pt x="117961" y="135731"/>
                  <a:pt x="121444" y="139214"/>
                  <a:pt x="121444" y="143545"/>
                </a:cubicBezTo>
                <a:cubicBezTo>
                  <a:pt x="121444" y="145420"/>
                  <a:pt x="120774" y="147206"/>
                  <a:pt x="119569" y="148635"/>
                </a:cubicBezTo>
                <a:lnTo>
                  <a:pt x="107335" y="162922"/>
                </a:lnTo>
                <a:lnTo>
                  <a:pt x="121176" y="214313"/>
                </a:lnTo>
                <a:lnTo>
                  <a:pt x="121444" y="214313"/>
                </a:lnTo>
                <a:lnTo>
                  <a:pt x="136892" y="152474"/>
                </a:lnTo>
                <a:cubicBezTo>
                  <a:pt x="137874" y="148590"/>
                  <a:pt x="141848" y="146224"/>
                  <a:pt x="145599" y="147652"/>
                </a:cubicBezTo>
                <a:cubicBezTo>
                  <a:pt x="173236" y="158189"/>
                  <a:pt x="192881" y="184978"/>
                  <a:pt x="192881" y="216322"/>
                </a:cubicBezTo>
                <a:cubicBezTo>
                  <a:pt x="192881" y="223064"/>
                  <a:pt x="187389" y="228555"/>
                  <a:pt x="180648" y="228555"/>
                </a:cubicBezTo>
                <a:lnTo>
                  <a:pt x="19377" y="228600"/>
                </a:lnTo>
                <a:cubicBezTo>
                  <a:pt x="12636" y="228600"/>
                  <a:pt x="7144" y="223108"/>
                  <a:pt x="7144" y="216366"/>
                </a:cubicBezTo>
                <a:cubicBezTo>
                  <a:pt x="7144" y="185023"/>
                  <a:pt x="26789" y="158234"/>
                  <a:pt x="54426" y="147697"/>
                </a:cubicBezTo>
                <a:cubicBezTo>
                  <a:pt x="58177" y="146268"/>
                  <a:pt x="62151" y="148635"/>
                  <a:pt x="63133" y="152519"/>
                </a:cubicBezTo>
                <a:lnTo>
                  <a:pt x="78581" y="214357"/>
                </a:lnTo>
                <a:lnTo>
                  <a:pt x="78849" y="214357"/>
                </a:lnTo>
                <a:lnTo>
                  <a:pt x="92690" y="162967"/>
                </a:lnTo>
                <a:lnTo>
                  <a:pt x="80456" y="148679"/>
                </a:lnTo>
                <a:cubicBezTo>
                  <a:pt x="79251" y="147251"/>
                  <a:pt x="78581" y="145465"/>
                  <a:pt x="78581" y="143589"/>
                </a:cubicBezTo>
                <a:cubicBezTo>
                  <a:pt x="78581" y="139258"/>
                  <a:pt x="82064" y="135776"/>
                  <a:pt x="86395" y="135776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350690" y="1805940"/>
            <a:ext cx="206883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ea typeface="得意黑" pitchFamily="34" charset="-122"/>
                <a:cs typeface="得意黑" pitchFamily="34" charset="-120"/>
              </a:rPr>
              <a:t>Συμβουλευτικός Ρόλος</a:t>
            </a:r>
            <a:endParaRPr lang="en-US" sz="192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573450" y="2468880"/>
            <a:ext cx="405765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Η Π.Ο. υποστηρίζει τον </a:t>
            </a:r>
            <a:r>
              <a:rPr lang="en-US" sz="1440" b="1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σχεδιασμό και την εφαρμογή εκπαιδευτικών δράσεων</a:t>
            </a: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 με βάση τις ανάγκες της κάθε σχολικής μονάδας.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1" name="Shape 9"/>
          <p:cNvSpPr/>
          <p:nvPr/>
        </p:nvSpPr>
        <p:spPr>
          <a:xfrm>
            <a:off x="573450" y="3429000"/>
            <a:ext cx="3966210" cy="1554480"/>
          </a:xfrm>
          <a:custGeom>
            <a:avLst/>
            <a:gdLst/>
            <a:ahLst/>
            <a:cxnLst/>
            <a:rect l="l" t="t" r="r" b="b"/>
            <a:pathLst>
              <a:path w="3305175" h="1295400">
                <a:moveTo>
                  <a:pt x="76195" y="0"/>
                </a:moveTo>
                <a:lnTo>
                  <a:pt x="3228980" y="0"/>
                </a:lnTo>
                <a:cubicBezTo>
                  <a:pt x="3271033" y="0"/>
                  <a:pt x="3305175" y="34142"/>
                  <a:pt x="3305175" y="76195"/>
                </a:cubicBezTo>
                <a:lnTo>
                  <a:pt x="3305175" y="1219205"/>
                </a:lnTo>
                <a:cubicBezTo>
                  <a:pt x="3305175" y="1261286"/>
                  <a:pt x="3271061" y="1295400"/>
                  <a:pt x="3228980" y="1295400"/>
                </a:cubicBezTo>
                <a:lnTo>
                  <a:pt x="76195" y="1295400"/>
                </a:lnTo>
                <a:cubicBezTo>
                  <a:pt x="34142" y="1295400"/>
                  <a:pt x="0" y="1261258"/>
                  <a:pt x="0" y="1219205"/>
                </a:cubicBezTo>
                <a:lnTo>
                  <a:pt x="0" y="76195"/>
                </a:lnTo>
                <a:cubicBezTo>
                  <a:pt x="0" y="34142"/>
                  <a:pt x="34142" y="0"/>
                  <a:pt x="76195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12" name="Text 10"/>
          <p:cNvSpPr/>
          <p:nvPr/>
        </p:nvSpPr>
        <p:spPr>
          <a:xfrm>
            <a:off x="710610" y="3566160"/>
            <a:ext cx="37833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Υπηρεσίες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33469" y="397764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/>
        </p:spPr>
      </p:sp>
      <p:sp>
        <p:nvSpPr>
          <p:cNvPr id="14" name="Text 12"/>
          <p:cNvSpPr/>
          <p:nvPr/>
        </p:nvSpPr>
        <p:spPr>
          <a:xfrm>
            <a:off x="939210" y="3931920"/>
            <a:ext cx="35547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Συμβουλευτική σχεδιασμού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33469" y="429768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/>
        </p:spPr>
      </p:sp>
      <p:sp>
        <p:nvSpPr>
          <p:cNvPr id="16" name="Text 14"/>
          <p:cNvSpPr/>
          <p:nvPr/>
        </p:nvSpPr>
        <p:spPr>
          <a:xfrm>
            <a:off x="939210" y="4251960"/>
            <a:ext cx="35547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Καθοδήγηση εφαρμογής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33469" y="461772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/>
        </p:spPr>
      </p:sp>
      <p:sp>
        <p:nvSpPr>
          <p:cNvPr id="18" name="Text 16"/>
          <p:cNvSpPr/>
          <p:nvPr/>
        </p:nvSpPr>
        <p:spPr>
          <a:xfrm>
            <a:off x="939210" y="4572000"/>
            <a:ext cx="35547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Υποστήριξη εκπαιδευτικών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9" name="Shape 17"/>
          <p:cNvSpPr/>
          <p:nvPr/>
        </p:nvSpPr>
        <p:spPr>
          <a:xfrm>
            <a:off x="4992931" y="1394460"/>
            <a:ext cx="4423410" cy="3817620"/>
          </a:xfrm>
          <a:custGeom>
            <a:avLst/>
            <a:gdLst/>
            <a:ahLst/>
            <a:cxnLst/>
            <a:rect l="l" t="t" r="r" b="b"/>
            <a:pathLst>
              <a:path w="3686175" h="3181350">
                <a:moveTo>
                  <a:pt x="38100" y="0"/>
                </a:moveTo>
                <a:lnTo>
                  <a:pt x="3648075" y="0"/>
                </a:lnTo>
                <a:cubicBezTo>
                  <a:pt x="3669103" y="0"/>
                  <a:pt x="3686175" y="17072"/>
                  <a:pt x="3686175" y="38100"/>
                </a:cubicBezTo>
                <a:lnTo>
                  <a:pt x="3686175" y="3067044"/>
                </a:lnTo>
                <a:cubicBezTo>
                  <a:pt x="3686175" y="3130174"/>
                  <a:pt x="3634999" y="3181350"/>
                  <a:pt x="3571869" y="3181350"/>
                </a:cubicBezTo>
                <a:lnTo>
                  <a:pt x="114306" y="3181350"/>
                </a:lnTo>
                <a:cubicBezTo>
                  <a:pt x="51176" y="3181350"/>
                  <a:pt x="0" y="3130174"/>
                  <a:pt x="0" y="3067044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4992931" y="1394460"/>
            <a:ext cx="4423410" cy="45720"/>
          </a:xfrm>
          <a:custGeom>
            <a:avLst/>
            <a:gdLst/>
            <a:ahLst/>
            <a:cxnLst/>
            <a:rect l="l" t="t" r="r" b="b"/>
            <a:pathLst>
              <a:path w="3686175" h="38100">
                <a:moveTo>
                  <a:pt x="38100" y="0"/>
                </a:moveTo>
                <a:lnTo>
                  <a:pt x="3648075" y="0"/>
                </a:lnTo>
                <a:cubicBezTo>
                  <a:pt x="3669103" y="0"/>
                  <a:pt x="3686175" y="17072"/>
                  <a:pt x="3686175" y="38100"/>
                </a:cubicBezTo>
                <a:lnTo>
                  <a:pt x="3686175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</p:sp>
      <p:sp>
        <p:nvSpPr>
          <p:cNvPr id="21" name="Shape 19"/>
          <p:cNvSpPr/>
          <p:nvPr/>
        </p:nvSpPr>
        <p:spPr>
          <a:xfrm>
            <a:off x="5221530" y="1645920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rgbClr val="FFC000"/>
          </a:solidFill>
          <a:ln/>
        </p:spPr>
      </p:sp>
      <p:sp>
        <p:nvSpPr>
          <p:cNvPr id="22" name="Shape 20"/>
          <p:cNvSpPr/>
          <p:nvPr/>
        </p:nvSpPr>
        <p:spPr>
          <a:xfrm>
            <a:off x="5438700" y="1828800"/>
            <a:ext cx="205740" cy="274320"/>
          </a:xfrm>
          <a:custGeom>
            <a:avLst/>
            <a:gdLst/>
            <a:ahLst/>
            <a:cxnLst/>
            <a:rect l="l" t="t" r="r" b="b"/>
            <a:pathLst>
              <a:path w="171450" h="228600">
                <a:moveTo>
                  <a:pt x="85725" y="35719"/>
                </a:moveTo>
                <a:cubicBezTo>
                  <a:pt x="99525" y="35719"/>
                  <a:pt x="110728" y="24515"/>
                  <a:pt x="110728" y="10716"/>
                </a:cubicBezTo>
                <a:cubicBezTo>
                  <a:pt x="110728" y="-3084"/>
                  <a:pt x="99525" y="-14287"/>
                  <a:pt x="85725" y="-14287"/>
                </a:cubicBezTo>
                <a:cubicBezTo>
                  <a:pt x="71925" y="-14287"/>
                  <a:pt x="60722" y="-3084"/>
                  <a:pt x="60722" y="10716"/>
                </a:cubicBezTo>
                <a:cubicBezTo>
                  <a:pt x="60722" y="24515"/>
                  <a:pt x="71925" y="35719"/>
                  <a:pt x="85725" y="35719"/>
                </a:cubicBezTo>
                <a:close/>
                <a:moveTo>
                  <a:pt x="47059" y="101754"/>
                </a:moveTo>
                <a:lnTo>
                  <a:pt x="57150" y="91663"/>
                </a:lnTo>
                <a:lnTo>
                  <a:pt x="57150" y="122605"/>
                </a:lnTo>
                <a:cubicBezTo>
                  <a:pt x="57150" y="135106"/>
                  <a:pt x="62597" y="147027"/>
                  <a:pt x="72107" y="155153"/>
                </a:cubicBezTo>
                <a:lnTo>
                  <a:pt x="103986" y="182478"/>
                </a:lnTo>
                <a:cubicBezTo>
                  <a:pt x="106620" y="184755"/>
                  <a:pt x="108362" y="187881"/>
                  <a:pt x="108853" y="191319"/>
                </a:cubicBezTo>
                <a:lnTo>
                  <a:pt x="114479" y="230654"/>
                </a:lnTo>
                <a:cubicBezTo>
                  <a:pt x="115595" y="238467"/>
                  <a:pt x="122828" y="243914"/>
                  <a:pt x="130641" y="242798"/>
                </a:cubicBezTo>
                <a:cubicBezTo>
                  <a:pt x="138455" y="241682"/>
                  <a:pt x="143902" y="234449"/>
                  <a:pt x="142786" y="226635"/>
                </a:cubicBezTo>
                <a:lnTo>
                  <a:pt x="137160" y="187300"/>
                </a:lnTo>
                <a:cubicBezTo>
                  <a:pt x="135687" y="176986"/>
                  <a:pt x="130507" y="167610"/>
                  <a:pt x="122605" y="160824"/>
                </a:cubicBezTo>
                <a:lnTo>
                  <a:pt x="107201" y="147608"/>
                </a:lnTo>
                <a:lnTo>
                  <a:pt x="107201" y="96173"/>
                </a:lnTo>
                <a:lnTo>
                  <a:pt x="108898" y="98271"/>
                </a:lnTo>
                <a:cubicBezTo>
                  <a:pt x="117024" y="108451"/>
                  <a:pt x="129347" y="114345"/>
                  <a:pt x="142384" y="114345"/>
                </a:cubicBezTo>
                <a:lnTo>
                  <a:pt x="157207" y="114345"/>
                </a:lnTo>
                <a:cubicBezTo>
                  <a:pt x="165110" y="114345"/>
                  <a:pt x="171495" y="107960"/>
                  <a:pt x="171495" y="100057"/>
                </a:cubicBezTo>
                <a:cubicBezTo>
                  <a:pt x="171495" y="92154"/>
                  <a:pt x="165110" y="85770"/>
                  <a:pt x="157207" y="85770"/>
                </a:cubicBezTo>
                <a:lnTo>
                  <a:pt x="142384" y="85770"/>
                </a:lnTo>
                <a:cubicBezTo>
                  <a:pt x="138053" y="85770"/>
                  <a:pt x="133945" y="83805"/>
                  <a:pt x="131222" y="80412"/>
                </a:cubicBezTo>
                <a:lnTo>
                  <a:pt x="123230" y="70411"/>
                </a:lnTo>
                <a:cubicBezTo>
                  <a:pt x="112961" y="57552"/>
                  <a:pt x="97378" y="50051"/>
                  <a:pt x="80903" y="50051"/>
                </a:cubicBezTo>
                <a:cubicBezTo>
                  <a:pt x="66526" y="50051"/>
                  <a:pt x="52730" y="55766"/>
                  <a:pt x="42595" y="65946"/>
                </a:cubicBezTo>
                <a:lnTo>
                  <a:pt x="26834" y="81528"/>
                </a:lnTo>
                <a:cubicBezTo>
                  <a:pt x="18797" y="89565"/>
                  <a:pt x="14288" y="100459"/>
                  <a:pt x="14288" y="111844"/>
                </a:cubicBezTo>
                <a:lnTo>
                  <a:pt x="14288" y="128588"/>
                </a:lnTo>
                <a:cubicBezTo>
                  <a:pt x="14288" y="136490"/>
                  <a:pt x="20672" y="142875"/>
                  <a:pt x="28575" y="142875"/>
                </a:cubicBezTo>
                <a:cubicBezTo>
                  <a:pt x="36478" y="142875"/>
                  <a:pt x="42863" y="136490"/>
                  <a:pt x="42863" y="128588"/>
                </a:cubicBezTo>
                <a:lnTo>
                  <a:pt x="42863" y="111844"/>
                </a:lnTo>
                <a:cubicBezTo>
                  <a:pt x="42863" y="108049"/>
                  <a:pt x="44381" y="104433"/>
                  <a:pt x="47059" y="101754"/>
                </a:cubicBezTo>
                <a:close/>
                <a:moveTo>
                  <a:pt x="52596" y="181853"/>
                </a:moveTo>
                <a:cubicBezTo>
                  <a:pt x="51926" y="184175"/>
                  <a:pt x="50676" y="186318"/>
                  <a:pt x="48979" y="188015"/>
                </a:cubicBezTo>
                <a:lnTo>
                  <a:pt x="18484" y="218509"/>
                </a:lnTo>
                <a:cubicBezTo>
                  <a:pt x="12903" y="224091"/>
                  <a:pt x="12903" y="233154"/>
                  <a:pt x="18484" y="238735"/>
                </a:cubicBezTo>
                <a:cubicBezTo>
                  <a:pt x="24066" y="244316"/>
                  <a:pt x="33129" y="244316"/>
                  <a:pt x="38710" y="238735"/>
                </a:cubicBezTo>
                <a:lnTo>
                  <a:pt x="69205" y="208240"/>
                </a:lnTo>
                <a:cubicBezTo>
                  <a:pt x="74340" y="203106"/>
                  <a:pt x="78090" y="196721"/>
                  <a:pt x="80099" y="189711"/>
                </a:cubicBezTo>
                <a:lnTo>
                  <a:pt x="81082" y="186318"/>
                </a:lnTo>
                <a:lnTo>
                  <a:pt x="60543" y="168726"/>
                </a:lnTo>
                <a:cubicBezTo>
                  <a:pt x="59427" y="167744"/>
                  <a:pt x="58311" y="166762"/>
                  <a:pt x="57239" y="165690"/>
                </a:cubicBezTo>
                <a:lnTo>
                  <a:pt x="52596" y="181853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3" name="Text 21"/>
          <p:cNvSpPr/>
          <p:nvPr/>
        </p:nvSpPr>
        <p:spPr>
          <a:xfrm>
            <a:off x="5998771" y="1805940"/>
            <a:ext cx="229743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b="1" dirty="0">
                <a:solidFill>
                  <a:srgbClr val="FFC000"/>
                </a:solidFill>
                <a:ea typeface="得意黑" pitchFamily="34" charset="-122"/>
                <a:cs typeface="得意黑" pitchFamily="34" charset="-120"/>
              </a:rPr>
              <a:t>Συντονισμός Επισκέψεων</a:t>
            </a:r>
            <a:endParaRPr lang="en-US" sz="1920" dirty="0">
              <a:solidFill>
                <a:srgbClr val="FFC000"/>
              </a:solidFill>
            </a:endParaRPr>
          </a:p>
        </p:txBody>
      </p:sp>
      <p:sp>
        <p:nvSpPr>
          <p:cNvPr id="24" name="Text 22"/>
          <p:cNvSpPr/>
          <p:nvPr/>
        </p:nvSpPr>
        <p:spPr>
          <a:xfrm>
            <a:off x="5221531" y="2468880"/>
            <a:ext cx="405765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Οργανώνονται </a:t>
            </a:r>
            <a:r>
              <a:rPr lang="en-US" sz="1440" b="1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επισκέψεις μαθητών/-τριών και εκπαιδευτικών</a:t>
            </a: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 με σκοπό την άμεση βιωματική επαφή με την καινοτομία.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5" name="Shape 23"/>
          <p:cNvSpPr/>
          <p:nvPr/>
        </p:nvSpPr>
        <p:spPr>
          <a:xfrm>
            <a:off x="5221531" y="3429000"/>
            <a:ext cx="3966210" cy="1554480"/>
          </a:xfrm>
          <a:custGeom>
            <a:avLst/>
            <a:gdLst/>
            <a:ahLst/>
            <a:cxnLst/>
            <a:rect l="l" t="t" r="r" b="b"/>
            <a:pathLst>
              <a:path w="3305175" h="1295400">
                <a:moveTo>
                  <a:pt x="76195" y="0"/>
                </a:moveTo>
                <a:lnTo>
                  <a:pt x="3228980" y="0"/>
                </a:lnTo>
                <a:cubicBezTo>
                  <a:pt x="3271033" y="0"/>
                  <a:pt x="3305175" y="34142"/>
                  <a:pt x="3305175" y="76195"/>
                </a:cubicBezTo>
                <a:lnTo>
                  <a:pt x="3305175" y="1219205"/>
                </a:lnTo>
                <a:cubicBezTo>
                  <a:pt x="3305175" y="1261286"/>
                  <a:pt x="3271061" y="1295400"/>
                  <a:pt x="3228980" y="1295400"/>
                </a:cubicBezTo>
                <a:lnTo>
                  <a:pt x="76195" y="1295400"/>
                </a:lnTo>
                <a:cubicBezTo>
                  <a:pt x="34142" y="1295400"/>
                  <a:pt x="0" y="1261258"/>
                  <a:pt x="0" y="1219205"/>
                </a:cubicBezTo>
                <a:lnTo>
                  <a:pt x="0" y="76195"/>
                </a:lnTo>
                <a:cubicBezTo>
                  <a:pt x="0" y="34142"/>
                  <a:pt x="34142" y="0"/>
                  <a:pt x="76195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6" name="Text 24"/>
          <p:cNvSpPr/>
          <p:nvPr/>
        </p:nvSpPr>
        <p:spPr>
          <a:xfrm>
            <a:off x="5358691" y="3566160"/>
            <a:ext cx="37833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Δραστηριότητες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7" name="Shape 25"/>
          <p:cNvSpPr/>
          <p:nvPr/>
        </p:nvSpPr>
        <p:spPr>
          <a:xfrm>
            <a:off x="5381550" y="397764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28" name="Text 26"/>
          <p:cNvSpPr/>
          <p:nvPr/>
        </p:nvSpPr>
        <p:spPr>
          <a:xfrm>
            <a:off x="5587291" y="3931920"/>
            <a:ext cx="35547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Ξεναγήσεις στα εργαστήρια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9" name="Shape 27"/>
          <p:cNvSpPr/>
          <p:nvPr/>
        </p:nvSpPr>
        <p:spPr>
          <a:xfrm>
            <a:off x="5381550" y="429768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30" name="Text 28"/>
          <p:cNvSpPr/>
          <p:nvPr/>
        </p:nvSpPr>
        <p:spPr>
          <a:xfrm>
            <a:off x="5587291" y="4251960"/>
            <a:ext cx="35547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Βιωματικά εργαστήρια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1" name="Shape 29"/>
          <p:cNvSpPr/>
          <p:nvPr/>
        </p:nvSpPr>
        <p:spPr>
          <a:xfrm>
            <a:off x="5381550" y="461772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32" name="Text 30"/>
          <p:cNvSpPr/>
          <p:nvPr/>
        </p:nvSpPr>
        <p:spPr>
          <a:xfrm>
            <a:off x="5587291" y="4572000"/>
            <a:ext cx="35547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Επίδειξη τεχνολογιών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3" name="Shape 31"/>
          <p:cNvSpPr/>
          <p:nvPr/>
        </p:nvSpPr>
        <p:spPr>
          <a:xfrm>
            <a:off x="9641190" y="1394460"/>
            <a:ext cx="4423410" cy="3817620"/>
          </a:xfrm>
          <a:custGeom>
            <a:avLst/>
            <a:gdLst/>
            <a:ahLst/>
            <a:cxnLst/>
            <a:rect l="l" t="t" r="r" b="b"/>
            <a:pathLst>
              <a:path w="3686175" h="3181350">
                <a:moveTo>
                  <a:pt x="38100" y="0"/>
                </a:moveTo>
                <a:lnTo>
                  <a:pt x="3648075" y="0"/>
                </a:lnTo>
                <a:cubicBezTo>
                  <a:pt x="3669103" y="0"/>
                  <a:pt x="3686175" y="17072"/>
                  <a:pt x="3686175" y="38100"/>
                </a:cubicBezTo>
                <a:lnTo>
                  <a:pt x="3686175" y="3067044"/>
                </a:lnTo>
                <a:cubicBezTo>
                  <a:pt x="3686175" y="3130174"/>
                  <a:pt x="3634999" y="3181350"/>
                  <a:pt x="3571869" y="3181350"/>
                </a:cubicBezTo>
                <a:lnTo>
                  <a:pt x="114306" y="3181350"/>
                </a:lnTo>
                <a:cubicBezTo>
                  <a:pt x="51176" y="3181350"/>
                  <a:pt x="0" y="3130174"/>
                  <a:pt x="0" y="3067044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4" name="Shape 32"/>
          <p:cNvSpPr/>
          <p:nvPr/>
        </p:nvSpPr>
        <p:spPr>
          <a:xfrm>
            <a:off x="9641190" y="1394460"/>
            <a:ext cx="4423410" cy="45720"/>
          </a:xfrm>
          <a:custGeom>
            <a:avLst/>
            <a:gdLst/>
            <a:ahLst/>
            <a:cxnLst/>
            <a:rect l="l" t="t" r="r" b="b"/>
            <a:pathLst>
              <a:path w="3686175" h="38100">
                <a:moveTo>
                  <a:pt x="38100" y="0"/>
                </a:moveTo>
                <a:lnTo>
                  <a:pt x="3648075" y="0"/>
                </a:lnTo>
                <a:cubicBezTo>
                  <a:pt x="3669103" y="0"/>
                  <a:pt x="3686175" y="17072"/>
                  <a:pt x="3686175" y="38100"/>
                </a:cubicBezTo>
                <a:lnTo>
                  <a:pt x="3686175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070C0"/>
          </a:solidFill>
          <a:ln/>
        </p:spPr>
      </p:sp>
      <p:sp>
        <p:nvSpPr>
          <p:cNvPr id="35" name="Shape 33"/>
          <p:cNvSpPr/>
          <p:nvPr/>
        </p:nvSpPr>
        <p:spPr>
          <a:xfrm>
            <a:off x="9869789" y="1645920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/>
        </p:spPr>
      </p:sp>
      <p:sp>
        <p:nvSpPr>
          <p:cNvPr id="36" name="Shape 34"/>
          <p:cNvSpPr/>
          <p:nvPr/>
        </p:nvSpPr>
        <p:spPr>
          <a:xfrm>
            <a:off x="10035525" y="1828800"/>
            <a:ext cx="308610" cy="27432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110728" y="39291"/>
                </a:moveTo>
                <a:lnTo>
                  <a:pt x="146447" y="39291"/>
                </a:lnTo>
                <a:lnTo>
                  <a:pt x="146447" y="60722"/>
                </a:lnTo>
                <a:lnTo>
                  <a:pt x="110728" y="60722"/>
                </a:lnTo>
                <a:lnTo>
                  <a:pt x="110728" y="39291"/>
                </a:lnTo>
                <a:close/>
                <a:moveTo>
                  <a:pt x="107156" y="14288"/>
                </a:moveTo>
                <a:cubicBezTo>
                  <a:pt x="95324" y="14288"/>
                  <a:pt x="85725" y="23887"/>
                  <a:pt x="85725" y="35719"/>
                </a:cubicBezTo>
                <a:lnTo>
                  <a:pt x="85725" y="64294"/>
                </a:lnTo>
                <a:cubicBezTo>
                  <a:pt x="85725" y="76126"/>
                  <a:pt x="95324" y="85725"/>
                  <a:pt x="107156" y="85725"/>
                </a:cubicBezTo>
                <a:lnTo>
                  <a:pt x="114300" y="85725"/>
                </a:lnTo>
                <a:lnTo>
                  <a:pt x="114300" y="100013"/>
                </a:lnTo>
                <a:lnTo>
                  <a:pt x="14288" y="100013"/>
                </a:lnTo>
                <a:cubicBezTo>
                  <a:pt x="6385" y="100013"/>
                  <a:pt x="0" y="106397"/>
                  <a:pt x="0" y="114300"/>
                </a:cubicBezTo>
                <a:cubicBezTo>
                  <a:pt x="0" y="122203"/>
                  <a:pt x="6385" y="128588"/>
                  <a:pt x="14288" y="128588"/>
                </a:cubicBezTo>
                <a:lnTo>
                  <a:pt x="57150" y="128588"/>
                </a:lnTo>
                <a:lnTo>
                  <a:pt x="57150" y="142875"/>
                </a:lnTo>
                <a:lnTo>
                  <a:pt x="50006" y="142875"/>
                </a:lnTo>
                <a:cubicBezTo>
                  <a:pt x="38174" y="142875"/>
                  <a:pt x="28575" y="152474"/>
                  <a:pt x="28575" y="164306"/>
                </a:cubicBezTo>
                <a:lnTo>
                  <a:pt x="28575" y="192881"/>
                </a:lnTo>
                <a:cubicBezTo>
                  <a:pt x="28575" y="204713"/>
                  <a:pt x="38174" y="214313"/>
                  <a:pt x="50006" y="214313"/>
                </a:cubicBezTo>
                <a:lnTo>
                  <a:pt x="92869" y="214313"/>
                </a:lnTo>
                <a:cubicBezTo>
                  <a:pt x="104701" y="214313"/>
                  <a:pt x="114300" y="204713"/>
                  <a:pt x="114300" y="192881"/>
                </a:cubicBezTo>
                <a:lnTo>
                  <a:pt x="114300" y="164306"/>
                </a:lnTo>
                <a:cubicBezTo>
                  <a:pt x="114300" y="152474"/>
                  <a:pt x="104701" y="142875"/>
                  <a:pt x="92869" y="142875"/>
                </a:cubicBezTo>
                <a:lnTo>
                  <a:pt x="85725" y="142875"/>
                </a:lnTo>
                <a:lnTo>
                  <a:pt x="85725" y="128588"/>
                </a:lnTo>
                <a:lnTo>
                  <a:pt x="171450" y="128588"/>
                </a:lnTo>
                <a:lnTo>
                  <a:pt x="171450" y="142875"/>
                </a:lnTo>
                <a:lnTo>
                  <a:pt x="164306" y="142875"/>
                </a:lnTo>
                <a:cubicBezTo>
                  <a:pt x="152474" y="142875"/>
                  <a:pt x="142875" y="152474"/>
                  <a:pt x="142875" y="164306"/>
                </a:cubicBezTo>
                <a:lnTo>
                  <a:pt x="142875" y="192881"/>
                </a:lnTo>
                <a:cubicBezTo>
                  <a:pt x="142875" y="204713"/>
                  <a:pt x="152474" y="214313"/>
                  <a:pt x="164306" y="214313"/>
                </a:cubicBezTo>
                <a:lnTo>
                  <a:pt x="207169" y="214313"/>
                </a:lnTo>
                <a:cubicBezTo>
                  <a:pt x="219001" y="214313"/>
                  <a:pt x="228600" y="204713"/>
                  <a:pt x="228600" y="192881"/>
                </a:cubicBezTo>
                <a:lnTo>
                  <a:pt x="228600" y="164306"/>
                </a:lnTo>
                <a:cubicBezTo>
                  <a:pt x="228600" y="152474"/>
                  <a:pt x="219001" y="142875"/>
                  <a:pt x="207169" y="142875"/>
                </a:cubicBezTo>
                <a:lnTo>
                  <a:pt x="200025" y="142875"/>
                </a:lnTo>
                <a:lnTo>
                  <a:pt x="200025" y="128588"/>
                </a:lnTo>
                <a:lnTo>
                  <a:pt x="242888" y="128588"/>
                </a:lnTo>
                <a:cubicBezTo>
                  <a:pt x="250790" y="128588"/>
                  <a:pt x="257175" y="122203"/>
                  <a:pt x="257175" y="114300"/>
                </a:cubicBezTo>
                <a:cubicBezTo>
                  <a:pt x="257175" y="106397"/>
                  <a:pt x="250790" y="100013"/>
                  <a:pt x="242888" y="100013"/>
                </a:cubicBezTo>
                <a:lnTo>
                  <a:pt x="142875" y="100013"/>
                </a:lnTo>
                <a:lnTo>
                  <a:pt x="142875" y="85725"/>
                </a:lnTo>
                <a:lnTo>
                  <a:pt x="150019" y="85725"/>
                </a:lnTo>
                <a:cubicBezTo>
                  <a:pt x="161851" y="85725"/>
                  <a:pt x="171450" y="76126"/>
                  <a:pt x="171450" y="64294"/>
                </a:cubicBezTo>
                <a:lnTo>
                  <a:pt x="171450" y="35719"/>
                </a:lnTo>
                <a:cubicBezTo>
                  <a:pt x="171450" y="23887"/>
                  <a:pt x="161851" y="14288"/>
                  <a:pt x="150019" y="14288"/>
                </a:cubicBezTo>
                <a:lnTo>
                  <a:pt x="107156" y="14288"/>
                </a:lnTo>
                <a:close/>
                <a:moveTo>
                  <a:pt x="200025" y="167878"/>
                </a:moveTo>
                <a:lnTo>
                  <a:pt x="203597" y="167878"/>
                </a:lnTo>
                <a:lnTo>
                  <a:pt x="203597" y="189309"/>
                </a:lnTo>
                <a:lnTo>
                  <a:pt x="167878" y="189309"/>
                </a:lnTo>
                <a:lnTo>
                  <a:pt x="167878" y="167878"/>
                </a:lnTo>
                <a:lnTo>
                  <a:pt x="200025" y="167878"/>
                </a:lnTo>
                <a:close/>
                <a:moveTo>
                  <a:pt x="85725" y="167878"/>
                </a:moveTo>
                <a:lnTo>
                  <a:pt x="89297" y="167878"/>
                </a:lnTo>
                <a:lnTo>
                  <a:pt x="89297" y="189309"/>
                </a:lnTo>
                <a:lnTo>
                  <a:pt x="53578" y="189309"/>
                </a:lnTo>
                <a:lnTo>
                  <a:pt x="53578" y="167878"/>
                </a:lnTo>
                <a:lnTo>
                  <a:pt x="85725" y="167878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7" name="Text 35"/>
          <p:cNvSpPr/>
          <p:nvPr/>
        </p:nvSpPr>
        <p:spPr>
          <a:xfrm>
            <a:off x="10750754" y="1783080"/>
            <a:ext cx="1600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得意黑" pitchFamily="34" charset="-122"/>
                <a:cs typeface="得意黑" pitchFamily="34" charset="-120"/>
              </a:rPr>
              <a:t>Ποιοτική Διάχυση</a:t>
            </a:r>
            <a:endParaRPr lang="en-US" sz="192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 36"/>
          <p:cNvSpPr/>
          <p:nvPr/>
        </p:nvSpPr>
        <p:spPr>
          <a:xfrm>
            <a:off x="9869790" y="2468880"/>
            <a:ext cx="405765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Η Π.Ο. ενισχύει τη </a:t>
            </a:r>
            <a:r>
              <a:rPr lang="en-US" sz="1440" b="1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σύνδεση μεταξύ σεναρίων, σχολείου και τοπικής κοινωνίας</a:t>
            </a: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, διασφαλίζοντας ουσιαστική διάχυση.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9" name="Shape 37"/>
          <p:cNvSpPr/>
          <p:nvPr/>
        </p:nvSpPr>
        <p:spPr>
          <a:xfrm>
            <a:off x="9869790" y="3429000"/>
            <a:ext cx="3966210" cy="1554480"/>
          </a:xfrm>
          <a:custGeom>
            <a:avLst/>
            <a:gdLst/>
            <a:ahLst/>
            <a:cxnLst/>
            <a:rect l="l" t="t" r="r" b="b"/>
            <a:pathLst>
              <a:path w="3305175" h="1295400">
                <a:moveTo>
                  <a:pt x="76195" y="0"/>
                </a:moveTo>
                <a:lnTo>
                  <a:pt x="3228980" y="0"/>
                </a:lnTo>
                <a:cubicBezTo>
                  <a:pt x="3271033" y="0"/>
                  <a:pt x="3305175" y="34142"/>
                  <a:pt x="3305175" y="76195"/>
                </a:cubicBezTo>
                <a:lnTo>
                  <a:pt x="3305175" y="1219205"/>
                </a:lnTo>
                <a:cubicBezTo>
                  <a:pt x="3305175" y="1261286"/>
                  <a:pt x="3271061" y="1295400"/>
                  <a:pt x="3228980" y="1295400"/>
                </a:cubicBezTo>
                <a:lnTo>
                  <a:pt x="76195" y="1295400"/>
                </a:lnTo>
                <a:cubicBezTo>
                  <a:pt x="34142" y="1295400"/>
                  <a:pt x="0" y="1261258"/>
                  <a:pt x="0" y="1219205"/>
                </a:cubicBezTo>
                <a:lnTo>
                  <a:pt x="0" y="76195"/>
                </a:lnTo>
                <a:cubicBezTo>
                  <a:pt x="0" y="34142"/>
                  <a:pt x="34142" y="0"/>
                  <a:pt x="76195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40" name="Text 38"/>
          <p:cNvSpPr/>
          <p:nvPr/>
        </p:nvSpPr>
        <p:spPr>
          <a:xfrm>
            <a:off x="10006950" y="3566160"/>
            <a:ext cx="37833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Στόχοι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1" name="Shape 39"/>
          <p:cNvSpPr/>
          <p:nvPr/>
        </p:nvSpPr>
        <p:spPr>
          <a:xfrm>
            <a:off x="10029809" y="397764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/>
        </p:spPr>
      </p:sp>
      <p:sp>
        <p:nvSpPr>
          <p:cNvPr id="42" name="Text 40"/>
          <p:cNvSpPr/>
          <p:nvPr/>
        </p:nvSpPr>
        <p:spPr>
          <a:xfrm>
            <a:off x="10235550" y="3931920"/>
            <a:ext cx="35547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Σύνδεση με την κοινωνία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3" name="Shape 41"/>
          <p:cNvSpPr/>
          <p:nvPr/>
        </p:nvSpPr>
        <p:spPr>
          <a:xfrm>
            <a:off x="10029809" y="429768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/>
        </p:spPr>
      </p:sp>
      <p:sp>
        <p:nvSpPr>
          <p:cNvPr id="44" name="Text 42"/>
          <p:cNvSpPr/>
          <p:nvPr/>
        </p:nvSpPr>
        <p:spPr>
          <a:xfrm>
            <a:off x="10235550" y="4251960"/>
            <a:ext cx="35547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Ανταλλαγή πρακτικών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5" name="Shape 43"/>
          <p:cNvSpPr/>
          <p:nvPr/>
        </p:nvSpPr>
        <p:spPr>
          <a:xfrm>
            <a:off x="10029809" y="461772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/>
        </p:spPr>
      </p:sp>
      <p:sp>
        <p:nvSpPr>
          <p:cNvPr id="46" name="Text 44"/>
          <p:cNvSpPr/>
          <p:nvPr/>
        </p:nvSpPr>
        <p:spPr>
          <a:xfrm>
            <a:off x="10235550" y="4572000"/>
            <a:ext cx="35547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Δικτύωση σχολείων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7" name="Shape 45"/>
          <p:cNvSpPr/>
          <p:nvPr/>
        </p:nvSpPr>
        <p:spPr>
          <a:xfrm>
            <a:off x="344849" y="5394960"/>
            <a:ext cx="13716000" cy="1691640"/>
          </a:xfrm>
          <a:custGeom>
            <a:avLst/>
            <a:gdLst/>
            <a:ahLst/>
            <a:cxnLst/>
            <a:rect l="l" t="t" r="r" b="b"/>
            <a:pathLst>
              <a:path w="11430000" h="1409700">
                <a:moveTo>
                  <a:pt x="114298" y="0"/>
                </a:moveTo>
                <a:lnTo>
                  <a:pt x="11315702" y="0"/>
                </a:lnTo>
                <a:cubicBezTo>
                  <a:pt x="11378827" y="0"/>
                  <a:pt x="11430000" y="51173"/>
                  <a:pt x="11430000" y="114298"/>
                </a:cubicBezTo>
                <a:lnTo>
                  <a:pt x="11430000" y="1295402"/>
                </a:lnTo>
                <a:cubicBezTo>
                  <a:pt x="11430000" y="1358527"/>
                  <a:pt x="11378827" y="1409700"/>
                  <a:pt x="11315702" y="1409700"/>
                </a:cubicBezTo>
                <a:lnTo>
                  <a:pt x="114298" y="1409700"/>
                </a:lnTo>
                <a:cubicBezTo>
                  <a:pt x="51173" y="1409700"/>
                  <a:pt x="0" y="1358527"/>
                  <a:pt x="0" y="1295402"/>
                </a:cubicBezTo>
                <a:lnTo>
                  <a:pt x="0" y="114298"/>
                </a:lnTo>
                <a:cubicBezTo>
                  <a:pt x="0" y="51173"/>
                  <a:pt x="51173" y="0"/>
                  <a:pt x="114298" y="0"/>
                </a:cubicBez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48" name="Shape 46"/>
          <p:cNvSpPr/>
          <p:nvPr/>
        </p:nvSpPr>
        <p:spPr>
          <a:xfrm>
            <a:off x="573449" y="5623560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rgbClr val="FF0000"/>
          </a:solidFill>
          <a:ln/>
        </p:spPr>
      </p:sp>
      <p:sp>
        <p:nvSpPr>
          <p:cNvPr id="49" name="Shape 47"/>
          <p:cNvSpPr/>
          <p:nvPr/>
        </p:nvSpPr>
        <p:spPr>
          <a:xfrm>
            <a:off x="739185" y="5806440"/>
            <a:ext cx="308610" cy="27432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120060" y="23753"/>
                </a:moveTo>
                <a:lnTo>
                  <a:pt x="68000" y="81617"/>
                </a:lnTo>
                <a:cubicBezTo>
                  <a:pt x="65946" y="83894"/>
                  <a:pt x="66035" y="87422"/>
                  <a:pt x="68223" y="89609"/>
                </a:cubicBezTo>
                <a:cubicBezTo>
                  <a:pt x="81841" y="103227"/>
                  <a:pt x="103942" y="103227"/>
                  <a:pt x="117559" y="89609"/>
                </a:cubicBezTo>
                <a:lnTo>
                  <a:pt x="131758" y="75411"/>
                </a:lnTo>
                <a:cubicBezTo>
                  <a:pt x="133633" y="73536"/>
                  <a:pt x="135999" y="72509"/>
                  <a:pt x="138410" y="72330"/>
                </a:cubicBezTo>
                <a:cubicBezTo>
                  <a:pt x="141446" y="72063"/>
                  <a:pt x="144572" y="73089"/>
                  <a:pt x="146893" y="75411"/>
                </a:cubicBezTo>
                <a:lnTo>
                  <a:pt x="225743" y="153591"/>
                </a:lnTo>
                <a:lnTo>
                  <a:pt x="257175" y="128588"/>
                </a:lnTo>
                <a:lnTo>
                  <a:pt x="257175" y="0"/>
                </a:lnTo>
                <a:lnTo>
                  <a:pt x="207169" y="28575"/>
                </a:lnTo>
                <a:lnTo>
                  <a:pt x="196542" y="21476"/>
                </a:lnTo>
                <a:cubicBezTo>
                  <a:pt x="189488" y="16788"/>
                  <a:pt x="181228" y="14288"/>
                  <a:pt x="172745" y="14288"/>
                </a:cubicBezTo>
                <a:lnTo>
                  <a:pt x="141312" y="14288"/>
                </a:lnTo>
                <a:cubicBezTo>
                  <a:pt x="140821" y="14288"/>
                  <a:pt x="140285" y="14288"/>
                  <a:pt x="139794" y="14332"/>
                </a:cubicBezTo>
                <a:cubicBezTo>
                  <a:pt x="132249" y="14734"/>
                  <a:pt x="125150" y="18127"/>
                  <a:pt x="120060" y="23753"/>
                </a:cubicBezTo>
                <a:close/>
                <a:moveTo>
                  <a:pt x="52060" y="67285"/>
                </a:moveTo>
                <a:lnTo>
                  <a:pt x="99745" y="14288"/>
                </a:lnTo>
                <a:lnTo>
                  <a:pt x="82064" y="14288"/>
                </a:lnTo>
                <a:cubicBezTo>
                  <a:pt x="70678" y="14288"/>
                  <a:pt x="59784" y="18797"/>
                  <a:pt x="51748" y="26834"/>
                </a:cubicBezTo>
                <a:lnTo>
                  <a:pt x="0" y="85725"/>
                </a:lnTo>
                <a:lnTo>
                  <a:pt x="0" y="242888"/>
                </a:lnTo>
                <a:lnTo>
                  <a:pt x="64294" y="182166"/>
                </a:lnTo>
                <a:lnTo>
                  <a:pt x="69830" y="186764"/>
                </a:lnTo>
                <a:cubicBezTo>
                  <a:pt x="80099" y="195337"/>
                  <a:pt x="93047" y="200025"/>
                  <a:pt x="106397" y="200025"/>
                </a:cubicBezTo>
                <a:lnTo>
                  <a:pt x="113407" y="200025"/>
                </a:lnTo>
                <a:lnTo>
                  <a:pt x="110282" y="196900"/>
                </a:lnTo>
                <a:cubicBezTo>
                  <a:pt x="106085" y="192703"/>
                  <a:pt x="106085" y="185916"/>
                  <a:pt x="110282" y="181764"/>
                </a:cubicBezTo>
                <a:cubicBezTo>
                  <a:pt x="114479" y="177611"/>
                  <a:pt x="121265" y="177567"/>
                  <a:pt x="125417" y="181764"/>
                </a:cubicBezTo>
                <a:lnTo>
                  <a:pt x="143723" y="200070"/>
                </a:lnTo>
                <a:lnTo>
                  <a:pt x="147742" y="200070"/>
                </a:lnTo>
                <a:cubicBezTo>
                  <a:pt x="156270" y="200070"/>
                  <a:pt x="164619" y="198150"/>
                  <a:pt x="172209" y="194578"/>
                </a:cubicBezTo>
                <a:lnTo>
                  <a:pt x="160288" y="182612"/>
                </a:lnTo>
                <a:cubicBezTo>
                  <a:pt x="156091" y="178415"/>
                  <a:pt x="156091" y="171629"/>
                  <a:pt x="160288" y="167476"/>
                </a:cubicBezTo>
                <a:cubicBezTo>
                  <a:pt x="164485" y="163324"/>
                  <a:pt x="171271" y="163279"/>
                  <a:pt x="175424" y="167476"/>
                </a:cubicBezTo>
                <a:lnTo>
                  <a:pt x="189711" y="181764"/>
                </a:lnTo>
                <a:lnTo>
                  <a:pt x="197525" y="173950"/>
                </a:lnTo>
                <a:cubicBezTo>
                  <a:pt x="201498" y="169977"/>
                  <a:pt x="202659" y="164217"/>
                  <a:pt x="200918" y="159172"/>
                </a:cubicBezTo>
                <a:lnTo>
                  <a:pt x="139348" y="98093"/>
                </a:lnTo>
                <a:lnTo>
                  <a:pt x="132695" y="104745"/>
                </a:lnTo>
                <a:cubicBezTo>
                  <a:pt x="110683" y="126757"/>
                  <a:pt x="75054" y="126757"/>
                  <a:pt x="53042" y="104745"/>
                </a:cubicBezTo>
                <a:cubicBezTo>
                  <a:pt x="42773" y="94476"/>
                  <a:pt x="42371" y="78001"/>
                  <a:pt x="52060" y="67241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0" name="Text 48"/>
          <p:cNvSpPr/>
          <p:nvPr/>
        </p:nvSpPr>
        <p:spPr>
          <a:xfrm>
            <a:off x="1396409" y="5623560"/>
            <a:ext cx="125501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Ολιστική Υποστήριξη των Σχολείων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51" name="Text 49"/>
          <p:cNvSpPr/>
          <p:nvPr/>
        </p:nvSpPr>
        <p:spPr>
          <a:xfrm>
            <a:off x="1396409" y="6035040"/>
            <a:ext cx="1252728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Η Παιδαγωγική Ομάδα λειτουργεί ως </a:t>
            </a:r>
            <a:r>
              <a:rPr lang="en-US" sz="1440" b="1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σύνδεσμος μεταξύ των Κέντρων Καινοτομίας και των σχολικών μονάδων</a:t>
            </a:r>
            <a:r>
              <a:rPr lang="en-US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, παρέχοντας συνεχή υποστήριξη, καθοδήγηση και επιμόρφωση. Μέσα από συμβουλευτικές συναντήσεις, οργανωμένες επισκέψεις και δράσεις διάχυσης, διασφαλίζεται ότι η καινοτομία δεν παραμένει στα όρια των Κέντρων, αλλά ενσωματώνεται στην καθημερινή σχολική πρακτική.</a:t>
            </a:r>
            <a:endParaRPr lang="en-US" sz="192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930797" y="380644"/>
            <a:ext cx="1228606" cy="324326"/>
          </a:xfrm>
          <a:prstGeom prst="roundRect">
            <a:avLst>
              <a:gd name="adj" fmla="val 18506"/>
            </a:avLst>
          </a:prstGeom>
          <a:solidFill>
            <a:srgbClr val="FFE3CC"/>
          </a:solidFill>
          <a:ln/>
        </p:spPr>
      </p:sp>
      <p:sp>
        <p:nvSpPr>
          <p:cNvPr id="4" name="Text 1"/>
          <p:cNvSpPr/>
          <p:nvPr/>
        </p:nvSpPr>
        <p:spPr>
          <a:xfrm>
            <a:off x="1037953" y="434222"/>
            <a:ext cx="1014293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ΕΠΙΜ</a:t>
            </a:r>
            <a:r>
              <a:rPr lang="el-GR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</a:t>
            </a: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ΡΦΩΣΗ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930797" y="1025482"/>
            <a:ext cx="8475473" cy="697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Η Επ</a:t>
            </a:r>
            <a:r>
              <a:rPr lang="en-US" sz="3500" b="1" dirty="0" err="1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ιμόρφωση</a:t>
            </a:r>
            <a:r>
              <a:rPr lang="en-US" sz="35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 </a:t>
            </a:r>
            <a:r>
              <a:rPr lang="en-US" sz="3500" b="1" dirty="0" err="1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στ</a:t>
            </a:r>
            <a:r>
              <a:rPr lang="en-US" sz="35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α Κέντρα Καινοτομίας</a:t>
            </a:r>
            <a:endParaRPr lang="en-US" sz="3500" dirty="0"/>
          </a:p>
        </p:txBody>
      </p:sp>
      <p:sp>
        <p:nvSpPr>
          <p:cNvPr id="6" name="Text 3"/>
          <p:cNvSpPr/>
          <p:nvPr/>
        </p:nvSpPr>
        <p:spPr>
          <a:xfrm>
            <a:off x="930797" y="1949887"/>
            <a:ext cx="6716197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Διπλό επίπεδο υποστήριξης και επαγγελματικής ανάπτυξης</a:t>
            </a:r>
            <a:endParaRPr lang="en-US" sz="1750" dirty="0"/>
          </a:p>
        </p:txBody>
      </p:sp>
      <p:sp>
        <p:nvSpPr>
          <p:cNvPr id="20" name="Shape 3">
            <a:extLst>
              <a:ext uri="{FF2B5EF4-FFF2-40B4-BE49-F238E27FC236}">
                <a16:creationId xmlns:a16="http://schemas.microsoft.com/office/drawing/2014/main" id="{07673502-162E-4ECF-9F83-9E37BC9D1BAD}"/>
              </a:ext>
            </a:extLst>
          </p:cNvPr>
          <p:cNvSpPr/>
          <p:nvPr/>
        </p:nvSpPr>
        <p:spPr>
          <a:xfrm>
            <a:off x="659774" y="2362200"/>
            <a:ext cx="5619750" cy="4591050"/>
          </a:xfrm>
          <a:custGeom>
            <a:avLst/>
            <a:gdLst/>
            <a:ahLst/>
            <a:cxnLst/>
            <a:rect l="l" t="t" r="r" b="b"/>
            <a:pathLst>
              <a:path w="5619750" h="4591050">
                <a:moveTo>
                  <a:pt x="38100" y="0"/>
                </a:moveTo>
                <a:lnTo>
                  <a:pt x="5581650" y="0"/>
                </a:lnTo>
                <a:cubicBezTo>
                  <a:pt x="5602678" y="0"/>
                  <a:pt x="5619750" y="17072"/>
                  <a:pt x="5619750" y="38100"/>
                </a:cubicBezTo>
                <a:lnTo>
                  <a:pt x="5619750" y="4476733"/>
                </a:lnTo>
                <a:cubicBezTo>
                  <a:pt x="5619750" y="4539868"/>
                  <a:pt x="5568568" y="4591050"/>
                  <a:pt x="5505433" y="4591050"/>
                </a:cubicBezTo>
                <a:lnTo>
                  <a:pt x="114317" y="4591050"/>
                </a:lnTo>
                <a:cubicBezTo>
                  <a:pt x="51182" y="4591050"/>
                  <a:pt x="0" y="4539868"/>
                  <a:pt x="0" y="4476733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1" name="Shape 4">
            <a:extLst>
              <a:ext uri="{FF2B5EF4-FFF2-40B4-BE49-F238E27FC236}">
                <a16:creationId xmlns:a16="http://schemas.microsoft.com/office/drawing/2014/main" id="{165B6448-3C68-4DAC-9B01-B8F47AE986FB}"/>
              </a:ext>
            </a:extLst>
          </p:cNvPr>
          <p:cNvSpPr/>
          <p:nvPr/>
        </p:nvSpPr>
        <p:spPr>
          <a:xfrm>
            <a:off x="659774" y="2362200"/>
            <a:ext cx="5619750" cy="38100"/>
          </a:xfrm>
          <a:custGeom>
            <a:avLst/>
            <a:gdLst/>
            <a:ahLst/>
            <a:cxnLst/>
            <a:rect l="l" t="t" r="r" b="b"/>
            <a:pathLst>
              <a:path w="5619750" h="38100">
                <a:moveTo>
                  <a:pt x="38100" y="0"/>
                </a:moveTo>
                <a:lnTo>
                  <a:pt x="5581650" y="0"/>
                </a:lnTo>
                <a:cubicBezTo>
                  <a:pt x="5602678" y="0"/>
                  <a:pt x="5619750" y="17072"/>
                  <a:pt x="5619750" y="38100"/>
                </a:cubicBezTo>
                <a:lnTo>
                  <a:pt x="5619750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</p:sp>
      <p:sp>
        <p:nvSpPr>
          <p:cNvPr id="22" name="Shape 5">
            <a:extLst>
              <a:ext uri="{FF2B5EF4-FFF2-40B4-BE49-F238E27FC236}">
                <a16:creationId xmlns:a16="http://schemas.microsoft.com/office/drawing/2014/main" id="{C537E581-30A4-4800-9629-8A3C53AC64CA}"/>
              </a:ext>
            </a:extLst>
          </p:cNvPr>
          <p:cNvSpPr/>
          <p:nvPr/>
        </p:nvSpPr>
        <p:spPr>
          <a:xfrm>
            <a:off x="850274" y="257175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</p:sp>
      <p:sp>
        <p:nvSpPr>
          <p:cNvPr id="23" name="Shape 6">
            <a:extLst>
              <a:ext uri="{FF2B5EF4-FFF2-40B4-BE49-F238E27FC236}">
                <a16:creationId xmlns:a16="http://schemas.microsoft.com/office/drawing/2014/main" id="{57C0E717-9AE3-47C5-A21F-C8DC50F4E4BE}"/>
              </a:ext>
            </a:extLst>
          </p:cNvPr>
          <p:cNvSpPr/>
          <p:nvPr/>
        </p:nvSpPr>
        <p:spPr>
          <a:xfrm>
            <a:off x="988387" y="2724150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21431" y="87422"/>
                </a:moveTo>
                <a:lnTo>
                  <a:pt x="114836" y="125864"/>
                </a:lnTo>
                <a:cubicBezTo>
                  <a:pt x="119211" y="127650"/>
                  <a:pt x="123855" y="128588"/>
                  <a:pt x="128588" y="128588"/>
                </a:cubicBezTo>
                <a:cubicBezTo>
                  <a:pt x="133320" y="128588"/>
                  <a:pt x="137964" y="127650"/>
                  <a:pt x="142339" y="125864"/>
                </a:cubicBezTo>
                <a:lnTo>
                  <a:pt x="250567" y="81305"/>
                </a:lnTo>
                <a:cubicBezTo>
                  <a:pt x="254585" y="79653"/>
                  <a:pt x="257175" y="75768"/>
                  <a:pt x="257175" y="71437"/>
                </a:cubicBezTo>
                <a:cubicBezTo>
                  <a:pt x="257175" y="67107"/>
                  <a:pt x="254585" y="63222"/>
                  <a:pt x="250567" y="61570"/>
                </a:cubicBezTo>
                <a:lnTo>
                  <a:pt x="142339" y="17011"/>
                </a:lnTo>
                <a:cubicBezTo>
                  <a:pt x="137964" y="15225"/>
                  <a:pt x="133320" y="14288"/>
                  <a:pt x="128588" y="14288"/>
                </a:cubicBezTo>
                <a:cubicBezTo>
                  <a:pt x="123855" y="14288"/>
                  <a:pt x="119211" y="15225"/>
                  <a:pt x="114836" y="17011"/>
                </a:cubicBezTo>
                <a:lnTo>
                  <a:pt x="6608" y="61570"/>
                </a:lnTo>
                <a:cubicBezTo>
                  <a:pt x="2590" y="63222"/>
                  <a:pt x="0" y="67107"/>
                  <a:pt x="0" y="71438"/>
                </a:cubicBezTo>
                <a:lnTo>
                  <a:pt x="0" y="203597"/>
                </a:lnTo>
                <a:cubicBezTo>
                  <a:pt x="0" y="209535"/>
                  <a:pt x="4777" y="214313"/>
                  <a:pt x="10716" y="214313"/>
                </a:cubicBezTo>
                <a:cubicBezTo>
                  <a:pt x="16654" y="214313"/>
                  <a:pt x="21431" y="209535"/>
                  <a:pt x="21431" y="203597"/>
                </a:cubicBezTo>
                <a:lnTo>
                  <a:pt x="21431" y="87422"/>
                </a:lnTo>
                <a:close/>
                <a:moveTo>
                  <a:pt x="42863" y="119435"/>
                </a:moveTo>
                <a:lnTo>
                  <a:pt x="42863" y="171450"/>
                </a:lnTo>
                <a:cubicBezTo>
                  <a:pt x="42863" y="195114"/>
                  <a:pt x="81260" y="214313"/>
                  <a:pt x="128588" y="214313"/>
                </a:cubicBezTo>
                <a:cubicBezTo>
                  <a:pt x="175915" y="214313"/>
                  <a:pt x="214313" y="195114"/>
                  <a:pt x="214313" y="171450"/>
                </a:cubicBezTo>
                <a:lnTo>
                  <a:pt x="214313" y="119390"/>
                </a:lnTo>
                <a:lnTo>
                  <a:pt x="150510" y="145688"/>
                </a:lnTo>
                <a:cubicBezTo>
                  <a:pt x="143545" y="148545"/>
                  <a:pt x="136133" y="150019"/>
                  <a:pt x="128588" y="150019"/>
                </a:cubicBezTo>
                <a:cubicBezTo>
                  <a:pt x="121042" y="150019"/>
                  <a:pt x="113630" y="148545"/>
                  <a:pt x="106665" y="145688"/>
                </a:cubicBezTo>
                <a:lnTo>
                  <a:pt x="42863" y="11939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4" name="Text 7">
            <a:extLst>
              <a:ext uri="{FF2B5EF4-FFF2-40B4-BE49-F238E27FC236}">
                <a16:creationId xmlns:a16="http://schemas.microsoft.com/office/drawing/2014/main" id="{B713E941-93E9-48A6-BF11-689C1C38FD30}"/>
              </a:ext>
            </a:extLst>
          </p:cNvPr>
          <p:cNvSpPr/>
          <p:nvPr/>
        </p:nvSpPr>
        <p:spPr>
          <a:xfrm>
            <a:off x="1497974" y="2742844"/>
            <a:ext cx="45529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ea typeface="得意黑" pitchFamily="34" charset="-122"/>
                <a:cs typeface="得意黑" pitchFamily="34" charset="-120"/>
              </a:rPr>
              <a:t>Επιμόρφωση Π.Ο.</a:t>
            </a:r>
            <a:r>
              <a:rPr lang="el-GR" sz="1500" b="1" dirty="0">
                <a:solidFill>
                  <a:schemeClr val="accent1">
                    <a:lumMod val="75000"/>
                  </a:schemeClr>
                </a:solidFill>
                <a:ea typeface="得意黑" pitchFamily="34" charset="-122"/>
                <a:cs typeface="得意黑" pitchFamily="34" charset="-120"/>
              </a:rPr>
              <a:t> από την Ομάδα Έργου των Κέντρων Καινοτομίας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Shape 9">
            <a:extLst>
              <a:ext uri="{FF2B5EF4-FFF2-40B4-BE49-F238E27FC236}">
                <a16:creationId xmlns:a16="http://schemas.microsoft.com/office/drawing/2014/main" id="{6541C592-453E-431B-B989-91DB3C6EE998}"/>
              </a:ext>
            </a:extLst>
          </p:cNvPr>
          <p:cNvSpPr/>
          <p:nvPr/>
        </p:nvSpPr>
        <p:spPr>
          <a:xfrm>
            <a:off x="850274" y="3257550"/>
            <a:ext cx="5238750" cy="990600"/>
          </a:xfrm>
          <a:custGeom>
            <a:avLst/>
            <a:gdLst/>
            <a:ahLst/>
            <a:cxnLst/>
            <a:rect l="l" t="t" r="r" b="b"/>
            <a:pathLst>
              <a:path w="5238750" h="990600">
                <a:moveTo>
                  <a:pt x="76197" y="0"/>
                </a:moveTo>
                <a:lnTo>
                  <a:pt x="5162553" y="0"/>
                </a:lnTo>
                <a:cubicBezTo>
                  <a:pt x="5204635" y="0"/>
                  <a:pt x="5238750" y="34115"/>
                  <a:pt x="5238750" y="76197"/>
                </a:cubicBezTo>
                <a:lnTo>
                  <a:pt x="5238750" y="914403"/>
                </a:lnTo>
                <a:cubicBezTo>
                  <a:pt x="5238750" y="956485"/>
                  <a:pt x="5204635" y="990600"/>
                  <a:pt x="5162553" y="990600"/>
                </a:cubicBezTo>
                <a:lnTo>
                  <a:pt x="76197" y="990600"/>
                </a:lnTo>
                <a:cubicBezTo>
                  <a:pt x="34115" y="990600"/>
                  <a:pt x="0" y="956485"/>
                  <a:pt x="0" y="914403"/>
                </a:cubicBezTo>
                <a:lnTo>
                  <a:pt x="0" y="76197"/>
                </a:lnTo>
                <a:cubicBezTo>
                  <a:pt x="0" y="34143"/>
                  <a:pt x="34143" y="0"/>
                  <a:pt x="76197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7" name="Shape 10">
            <a:extLst>
              <a:ext uri="{FF2B5EF4-FFF2-40B4-BE49-F238E27FC236}">
                <a16:creationId xmlns:a16="http://schemas.microsoft.com/office/drawing/2014/main" id="{4FD6280E-0513-4676-B1E4-C2579B820312}"/>
              </a:ext>
            </a:extLst>
          </p:cNvPr>
          <p:cNvSpPr/>
          <p:nvPr/>
        </p:nvSpPr>
        <p:spPr>
          <a:xfrm>
            <a:off x="983624" y="340995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42059"/>
                </a:moveTo>
                <a:lnTo>
                  <a:pt x="76200" y="134124"/>
                </a:lnTo>
                <a:lnTo>
                  <a:pt x="76349" y="134064"/>
                </a:lnTo>
                <a:cubicBezTo>
                  <a:pt x="92601" y="127308"/>
                  <a:pt x="110044" y="123825"/>
                  <a:pt x="127635" y="123825"/>
                </a:cubicBezTo>
                <a:lnTo>
                  <a:pt x="133350" y="123825"/>
                </a:lnTo>
                <a:lnTo>
                  <a:pt x="133350" y="28575"/>
                </a:lnTo>
                <a:lnTo>
                  <a:pt x="127635" y="28575"/>
                </a:lnTo>
                <a:cubicBezTo>
                  <a:pt x="115074" y="28575"/>
                  <a:pt x="102602" y="31075"/>
                  <a:pt x="90994" y="35897"/>
                </a:cubicBezTo>
                <a:cubicBezTo>
                  <a:pt x="85993" y="37981"/>
                  <a:pt x="81052" y="40035"/>
                  <a:pt x="76200" y="42059"/>
                </a:cubicBezTo>
                <a:close/>
                <a:moveTo>
                  <a:pt x="68729" y="18306"/>
                </a:moveTo>
                <a:lnTo>
                  <a:pt x="76200" y="21431"/>
                </a:lnTo>
                <a:lnTo>
                  <a:pt x="83671" y="18306"/>
                </a:lnTo>
                <a:cubicBezTo>
                  <a:pt x="97601" y="12502"/>
                  <a:pt x="112544" y="9525"/>
                  <a:pt x="127635" y="9525"/>
                </a:cubicBezTo>
                <a:lnTo>
                  <a:pt x="138113" y="9525"/>
                </a:lnTo>
                <a:cubicBezTo>
                  <a:pt x="146000" y="9525"/>
                  <a:pt x="152400" y="15925"/>
                  <a:pt x="152400" y="23813"/>
                </a:cubicBezTo>
                <a:lnTo>
                  <a:pt x="152400" y="128588"/>
                </a:lnTo>
                <a:cubicBezTo>
                  <a:pt x="152400" y="136475"/>
                  <a:pt x="146000" y="142875"/>
                  <a:pt x="138113" y="142875"/>
                </a:cubicBezTo>
                <a:lnTo>
                  <a:pt x="127635" y="142875"/>
                </a:lnTo>
                <a:cubicBezTo>
                  <a:pt x="112544" y="142875"/>
                  <a:pt x="97601" y="145852"/>
                  <a:pt x="83671" y="151656"/>
                </a:cubicBezTo>
                <a:lnTo>
                  <a:pt x="79861" y="153233"/>
                </a:lnTo>
                <a:cubicBezTo>
                  <a:pt x="77510" y="154216"/>
                  <a:pt x="74890" y="154216"/>
                  <a:pt x="72539" y="153233"/>
                </a:cubicBezTo>
                <a:lnTo>
                  <a:pt x="68729" y="151656"/>
                </a:lnTo>
                <a:cubicBezTo>
                  <a:pt x="54799" y="145852"/>
                  <a:pt x="39856" y="142875"/>
                  <a:pt x="24765" y="142875"/>
                </a:cubicBezTo>
                <a:lnTo>
                  <a:pt x="14288" y="142875"/>
                </a:lnTo>
                <a:cubicBezTo>
                  <a:pt x="6400" y="142875"/>
                  <a:pt x="0" y="136475"/>
                  <a:pt x="0" y="128588"/>
                </a:cubicBezTo>
                <a:lnTo>
                  <a:pt x="0" y="23813"/>
                </a:lnTo>
                <a:cubicBezTo>
                  <a:pt x="0" y="15925"/>
                  <a:pt x="6400" y="9525"/>
                  <a:pt x="14288" y="9525"/>
                </a:cubicBezTo>
                <a:lnTo>
                  <a:pt x="24765" y="9525"/>
                </a:lnTo>
                <a:cubicBezTo>
                  <a:pt x="39856" y="9525"/>
                  <a:pt x="54799" y="12502"/>
                  <a:pt x="68729" y="18306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28" name="Text 11">
            <a:extLst>
              <a:ext uri="{FF2B5EF4-FFF2-40B4-BE49-F238E27FC236}">
                <a16:creationId xmlns:a16="http://schemas.microsoft.com/office/drawing/2014/main" id="{4B37BB64-7441-48AB-8EE6-FDE00571F5D8}"/>
              </a:ext>
            </a:extLst>
          </p:cNvPr>
          <p:cNvSpPr/>
          <p:nvPr/>
        </p:nvSpPr>
        <p:spPr>
          <a:xfrm>
            <a:off x="1155074" y="3371850"/>
            <a:ext cx="4895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Εισαγωγικά Επιμορφωτικά Προγράμματα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9" name="Text 12">
            <a:extLst>
              <a:ext uri="{FF2B5EF4-FFF2-40B4-BE49-F238E27FC236}">
                <a16:creationId xmlns:a16="http://schemas.microsoft.com/office/drawing/2014/main" id="{D2478DAB-DACD-4DA6-A19B-72E4E26CC0C1}"/>
              </a:ext>
            </a:extLst>
          </p:cNvPr>
          <p:cNvSpPr/>
          <p:nvPr/>
        </p:nvSpPr>
        <p:spPr>
          <a:xfrm>
            <a:off x="964574" y="3676650"/>
            <a:ext cx="50863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Η Ομάδα Έργου οργανώνει εισαγωγικά επιμορφωτικά προγράμματα για τα μέλη των Παιδαγωγικών Ομάδων.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0" name="Shape 13">
            <a:extLst>
              <a:ext uri="{FF2B5EF4-FFF2-40B4-BE49-F238E27FC236}">
                <a16:creationId xmlns:a16="http://schemas.microsoft.com/office/drawing/2014/main" id="{4563EDB1-50CE-4684-8AD0-4C27D4650509}"/>
              </a:ext>
            </a:extLst>
          </p:cNvPr>
          <p:cNvSpPr/>
          <p:nvPr/>
        </p:nvSpPr>
        <p:spPr>
          <a:xfrm>
            <a:off x="850274" y="4362450"/>
            <a:ext cx="5238750" cy="1295400"/>
          </a:xfrm>
          <a:custGeom>
            <a:avLst/>
            <a:gdLst/>
            <a:ahLst/>
            <a:cxnLst/>
            <a:rect l="l" t="t" r="r" b="b"/>
            <a:pathLst>
              <a:path w="5238750" h="1295400">
                <a:moveTo>
                  <a:pt x="76195" y="0"/>
                </a:moveTo>
                <a:lnTo>
                  <a:pt x="5162555" y="0"/>
                </a:lnTo>
                <a:cubicBezTo>
                  <a:pt x="5204608" y="0"/>
                  <a:pt x="5238750" y="34142"/>
                  <a:pt x="5238750" y="76195"/>
                </a:cubicBezTo>
                <a:lnTo>
                  <a:pt x="5238750" y="1219205"/>
                </a:lnTo>
                <a:cubicBezTo>
                  <a:pt x="5238750" y="1261286"/>
                  <a:pt x="5204636" y="1295400"/>
                  <a:pt x="5162555" y="1295400"/>
                </a:cubicBezTo>
                <a:lnTo>
                  <a:pt x="76195" y="1295400"/>
                </a:lnTo>
                <a:cubicBezTo>
                  <a:pt x="34142" y="1295400"/>
                  <a:pt x="0" y="1261258"/>
                  <a:pt x="0" y="1219205"/>
                </a:cubicBezTo>
                <a:lnTo>
                  <a:pt x="0" y="76195"/>
                </a:lnTo>
                <a:cubicBezTo>
                  <a:pt x="0" y="34142"/>
                  <a:pt x="34142" y="0"/>
                  <a:pt x="76195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31" name="Shape 14">
            <a:extLst>
              <a:ext uri="{FF2B5EF4-FFF2-40B4-BE49-F238E27FC236}">
                <a16:creationId xmlns:a16="http://schemas.microsoft.com/office/drawing/2014/main" id="{C8252137-D21F-4084-AE12-D4E6CA0A7FE2}"/>
              </a:ext>
            </a:extLst>
          </p:cNvPr>
          <p:cNvSpPr/>
          <p:nvPr/>
        </p:nvSpPr>
        <p:spPr>
          <a:xfrm>
            <a:off x="983624" y="451485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33350" y="76200"/>
                </a:moveTo>
                <a:cubicBezTo>
                  <a:pt x="133350" y="44658"/>
                  <a:pt x="107742" y="19050"/>
                  <a:pt x="76200" y="19050"/>
                </a:cubicBezTo>
                <a:cubicBezTo>
                  <a:pt x="44658" y="19050"/>
                  <a:pt x="19050" y="44658"/>
                  <a:pt x="19050" y="76200"/>
                </a:cubicBezTo>
                <a:cubicBezTo>
                  <a:pt x="19050" y="107742"/>
                  <a:pt x="44658" y="133350"/>
                  <a:pt x="76200" y="133350"/>
                </a:cubicBezTo>
                <a:cubicBezTo>
                  <a:pt x="107742" y="133350"/>
                  <a:pt x="133350" y="107742"/>
                  <a:pt x="133350" y="76200"/>
                </a:cubicBezTo>
                <a:close/>
                <a:moveTo>
                  <a:pt x="0" y="76200"/>
                </a:moveTo>
                <a:cubicBezTo>
                  <a:pt x="0" y="34144"/>
                  <a:pt x="34144" y="0"/>
                  <a:pt x="76200" y="0"/>
                </a:cubicBezTo>
                <a:cubicBezTo>
                  <a:pt x="118256" y="0"/>
                  <a:pt x="152400" y="34144"/>
                  <a:pt x="152400" y="76200"/>
                </a:cubicBezTo>
                <a:cubicBezTo>
                  <a:pt x="152400" y="118256"/>
                  <a:pt x="118256" y="152400"/>
                  <a:pt x="76200" y="152400"/>
                </a:cubicBezTo>
                <a:cubicBezTo>
                  <a:pt x="34144" y="152400"/>
                  <a:pt x="0" y="118256"/>
                  <a:pt x="0" y="76200"/>
                </a:cubicBezTo>
                <a:close/>
                <a:moveTo>
                  <a:pt x="76200" y="100013"/>
                </a:moveTo>
                <a:cubicBezTo>
                  <a:pt x="89342" y="100013"/>
                  <a:pt x="100013" y="89342"/>
                  <a:pt x="100013" y="76200"/>
                </a:cubicBezTo>
                <a:cubicBezTo>
                  <a:pt x="100013" y="63058"/>
                  <a:pt x="89342" y="52388"/>
                  <a:pt x="76200" y="52388"/>
                </a:cubicBezTo>
                <a:cubicBezTo>
                  <a:pt x="63058" y="52388"/>
                  <a:pt x="52388" y="63058"/>
                  <a:pt x="52388" y="76200"/>
                </a:cubicBezTo>
                <a:cubicBezTo>
                  <a:pt x="52388" y="89342"/>
                  <a:pt x="63058" y="100013"/>
                  <a:pt x="76200" y="100013"/>
                </a:cubicBezTo>
                <a:close/>
                <a:moveTo>
                  <a:pt x="76200" y="33338"/>
                </a:moveTo>
                <a:cubicBezTo>
                  <a:pt x="99856" y="33338"/>
                  <a:pt x="119062" y="52544"/>
                  <a:pt x="119062" y="76200"/>
                </a:cubicBezTo>
                <a:cubicBezTo>
                  <a:pt x="119062" y="99856"/>
                  <a:pt x="99856" y="119062"/>
                  <a:pt x="76200" y="119062"/>
                </a:cubicBezTo>
                <a:cubicBezTo>
                  <a:pt x="52544" y="119062"/>
                  <a:pt x="33338" y="99856"/>
                  <a:pt x="33338" y="76200"/>
                </a:cubicBezTo>
                <a:cubicBezTo>
                  <a:pt x="33338" y="52544"/>
                  <a:pt x="52544" y="33338"/>
                  <a:pt x="76200" y="33338"/>
                </a:cubicBezTo>
                <a:close/>
                <a:moveTo>
                  <a:pt x="66675" y="76200"/>
                </a:moveTo>
                <a:cubicBezTo>
                  <a:pt x="66675" y="70943"/>
                  <a:pt x="70943" y="66675"/>
                  <a:pt x="76200" y="66675"/>
                </a:cubicBezTo>
                <a:cubicBezTo>
                  <a:pt x="81457" y="66675"/>
                  <a:pt x="85725" y="70943"/>
                  <a:pt x="85725" y="76200"/>
                </a:cubicBezTo>
                <a:cubicBezTo>
                  <a:pt x="85725" y="81457"/>
                  <a:pt x="81457" y="85725"/>
                  <a:pt x="76200" y="85725"/>
                </a:cubicBezTo>
                <a:cubicBezTo>
                  <a:pt x="70943" y="85725"/>
                  <a:pt x="66675" y="81457"/>
                  <a:pt x="66675" y="76200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32" name="Text 15">
            <a:extLst>
              <a:ext uri="{FF2B5EF4-FFF2-40B4-BE49-F238E27FC236}">
                <a16:creationId xmlns:a16="http://schemas.microsoft.com/office/drawing/2014/main" id="{8F46DFD0-A00B-4885-AA9A-AC25622050B7}"/>
              </a:ext>
            </a:extLst>
          </p:cNvPr>
          <p:cNvSpPr/>
          <p:nvPr/>
        </p:nvSpPr>
        <p:spPr>
          <a:xfrm>
            <a:off x="1155074" y="4476750"/>
            <a:ext cx="4895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Επίκεντρα Επιμόρφωσης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3" name="Shape 16">
            <a:extLst>
              <a:ext uri="{FF2B5EF4-FFF2-40B4-BE49-F238E27FC236}">
                <a16:creationId xmlns:a16="http://schemas.microsoft.com/office/drawing/2014/main" id="{60C3043D-5DBE-49F3-A8E3-A42399D46E4D}"/>
              </a:ext>
            </a:extLst>
          </p:cNvPr>
          <p:cNvSpPr/>
          <p:nvPr/>
        </p:nvSpPr>
        <p:spPr>
          <a:xfrm>
            <a:off x="993149" y="481965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34" name="Text 17">
            <a:extLst>
              <a:ext uri="{FF2B5EF4-FFF2-40B4-BE49-F238E27FC236}">
                <a16:creationId xmlns:a16="http://schemas.microsoft.com/office/drawing/2014/main" id="{CBA38CC2-1E49-4E9A-9354-EDA78842BBDB}"/>
              </a:ext>
            </a:extLst>
          </p:cNvPr>
          <p:cNvSpPr/>
          <p:nvPr/>
        </p:nvSpPr>
        <p:spPr>
          <a:xfrm>
            <a:off x="1155074" y="4781550"/>
            <a:ext cx="4895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Νέες τεχνολογίες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5" name="Shape 18">
            <a:extLst>
              <a:ext uri="{FF2B5EF4-FFF2-40B4-BE49-F238E27FC236}">
                <a16:creationId xmlns:a16="http://schemas.microsoft.com/office/drawing/2014/main" id="{28BDACD4-F9BC-4D17-A714-160109279BA9}"/>
              </a:ext>
            </a:extLst>
          </p:cNvPr>
          <p:cNvSpPr/>
          <p:nvPr/>
        </p:nvSpPr>
        <p:spPr>
          <a:xfrm>
            <a:off x="993149" y="508635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36" name="Text 19">
            <a:extLst>
              <a:ext uri="{FF2B5EF4-FFF2-40B4-BE49-F238E27FC236}">
                <a16:creationId xmlns:a16="http://schemas.microsoft.com/office/drawing/2014/main" id="{A5D15DD7-E51D-4A9C-B404-3BA38D01518F}"/>
              </a:ext>
            </a:extLst>
          </p:cNvPr>
          <p:cNvSpPr/>
          <p:nvPr/>
        </p:nvSpPr>
        <p:spPr>
          <a:xfrm>
            <a:off x="1155074" y="5048250"/>
            <a:ext cx="4895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Μεθοδολογία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7" name="Shape 20">
            <a:extLst>
              <a:ext uri="{FF2B5EF4-FFF2-40B4-BE49-F238E27FC236}">
                <a16:creationId xmlns:a16="http://schemas.microsoft.com/office/drawing/2014/main" id="{F83D7A92-8291-4137-AE01-C2FF5C16B685}"/>
              </a:ext>
            </a:extLst>
          </p:cNvPr>
          <p:cNvSpPr/>
          <p:nvPr/>
        </p:nvSpPr>
        <p:spPr>
          <a:xfrm>
            <a:off x="993149" y="535305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38" name="Text 21">
            <a:extLst>
              <a:ext uri="{FF2B5EF4-FFF2-40B4-BE49-F238E27FC236}">
                <a16:creationId xmlns:a16="http://schemas.microsoft.com/office/drawing/2014/main" id="{B2EA22D0-937F-48A8-91CB-6F390BE39D86}"/>
              </a:ext>
            </a:extLst>
          </p:cNvPr>
          <p:cNvSpPr/>
          <p:nvPr/>
        </p:nvSpPr>
        <p:spPr>
          <a:xfrm>
            <a:off x="1155074" y="5314950"/>
            <a:ext cx="4895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Παιδαγωγικές αρχές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9" name="Shape 22">
            <a:extLst>
              <a:ext uri="{FF2B5EF4-FFF2-40B4-BE49-F238E27FC236}">
                <a16:creationId xmlns:a16="http://schemas.microsoft.com/office/drawing/2014/main" id="{B03E73D4-89BC-4454-AEC9-6BA8AD19CF02}"/>
              </a:ext>
            </a:extLst>
          </p:cNvPr>
          <p:cNvSpPr/>
          <p:nvPr/>
        </p:nvSpPr>
        <p:spPr>
          <a:xfrm>
            <a:off x="850274" y="5772150"/>
            <a:ext cx="5238750" cy="990600"/>
          </a:xfrm>
          <a:custGeom>
            <a:avLst/>
            <a:gdLst/>
            <a:ahLst/>
            <a:cxnLst/>
            <a:rect l="l" t="t" r="r" b="b"/>
            <a:pathLst>
              <a:path w="5238750" h="990600">
                <a:moveTo>
                  <a:pt x="76197" y="0"/>
                </a:moveTo>
                <a:lnTo>
                  <a:pt x="5162553" y="0"/>
                </a:lnTo>
                <a:cubicBezTo>
                  <a:pt x="5204635" y="0"/>
                  <a:pt x="5238750" y="34115"/>
                  <a:pt x="5238750" y="76197"/>
                </a:cubicBezTo>
                <a:lnTo>
                  <a:pt x="5238750" y="914403"/>
                </a:lnTo>
                <a:cubicBezTo>
                  <a:pt x="5238750" y="956485"/>
                  <a:pt x="5204635" y="990600"/>
                  <a:pt x="5162553" y="990600"/>
                </a:cubicBezTo>
                <a:lnTo>
                  <a:pt x="76197" y="990600"/>
                </a:lnTo>
                <a:cubicBezTo>
                  <a:pt x="34115" y="990600"/>
                  <a:pt x="0" y="956485"/>
                  <a:pt x="0" y="914403"/>
                </a:cubicBezTo>
                <a:lnTo>
                  <a:pt x="0" y="76197"/>
                </a:lnTo>
                <a:cubicBezTo>
                  <a:pt x="0" y="34143"/>
                  <a:pt x="34143" y="0"/>
                  <a:pt x="76197" y="0"/>
                </a:cubicBez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40" name="Shape 23">
            <a:extLst>
              <a:ext uri="{FF2B5EF4-FFF2-40B4-BE49-F238E27FC236}">
                <a16:creationId xmlns:a16="http://schemas.microsoft.com/office/drawing/2014/main" id="{9B5F8597-A80F-47A0-84C1-369FD6495B7C}"/>
              </a:ext>
            </a:extLst>
          </p:cNvPr>
          <p:cNvSpPr/>
          <p:nvPr/>
        </p:nvSpPr>
        <p:spPr>
          <a:xfrm>
            <a:off x="983624" y="592455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9050"/>
                </a:moveTo>
                <a:cubicBezTo>
                  <a:pt x="19050" y="13781"/>
                  <a:pt x="14794" y="9525"/>
                  <a:pt x="9525" y="9525"/>
                </a:cubicBezTo>
                <a:cubicBezTo>
                  <a:pt x="4256" y="9525"/>
                  <a:pt x="0" y="13781"/>
                  <a:pt x="0" y="19050"/>
                </a:cubicBezTo>
                <a:lnTo>
                  <a:pt x="0" y="119062"/>
                </a:lnTo>
                <a:cubicBezTo>
                  <a:pt x="0" y="132219"/>
                  <a:pt x="10656" y="142875"/>
                  <a:pt x="23813" y="142875"/>
                </a:cubicBezTo>
                <a:lnTo>
                  <a:pt x="142875" y="142875"/>
                </a:lnTo>
                <a:cubicBezTo>
                  <a:pt x="148144" y="142875"/>
                  <a:pt x="152400" y="138619"/>
                  <a:pt x="152400" y="133350"/>
                </a:cubicBezTo>
                <a:cubicBezTo>
                  <a:pt x="152400" y="128081"/>
                  <a:pt x="148144" y="123825"/>
                  <a:pt x="142875" y="123825"/>
                </a:cubicBezTo>
                <a:lnTo>
                  <a:pt x="23813" y="123825"/>
                </a:lnTo>
                <a:cubicBezTo>
                  <a:pt x="21193" y="123825"/>
                  <a:pt x="19050" y="121682"/>
                  <a:pt x="19050" y="119062"/>
                </a:cubicBezTo>
                <a:lnTo>
                  <a:pt x="19050" y="19050"/>
                </a:lnTo>
                <a:close/>
                <a:moveTo>
                  <a:pt x="140077" y="44827"/>
                </a:moveTo>
                <a:cubicBezTo>
                  <a:pt x="143798" y="41106"/>
                  <a:pt x="143798" y="35064"/>
                  <a:pt x="140077" y="31343"/>
                </a:cubicBezTo>
                <a:cubicBezTo>
                  <a:pt x="136356" y="27622"/>
                  <a:pt x="130314" y="27622"/>
                  <a:pt x="126593" y="31343"/>
                </a:cubicBezTo>
                <a:lnTo>
                  <a:pt x="95250" y="62716"/>
                </a:lnTo>
                <a:lnTo>
                  <a:pt x="78165" y="45660"/>
                </a:lnTo>
                <a:cubicBezTo>
                  <a:pt x="74444" y="41940"/>
                  <a:pt x="68401" y="41940"/>
                  <a:pt x="64681" y="45660"/>
                </a:cubicBezTo>
                <a:lnTo>
                  <a:pt x="36106" y="74235"/>
                </a:lnTo>
                <a:cubicBezTo>
                  <a:pt x="32385" y="77956"/>
                  <a:pt x="32385" y="83999"/>
                  <a:pt x="36106" y="87719"/>
                </a:cubicBezTo>
                <a:cubicBezTo>
                  <a:pt x="39826" y="91440"/>
                  <a:pt x="45869" y="91440"/>
                  <a:pt x="49590" y="87719"/>
                </a:cubicBezTo>
                <a:lnTo>
                  <a:pt x="71438" y="65871"/>
                </a:lnTo>
                <a:lnTo>
                  <a:pt x="88523" y="82957"/>
                </a:lnTo>
                <a:cubicBezTo>
                  <a:pt x="92244" y="86678"/>
                  <a:pt x="98286" y="86678"/>
                  <a:pt x="102007" y="82957"/>
                </a:cubicBezTo>
                <a:lnTo>
                  <a:pt x="140107" y="44857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1" name="Text 24">
            <a:extLst>
              <a:ext uri="{FF2B5EF4-FFF2-40B4-BE49-F238E27FC236}">
                <a16:creationId xmlns:a16="http://schemas.microsoft.com/office/drawing/2014/main" id="{BD17D515-06AC-4E06-BE47-1DA140B08074}"/>
              </a:ext>
            </a:extLst>
          </p:cNvPr>
          <p:cNvSpPr/>
          <p:nvPr/>
        </p:nvSpPr>
        <p:spPr>
          <a:xfrm>
            <a:off x="1155074" y="5886450"/>
            <a:ext cx="4895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Συνεχής Εξέλιξη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2" name="Text 25">
            <a:extLst>
              <a:ext uri="{FF2B5EF4-FFF2-40B4-BE49-F238E27FC236}">
                <a16:creationId xmlns:a16="http://schemas.microsoft.com/office/drawing/2014/main" id="{A530716C-430B-4EDB-92B1-0B596696C436}"/>
              </a:ext>
            </a:extLst>
          </p:cNvPr>
          <p:cNvSpPr/>
          <p:nvPr/>
        </p:nvSpPr>
        <p:spPr>
          <a:xfrm>
            <a:off x="964574" y="6191250"/>
            <a:ext cx="50863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Η Π.Ο. εξελίσσεται συνεχώς παρακολουθώντας διεθνείς και εθνικές τάσεις.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3" name="Shape 26">
            <a:extLst>
              <a:ext uri="{FF2B5EF4-FFF2-40B4-BE49-F238E27FC236}">
                <a16:creationId xmlns:a16="http://schemas.microsoft.com/office/drawing/2014/main" id="{5F28A53F-32BF-43C5-921E-4A1AC25BD378}"/>
              </a:ext>
            </a:extLst>
          </p:cNvPr>
          <p:cNvSpPr/>
          <p:nvPr/>
        </p:nvSpPr>
        <p:spPr>
          <a:xfrm>
            <a:off x="6466037" y="2400301"/>
            <a:ext cx="5619750" cy="4552950"/>
          </a:xfrm>
          <a:custGeom>
            <a:avLst/>
            <a:gdLst/>
            <a:ahLst/>
            <a:cxnLst/>
            <a:rect l="l" t="t" r="r" b="b"/>
            <a:pathLst>
              <a:path w="5619750" h="4591050">
                <a:moveTo>
                  <a:pt x="38100" y="0"/>
                </a:moveTo>
                <a:lnTo>
                  <a:pt x="5581650" y="0"/>
                </a:lnTo>
                <a:cubicBezTo>
                  <a:pt x="5602678" y="0"/>
                  <a:pt x="5619750" y="17072"/>
                  <a:pt x="5619750" y="38100"/>
                </a:cubicBezTo>
                <a:lnTo>
                  <a:pt x="5619750" y="4476733"/>
                </a:lnTo>
                <a:cubicBezTo>
                  <a:pt x="5619750" y="4539868"/>
                  <a:pt x="5568568" y="4591050"/>
                  <a:pt x="5505433" y="4591050"/>
                </a:cubicBezTo>
                <a:lnTo>
                  <a:pt x="114317" y="4591050"/>
                </a:lnTo>
                <a:cubicBezTo>
                  <a:pt x="51182" y="4591050"/>
                  <a:pt x="0" y="4539868"/>
                  <a:pt x="0" y="4476733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4" name="Shape 27">
            <a:extLst>
              <a:ext uri="{FF2B5EF4-FFF2-40B4-BE49-F238E27FC236}">
                <a16:creationId xmlns:a16="http://schemas.microsoft.com/office/drawing/2014/main" id="{7E33B15C-9A86-47D8-A28D-15FE9B197F77}"/>
              </a:ext>
            </a:extLst>
          </p:cNvPr>
          <p:cNvSpPr/>
          <p:nvPr/>
        </p:nvSpPr>
        <p:spPr>
          <a:xfrm>
            <a:off x="6466037" y="2381251"/>
            <a:ext cx="5619750" cy="38100"/>
          </a:xfrm>
          <a:custGeom>
            <a:avLst/>
            <a:gdLst/>
            <a:ahLst/>
            <a:cxnLst/>
            <a:rect l="l" t="t" r="r" b="b"/>
            <a:pathLst>
              <a:path w="5619750" h="38100">
                <a:moveTo>
                  <a:pt x="38100" y="0"/>
                </a:moveTo>
                <a:lnTo>
                  <a:pt x="5581650" y="0"/>
                </a:lnTo>
                <a:cubicBezTo>
                  <a:pt x="5602678" y="0"/>
                  <a:pt x="5619750" y="17072"/>
                  <a:pt x="5619750" y="38100"/>
                </a:cubicBezTo>
                <a:lnTo>
                  <a:pt x="5619750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</p:sp>
      <p:sp>
        <p:nvSpPr>
          <p:cNvPr id="45" name="Shape 28">
            <a:extLst>
              <a:ext uri="{FF2B5EF4-FFF2-40B4-BE49-F238E27FC236}">
                <a16:creationId xmlns:a16="http://schemas.microsoft.com/office/drawing/2014/main" id="{44A363B2-8BC6-4835-AC24-2C1922E4B463}"/>
              </a:ext>
            </a:extLst>
          </p:cNvPr>
          <p:cNvSpPr/>
          <p:nvPr/>
        </p:nvSpPr>
        <p:spPr>
          <a:xfrm>
            <a:off x="6665508" y="2628013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266700" y="0"/>
                </a:lnTo>
                <a:cubicBezTo>
                  <a:pt x="413896" y="0"/>
                  <a:pt x="533400" y="119504"/>
                  <a:pt x="533400" y="266700"/>
                </a:cubicBezTo>
                <a:lnTo>
                  <a:pt x="533400" y="266700"/>
                </a:lnTo>
                <a:cubicBezTo>
                  <a:pt x="533400" y="413896"/>
                  <a:pt x="413896" y="533400"/>
                  <a:pt x="266700" y="533400"/>
                </a:cubicBezTo>
                <a:lnTo>
                  <a:pt x="266700" y="533400"/>
                </a:lnTo>
                <a:cubicBezTo>
                  <a:pt x="119504" y="533400"/>
                  <a:pt x="0" y="413896"/>
                  <a:pt x="0" y="266700"/>
                </a:cubicBezTo>
                <a:lnTo>
                  <a:pt x="0" y="266700"/>
                </a:lnTo>
                <a:cubicBezTo>
                  <a:pt x="0" y="119504"/>
                  <a:pt x="119504" y="0"/>
                  <a:pt x="26670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</p:sp>
      <p:sp>
        <p:nvSpPr>
          <p:cNvPr id="46" name="Shape 29">
            <a:extLst>
              <a:ext uri="{FF2B5EF4-FFF2-40B4-BE49-F238E27FC236}">
                <a16:creationId xmlns:a16="http://schemas.microsoft.com/office/drawing/2014/main" id="{40E6E043-6D8E-4369-86B6-7DC104872067}"/>
              </a:ext>
            </a:extLst>
          </p:cNvPr>
          <p:cNvSpPr/>
          <p:nvPr/>
        </p:nvSpPr>
        <p:spPr>
          <a:xfrm>
            <a:off x="6780362" y="2914650"/>
            <a:ext cx="285750" cy="228600"/>
          </a:xfrm>
          <a:custGeom>
            <a:avLst/>
            <a:gdLst/>
            <a:ahLst/>
            <a:cxnLst/>
            <a:rect l="l" t="t" r="r" b="b"/>
            <a:pathLst>
              <a:path w="285750" h="228600">
                <a:moveTo>
                  <a:pt x="142875" y="100013"/>
                </a:moveTo>
                <a:cubicBezTo>
                  <a:pt x="168503" y="100013"/>
                  <a:pt x="189309" y="79206"/>
                  <a:pt x="189309" y="53578"/>
                </a:cubicBezTo>
                <a:cubicBezTo>
                  <a:pt x="189309" y="27950"/>
                  <a:pt x="168503" y="7144"/>
                  <a:pt x="142875" y="7144"/>
                </a:cubicBezTo>
                <a:cubicBezTo>
                  <a:pt x="117247" y="7144"/>
                  <a:pt x="96441" y="27950"/>
                  <a:pt x="96441" y="53578"/>
                </a:cubicBezTo>
                <a:cubicBezTo>
                  <a:pt x="96441" y="79206"/>
                  <a:pt x="117247" y="100013"/>
                  <a:pt x="142875" y="100013"/>
                </a:cubicBezTo>
                <a:close/>
                <a:moveTo>
                  <a:pt x="42863" y="103584"/>
                </a:moveTo>
                <a:cubicBezTo>
                  <a:pt x="60605" y="103584"/>
                  <a:pt x="75009" y="89180"/>
                  <a:pt x="75009" y="71438"/>
                </a:cubicBezTo>
                <a:cubicBezTo>
                  <a:pt x="75009" y="53695"/>
                  <a:pt x="60605" y="39291"/>
                  <a:pt x="42863" y="39291"/>
                </a:cubicBezTo>
                <a:cubicBezTo>
                  <a:pt x="25120" y="39291"/>
                  <a:pt x="10716" y="53695"/>
                  <a:pt x="10716" y="71438"/>
                </a:cubicBezTo>
                <a:cubicBezTo>
                  <a:pt x="10716" y="89180"/>
                  <a:pt x="25120" y="103584"/>
                  <a:pt x="42862" y="103584"/>
                </a:cubicBezTo>
                <a:close/>
                <a:moveTo>
                  <a:pt x="0" y="185738"/>
                </a:moveTo>
                <a:lnTo>
                  <a:pt x="0" y="200025"/>
                </a:lnTo>
                <a:cubicBezTo>
                  <a:pt x="0" y="207928"/>
                  <a:pt x="6385" y="214313"/>
                  <a:pt x="14288" y="214313"/>
                </a:cubicBezTo>
                <a:lnTo>
                  <a:pt x="52998" y="214313"/>
                </a:lnTo>
                <a:cubicBezTo>
                  <a:pt x="51078" y="209937"/>
                  <a:pt x="50006" y="205115"/>
                  <a:pt x="50006" y="200025"/>
                </a:cubicBezTo>
                <a:lnTo>
                  <a:pt x="50006" y="192881"/>
                </a:lnTo>
                <a:cubicBezTo>
                  <a:pt x="50006" y="169128"/>
                  <a:pt x="58936" y="147429"/>
                  <a:pt x="73625" y="130999"/>
                </a:cubicBezTo>
                <a:cubicBezTo>
                  <a:pt x="68401" y="129436"/>
                  <a:pt x="62865" y="128588"/>
                  <a:pt x="57150" y="128588"/>
                </a:cubicBezTo>
                <a:cubicBezTo>
                  <a:pt x="25584" y="128588"/>
                  <a:pt x="0" y="154171"/>
                  <a:pt x="0" y="185738"/>
                </a:cubicBezTo>
                <a:close/>
                <a:moveTo>
                  <a:pt x="275034" y="71438"/>
                </a:moveTo>
                <a:cubicBezTo>
                  <a:pt x="275034" y="53695"/>
                  <a:pt x="260630" y="39291"/>
                  <a:pt x="242888" y="39291"/>
                </a:cubicBezTo>
                <a:cubicBezTo>
                  <a:pt x="225145" y="39291"/>
                  <a:pt x="210741" y="53695"/>
                  <a:pt x="210741" y="71438"/>
                </a:cubicBezTo>
                <a:cubicBezTo>
                  <a:pt x="210741" y="89180"/>
                  <a:pt x="225145" y="103584"/>
                  <a:pt x="242888" y="103584"/>
                </a:cubicBezTo>
                <a:cubicBezTo>
                  <a:pt x="260630" y="103584"/>
                  <a:pt x="275034" y="89180"/>
                  <a:pt x="275034" y="71438"/>
                </a:cubicBezTo>
                <a:close/>
                <a:moveTo>
                  <a:pt x="71438" y="192881"/>
                </a:moveTo>
                <a:lnTo>
                  <a:pt x="71438" y="200025"/>
                </a:lnTo>
                <a:cubicBezTo>
                  <a:pt x="71438" y="207928"/>
                  <a:pt x="77822" y="214313"/>
                  <a:pt x="85725" y="214313"/>
                </a:cubicBezTo>
                <a:lnTo>
                  <a:pt x="155734" y="214313"/>
                </a:lnTo>
                <a:cubicBezTo>
                  <a:pt x="152564" y="204668"/>
                  <a:pt x="152921" y="194489"/>
                  <a:pt x="160511" y="185738"/>
                </a:cubicBezTo>
                <a:cubicBezTo>
                  <a:pt x="154260" y="178504"/>
                  <a:pt x="151358" y="168012"/>
                  <a:pt x="155421" y="157475"/>
                </a:cubicBezTo>
                <a:cubicBezTo>
                  <a:pt x="158368" y="149840"/>
                  <a:pt x="162520" y="142696"/>
                  <a:pt x="167655" y="136356"/>
                </a:cubicBezTo>
                <a:cubicBezTo>
                  <a:pt x="170066" y="133410"/>
                  <a:pt x="172834" y="131132"/>
                  <a:pt x="175826" y="129480"/>
                </a:cubicBezTo>
                <a:cubicBezTo>
                  <a:pt x="165958" y="124346"/>
                  <a:pt x="154751" y="121444"/>
                  <a:pt x="142875" y="121444"/>
                </a:cubicBezTo>
                <a:cubicBezTo>
                  <a:pt x="103406" y="121444"/>
                  <a:pt x="71438" y="153412"/>
                  <a:pt x="71438" y="192881"/>
                </a:cubicBezTo>
                <a:close/>
                <a:moveTo>
                  <a:pt x="278874" y="173191"/>
                </a:moveTo>
                <a:cubicBezTo>
                  <a:pt x="281687" y="171584"/>
                  <a:pt x="283116" y="168235"/>
                  <a:pt x="281910" y="165155"/>
                </a:cubicBezTo>
                <a:cubicBezTo>
                  <a:pt x="279767" y="159618"/>
                  <a:pt x="276776" y="154394"/>
                  <a:pt x="273025" y="149796"/>
                </a:cubicBezTo>
                <a:cubicBezTo>
                  <a:pt x="270971" y="147251"/>
                  <a:pt x="267355" y="146804"/>
                  <a:pt x="264542" y="148456"/>
                </a:cubicBezTo>
                <a:cubicBezTo>
                  <a:pt x="254809" y="154082"/>
                  <a:pt x="242843" y="147206"/>
                  <a:pt x="242843" y="135910"/>
                </a:cubicBezTo>
                <a:cubicBezTo>
                  <a:pt x="242843" y="132651"/>
                  <a:pt x="240655" y="129748"/>
                  <a:pt x="237440" y="129257"/>
                </a:cubicBezTo>
                <a:cubicBezTo>
                  <a:pt x="231681" y="128364"/>
                  <a:pt x="225475" y="128364"/>
                  <a:pt x="219715" y="129257"/>
                </a:cubicBezTo>
                <a:cubicBezTo>
                  <a:pt x="216500" y="129748"/>
                  <a:pt x="214312" y="132651"/>
                  <a:pt x="214312" y="135910"/>
                </a:cubicBezTo>
                <a:cubicBezTo>
                  <a:pt x="214312" y="147161"/>
                  <a:pt x="202347" y="154082"/>
                  <a:pt x="192613" y="148456"/>
                </a:cubicBezTo>
                <a:cubicBezTo>
                  <a:pt x="189801" y="146849"/>
                  <a:pt x="186184" y="147295"/>
                  <a:pt x="184130" y="149796"/>
                </a:cubicBezTo>
                <a:cubicBezTo>
                  <a:pt x="180380" y="154394"/>
                  <a:pt x="177388" y="159618"/>
                  <a:pt x="175245" y="165155"/>
                </a:cubicBezTo>
                <a:cubicBezTo>
                  <a:pt x="174084" y="168191"/>
                  <a:pt x="175468" y="171539"/>
                  <a:pt x="178281" y="173147"/>
                </a:cubicBezTo>
                <a:cubicBezTo>
                  <a:pt x="188059" y="178772"/>
                  <a:pt x="188059" y="192569"/>
                  <a:pt x="178281" y="198239"/>
                </a:cubicBezTo>
                <a:cubicBezTo>
                  <a:pt x="175468" y="199846"/>
                  <a:pt x="174040" y="203195"/>
                  <a:pt x="175245" y="206231"/>
                </a:cubicBezTo>
                <a:cubicBezTo>
                  <a:pt x="177388" y="211768"/>
                  <a:pt x="180380" y="216991"/>
                  <a:pt x="184130" y="221590"/>
                </a:cubicBezTo>
                <a:cubicBezTo>
                  <a:pt x="186184" y="224135"/>
                  <a:pt x="189801" y="224582"/>
                  <a:pt x="192613" y="222930"/>
                </a:cubicBezTo>
                <a:cubicBezTo>
                  <a:pt x="202347" y="217304"/>
                  <a:pt x="214312" y="224224"/>
                  <a:pt x="214312" y="235476"/>
                </a:cubicBezTo>
                <a:cubicBezTo>
                  <a:pt x="214312" y="238735"/>
                  <a:pt x="216500" y="241637"/>
                  <a:pt x="219715" y="242128"/>
                </a:cubicBezTo>
                <a:cubicBezTo>
                  <a:pt x="225475" y="243021"/>
                  <a:pt x="231681" y="243021"/>
                  <a:pt x="237440" y="242128"/>
                </a:cubicBezTo>
                <a:cubicBezTo>
                  <a:pt x="240655" y="241637"/>
                  <a:pt x="242843" y="238735"/>
                  <a:pt x="242843" y="235476"/>
                </a:cubicBezTo>
                <a:cubicBezTo>
                  <a:pt x="242843" y="224224"/>
                  <a:pt x="254809" y="217304"/>
                  <a:pt x="264542" y="222930"/>
                </a:cubicBezTo>
                <a:cubicBezTo>
                  <a:pt x="267355" y="224537"/>
                  <a:pt x="270971" y="224091"/>
                  <a:pt x="273025" y="221590"/>
                </a:cubicBezTo>
                <a:cubicBezTo>
                  <a:pt x="276776" y="216991"/>
                  <a:pt x="279767" y="211768"/>
                  <a:pt x="281910" y="206231"/>
                </a:cubicBezTo>
                <a:cubicBezTo>
                  <a:pt x="283071" y="203195"/>
                  <a:pt x="281687" y="199846"/>
                  <a:pt x="278874" y="198239"/>
                </a:cubicBezTo>
                <a:cubicBezTo>
                  <a:pt x="269096" y="192613"/>
                  <a:pt x="269096" y="178817"/>
                  <a:pt x="278874" y="173147"/>
                </a:cubicBezTo>
                <a:close/>
                <a:moveTo>
                  <a:pt x="210741" y="185738"/>
                </a:moveTo>
                <a:cubicBezTo>
                  <a:pt x="210741" y="175881"/>
                  <a:pt x="218743" y="167878"/>
                  <a:pt x="228600" y="167878"/>
                </a:cubicBezTo>
                <a:cubicBezTo>
                  <a:pt x="238457" y="167878"/>
                  <a:pt x="246459" y="175881"/>
                  <a:pt x="246459" y="185738"/>
                </a:cubicBezTo>
                <a:cubicBezTo>
                  <a:pt x="246459" y="195594"/>
                  <a:pt x="238457" y="203597"/>
                  <a:pt x="228600" y="203597"/>
                </a:cubicBezTo>
                <a:cubicBezTo>
                  <a:pt x="218743" y="203597"/>
                  <a:pt x="210741" y="195594"/>
                  <a:pt x="210741" y="18573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7" name="Text 30">
            <a:extLst>
              <a:ext uri="{FF2B5EF4-FFF2-40B4-BE49-F238E27FC236}">
                <a16:creationId xmlns:a16="http://schemas.microsoft.com/office/drawing/2014/main" id="{7B9039D2-5AFF-4FB4-9DCA-EB1DD0343A33}"/>
              </a:ext>
            </a:extLst>
          </p:cNvPr>
          <p:cNvSpPr/>
          <p:nvPr/>
        </p:nvSpPr>
        <p:spPr>
          <a:xfrm>
            <a:off x="7331704" y="2742401"/>
            <a:ext cx="396461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ea typeface="得意黑" pitchFamily="34" charset="-122"/>
                <a:cs typeface="得意黑" pitchFamily="34" charset="-120"/>
              </a:rPr>
              <a:t>Επ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ea typeface="得意黑" pitchFamily="34" charset="-122"/>
                <a:cs typeface="得意黑" pitchFamily="34" charset="-120"/>
              </a:rPr>
              <a:t>ιμόρφωση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ea typeface="得意黑" pitchFamily="34" charset="-122"/>
                <a:cs typeface="得意黑" pitchFamily="34" charset="-120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ea typeface="得意黑" pitchFamily="34" charset="-122"/>
                <a:cs typeface="得意黑" pitchFamily="34" charset="-120"/>
              </a:rPr>
              <a:t>Το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ea typeface="得意黑" pitchFamily="34" charset="-122"/>
                <a:cs typeface="得意黑" pitchFamily="34" charset="-120"/>
              </a:rPr>
              <a:t>πικών</a:t>
            </a:r>
            <a:r>
              <a:rPr lang="el-GR" sz="1500" b="1" dirty="0">
                <a:solidFill>
                  <a:schemeClr val="accent1">
                    <a:lumMod val="75000"/>
                  </a:schemeClr>
                </a:solidFill>
                <a:ea typeface="得意黑" pitchFamily="34" charset="-122"/>
                <a:cs typeface="得意黑" pitchFamily="34" charset="-120"/>
              </a:rPr>
              <a:t> Εκπαιδευτικών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Shape 32">
            <a:extLst>
              <a:ext uri="{FF2B5EF4-FFF2-40B4-BE49-F238E27FC236}">
                <a16:creationId xmlns:a16="http://schemas.microsoft.com/office/drawing/2014/main" id="{2F40A46A-BA77-4785-BE26-36BDAD3873F7}"/>
              </a:ext>
            </a:extLst>
          </p:cNvPr>
          <p:cNvSpPr/>
          <p:nvPr/>
        </p:nvSpPr>
        <p:spPr>
          <a:xfrm>
            <a:off x="6656537" y="3448050"/>
            <a:ext cx="5238750" cy="990600"/>
          </a:xfrm>
          <a:custGeom>
            <a:avLst/>
            <a:gdLst/>
            <a:ahLst/>
            <a:cxnLst/>
            <a:rect l="l" t="t" r="r" b="b"/>
            <a:pathLst>
              <a:path w="5238750" h="990600">
                <a:moveTo>
                  <a:pt x="76197" y="0"/>
                </a:moveTo>
                <a:lnTo>
                  <a:pt x="5162553" y="0"/>
                </a:lnTo>
                <a:cubicBezTo>
                  <a:pt x="5204635" y="0"/>
                  <a:pt x="5238750" y="34115"/>
                  <a:pt x="5238750" y="76197"/>
                </a:cubicBezTo>
                <a:lnTo>
                  <a:pt x="5238750" y="914403"/>
                </a:lnTo>
                <a:cubicBezTo>
                  <a:pt x="5238750" y="956485"/>
                  <a:pt x="5204635" y="990600"/>
                  <a:pt x="5162553" y="990600"/>
                </a:cubicBezTo>
                <a:lnTo>
                  <a:pt x="76197" y="990600"/>
                </a:lnTo>
                <a:cubicBezTo>
                  <a:pt x="34115" y="990600"/>
                  <a:pt x="0" y="956485"/>
                  <a:pt x="0" y="914403"/>
                </a:cubicBezTo>
                <a:lnTo>
                  <a:pt x="0" y="76197"/>
                </a:lnTo>
                <a:cubicBezTo>
                  <a:pt x="0" y="34143"/>
                  <a:pt x="34143" y="0"/>
                  <a:pt x="76197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50" name="Shape 33">
            <a:extLst>
              <a:ext uri="{FF2B5EF4-FFF2-40B4-BE49-F238E27FC236}">
                <a16:creationId xmlns:a16="http://schemas.microsoft.com/office/drawing/2014/main" id="{CAE3AE2E-2D68-4F7B-A1E7-250738793C56}"/>
              </a:ext>
            </a:extLst>
          </p:cNvPr>
          <p:cNvSpPr/>
          <p:nvPr/>
        </p:nvSpPr>
        <p:spPr>
          <a:xfrm>
            <a:off x="6770837" y="3600450"/>
            <a:ext cx="190500" cy="152400"/>
          </a:xfrm>
          <a:custGeom>
            <a:avLst/>
            <a:gdLst/>
            <a:ahLst/>
            <a:cxnLst/>
            <a:rect l="l" t="t" r="r" b="b"/>
            <a:pathLst>
              <a:path w="190500" h="152400">
                <a:moveTo>
                  <a:pt x="38100" y="28575"/>
                </a:moveTo>
                <a:cubicBezTo>
                  <a:pt x="38100" y="18068"/>
                  <a:pt x="46643" y="9525"/>
                  <a:pt x="57150" y="9525"/>
                </a:cubicBezTo>
                <a:lnTo>
                  <a:pt x="161925" y="9525"/>
                </a:lnTo>
                <a:cubicBezTo>
                  <a:pt x="172432" y="9525"/>
                  <a:pt x="180975" y="18068"/>
                  <a:pt x="180975" y="28575"/>
                </a:cubicBezTo>
                <a:lnTo>
                  <a:pt x="180975" y="100013"/>
                </a:lnTo>
                <a:lnTo>
                  <a:pt x="152400" y="100013"/>
                </a:lnTo>
                <a:lnTo>
                  <a:pt x="152400" y="95250"/>
                </a:lnTo>
                <a:cubicBezTo>
                  <a:pt x="152400" y="89981"/>
                  <a:pt x="148144" y="85725"/>
                  <a:pt x="142875" y="85725"/>
                </a:cubicBezTo>
                <a:lnTo>
                  <a:pt x="123825" y="85725"/>
                </a:lnTo>
                <a:cubicBezTo>
                  <a:pt x="118556" y="85725"/>
                  <a:pt x="114300" y="89981"/>
                  <a:pt x="114300" y="95250"/>
                </a:cubicBezTo>
                <a:lnTo>
                  <a:pt x="114300" y="100013"/>
                </a:lnTo>
                <a:lnTo>
                  <a:pt x="75873" y="100013"/>
                </a:lnTo>
                <a:cubicBezTo>
                  <a:pt x="79117" y="94417"/>
                  <a:pt x="80962" y="87898"/>
                  <a:pt x="80962" y="80962"/>
                </a:cubicBezTo>
                <a:cubicBezTo>
                  <a:pt x="80962" y="59918"/>
                  <a:pt x="63907" y="42863"/>
                  <a:pt x="42863" y="42863"/>
                </a:cubicBezTo>
                <a:cubicBezTo>
                  <a:pt x="41255" y="42863"/>
                  <a:pt x="39648" y="42952"/>
                  <a:pt x="38100" y="43160"/>
                </a:cubicBezTo>
                <a:lnTo>
                  <a:pt x="38100" y="28575"/>
                </a:lnTo>
                <a:close/>
                <a:moveTo>
                  <a:pt x="99120" y="133350"/>
                </a:moveTo>
                <a:cubicBezTo>
                  <a:pt x="97601" y="126147"/>
                  <a:pt x="94268" y="119628"/>
                  <a:pt x="89565" y="114300"/>
                </a:cubicBezTo>
                <a:lnTo>
                  <a:pt x="180975" y="114300"/>
                </a:lnTo>
                <a:cubicBezTo>
                  <a:pt x="180975" y="124807"/>
                  <a:pt x="172432" y="133350"/>
                  <a:pt x="161925" y="133350"/>
                </a:cubicBezTo>
                <a:lnTo>
                  <a:pt x="99120" y="133350"/>
                </a:lnTo>
                <a:close/>
                <a:moveTo>
                  <a:pt x="19050" y="80962"/>
                </a:moveTo>
                <a:cubicBezTo>
                  <a:pt x="19050" y="67820"/>
                  <a:pt x="29720" y="57150"/>
                  <a:pt x="42862" y="57150"/>
                </a:cubicBezTo>
                <a:cubicBezTo>
                  <a:pt x="56005" y="57150"/>
                  <a:pt x="66675" y="67820"/>
                  <a:pt x="66675" y="80962"/>
                </a:cubicBezTo>
                <a:cubicBezTo>
                  <a:pt x="66675" y="94105"/>
                  <a:pt x="56005" y="104775"/>
                  <a:pt x="42863" y="104775"/>
                </a:cubicBezTo>
                <a:cubicBezTo>
                  <a:pt x="29720" y="104775"/>
                  <a:pt x="19050" y="94105"/>
                  <a:pt x="19050" y="80962"/>
                </a:cubicBezTo>
                <a:close/>
                <a:moveTo>
                  <a:pt x="0" y="142875"/>
                </a:moveTo>
                <a:cubicBezTo>
                  <a:pt x="0" y="127099"/>
                  <a:pt x="12799" y="114300"/>
                  <a:pt x="28575" y="114300"/>
                </a:cubicBezTo>
                <a:lnTo>
                  <a:pt x="57150" y="114300"/>
                </a:lnTo>
                <a:cubicBezTo>
                  <a:pt x="72926" y="114300"/>
                  <a:pt x="85725" y="127099"/>
                  <a:pt x="85725" y="142875"/>
                </a:cubicBezTo>
                <a:cubicBezTo>
                  <a:pt x="85725" y="148144"/>
                  <a:pt x="81469" y="152400"/>
                  <a:pt x="76200" y="152400"/>
                </a:cubicBezTo>
                <a:lnTo>
                  <a:pt x="9525" y="152400"/>
                </a:lnTo>
                <a:cubicBezTo>
                  <a:pt x="4256" y="152400"/>
                  <a:pt x="0" y="148144"/>
                  <a:pt x="0" y="142875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51" name="Text 34">
            <a:extLst>
              <a:ext uri="{FF2B5EF4-FFF2-40B4-BE49-F238E27FC236}">
                <a16:creationId xmlns:a16="http://schemas.microsoft.com/office/drawing/2014/main" id="{1E5DD58A-6F71-4563-80FF-7B88FE20DE5B}"/>
              </a:ext>
            </a:extLst>
          </p:cNvPr>
          <p:cNvSpPr/>
          <p:nvPr/>
        </p:nvSpPr>
        <p:spPr>
          <a:xfrm>
            <a:off x="6961337" y="3562350"/>
            <a:ext cx="4895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Βιωματικά Εργαστήρια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2" name="Text 35">
            <a:extLst>
              <a:ext uri="{FF2B5EF4-FFF2-40B4-BE49-F238E27FC236}">
                <a16:creationId xmlns:a16="http://schemas.microsoft.com/office/drawing/2014/main" id="{43DC16BF-B468-48B6-B035-DDF9845299AB}"/>
              </a:ext>
            </a:extLst>
          </p:cNvPr>
          <p:cNvSpPr/>
          <p:nvPr/>
        </p:nvSpPr>
        <p:spPr>
          <a:xfrm>
            <a:off x="6770837" y="3867150"/>
            <a:ext cx="50863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Η Π.Ο. σχεδιάζει και υλοποιεί βιωματικά εργαστήρια για εκπαιδευτικούς της περιοχής.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3" name="Shape 36">
            <a:extLst>
              <a:ext uri="{FF2B5EF4-FFF2-40B4-BE49-F238E27FC236}">
                <a16:creationId xmlns:a16="http://schemas.microsoft.com/office/drawing/2014/main" id="{187FB33F-1E20-4186-A9C4-FABAB0AE934A}"/>
              </a:ext>
            </a:extLst>
          </p:cNvPr>
          <p:cNvSpPr/>
          <p:nvPr/>
        </p:nvSpPr>
        <p:spPr>
          <a:xfrm>
            <a:off x="6656537" y="4552950"/>
            <a:ext cx="5238750" cy="990600"/>
          </a:xfrm>
          <a:custGeom>
            <a:avLst/>
            <a:gdLst/>
            <a:ahLst/>
            <a:cxnLst/>
            <a:rect l="l" t="t" r="r" b="b"/>
            <a:pathLst>
              <a:path w="5238750" h="990600">
                <a:moveTo>
                  <a:pt x="76197" y="0"/>
                </a:moveTo>
                <a:lnTo>
                  <a:pt x="5162553" y="0"/>
                </a:lnTo>
                <a:cubicBezTo>
                  <a:pt x="5204635" y="0"/>
                  <a:pt x="5238750" y="34115"/>
                  <a:pt x="5238750" y="76197"/>
                </a:cubicBezTo>
                <a:lnTo>
                  <a:pt x="5238750" y="914403"/>
                </a:lnTo>
                <a:cubicBezTo>
                  <a:pt x="5238750" y="956485"/>
                  <a:pt x="5204635" y="990600"/>
                  <a:pt x="5162553" y="990600"/>
                </a:cubicBezTo>
                <a:lnTo>
                  <a:pt x="76197" y="990600"/>
                </a:lnTo>
                <a:cubicBezTo>
                  <a:pt x="34115" y="990600"/>
                  <a:pt x="0" y="956485"/>
                  <a:pt x="0" y="914403"/>
                </a:cubicBezTo>
                <a:lnTo>
                  <a:pt x="0" y="76197"/>
                </a:lnTo>
                <a:cubicBezTo>
                  <a:pt x="0" y="34143"/>
                  <a:pt x="34143" y="0"/>
                  <a:pt x="76197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54" name="Shape 37">
            <a:extLst>
              <a:ext uri="{FF2B5EF4-FFF2-40B4-BE49-F238E27FC236}">
                <a16:creationId xmlns:a16="http://schemas.microsoft.com/office/drawing/2014/main" id="{D89AEC3B-4488-45E1-9850-478DEE025A03}"/>
              </a:ext>
            </a:extLst>
          </p:cNvPr>
          <p:cNvSpPr/>
          <p:nvPr/>
        </p:nvSpPr>
        <p:spPr>
          <a:xfrm>
            <a:off x="6780362" y="4705350"/>
            <a:ext cx="171450" cy="152400"/>
          </a:xfrm>
          <a:custGeom>
            <a:avLst/>
            <a:gdLst/>
            <a:ahLst/>
            <a:cxnLst/>
            <a:rect l="l" t="t" r="r" b="b"/>
            <a:pathLst>
              <a:path w="171450" h="152400">
                <a:moveTo>
                  <a:pt x="80040" y="25360"/>
                </a:moveTo>
                <a:lnTo>
                  <a:pt x="45333" y="63937"/>
                </a:lnTo>
                <a:cubicBezTo>
                  <a:pt x="43964" y="65455"/>
                  <a:pt x="44023" y="67806"/>
                  <a:pt x="45482" y="69265"/>
                </a:cubicBezTo>
                <a:cubicBezTo>
                  <a:pt x="54560" y="78343"/>
                  <a:pt x="69294" y="78343"/>
                  <a:pt x="78373" y="69265"/>
                </a:cubicBezTo>
                <a:lnTo>
                  <a:pt x="87838" y="59799"/>
                </a:lnTo>
                <a:cubicBezTo>
                  <a:pt x="89089" y="58549"/>
                  <a:pt x="90666" y="57864"/>
                  <a:pt x="92273" y="57745"/>
                </a:cubicBezTo>
                <a:cubicBezTo>
                  <a:pt x="94298" y="57567"/>
                  <a:pt x="96381" y="58251"/>
                  <a:pt x="97929" y="59799"/>
                </a:cubicBezTo>
                <a:lnTo>
                  <a:pt x="150495" y="111919"/>
                </a:lnTo>
                <a:lnTo>
                  <a:pt x="171450" y="95250"/>
                </a:lnTo>
                <a:lnTo>
                  <a:pt x="171450" y="9525"/>
                </a:lnTo>
                <a:lnTo>
                  <a:pt x="138113" y="28575"/>
                </a:lnTo>
                <a:lnTo>
                  <a:pt x="131028" y="23842"/>
                </a:lnTo>
                <a:cubicBezTo>
                  <a:pt x="126325" y="20717"/>
                  <a:pt x="120819" y="19050"/>
                  <a:pt x="115163" y="19050"/>
                </a:cubicBezTo>
                <a:lnTo>
                  <a:pt x="94208" y="19050"/>
                </a:lnTo>
                <a:cubicBezTo>
                  <a:pt x="93881" y="19050"/>
                  <a:pt x="93524" y="19050"/>
                  <a:pt x="93196" y="19080"/>
                </a:cubicBezTo>
                <a:cubicBezTo>
                  <a:pt x="88166" y="19348"/>
                  <a:pt x="83433" y="21610"/>
                  <a:pt x="80040" y="25360"/>
                </a:cubicBezTo>
                <a:close/>
                <a:moveTo>
                  <a:pt x="34707" y="54382"/>
                </a:moveTo>
                <a:lnTo>
                  <a:pt x="66496" y="19050"/>
                </a:lnTo>
                <a:lnTo>
                  <a:pt x="54709" y="19050"/>
                </a:lnTo>
                <a:cubicBezTo>
                  <a:pt x="47119" y="19050"/>
                  <a:pt x="39856" y="22056"/>
                  <a:pt x="34498" y="27414"/>
                </a:cubicBezTo>
                <a:lnTo>
                  <a:pt x="33338" y="28575"/>
                </a:lnTo>
                <a:lnTo>
                  <a:pt x="0" y="9525"/>
                </a:lnTo>
                <a:lnTo>
                  <a:pt x="0" y="95250"/>
                </a:lnTo>
                <a:lnTo>
                  <a:pt x="46553" y="134035"/>
                </a:lnTo>
                <a:cubicBezTo>
                  <a:pt x="53400" y="139750"/>
                  <a:pt x="62032" y="142875"/>
                  <a:pt x="70931" y="142875"/>
                </a:cubicBezTo>
                <a:lnTo>
                  <a:pt x="75605" y="142875"/>
                </a:lnTo>
                <a:lnTo>
                  <a:pt x="73521" y="140791"/>
                </a:lnTo>
                <a:cubicBezTo>
                  <a:pt x="70723" y="137993"/>
                  <a:pt x="70723" y="133469"/>
                  <a:pt x="73521" y="130701"/>
                </a:cubicBezTo>
                <a:cubicBezTo>
                  <a:pt x="76319" y="127933"/>
                  <a:pt x="80843" y="127903"/>
                  <a:pt x="83612" y="130701"/>
                </a:cubicBezTo>
                <a:lnTo>
                  <a:pt x="95816" y="142905"/>
                </a:lnTo>
                <a:lnTo>
                  <a:pt x="98494" y="142905"/>
                </a:lnTo>
                <a:cubicBezTo>
                  <a:pt x="104180" y="142905"/>
                  <a:pt x="109746" y="141625"/>
                  <a:pt x="114806" y="139244"/>
                </a:cubicBezTo>
                <a:lnTo>
                  <a:pt x="106859" y="131266"/>
                </a:lnTo>
                <a:cubicBezTo>
                  <a:pt x="104061" y="128468"/>
                  <a:pt x="104061" y="123944"/>
                  <a:pt x="106859" y="121176"/>
                </a:cubicBezTo>
                <a:cubicBezTo>
                  <a:pt x="109657" y="118408"/>
                  <a:pt x="114181" y="118378"/>
                  <a:pt x="116949" y="121176"/>
                </a:cubicBezTo>
                <a:lnTo>
                  <a:pt x="126474" y="130701"/>
                </a:lnTo>
                <a:lnTo>
                  <a:pt x="131683" y="125492"/>
                </a:lnTo>
                <a:cubicBezTo>
                  <a:pt x="134332" y="122843"/>
                  <a:pt x="135106" y="119003"/>
                  <a:pt x="133945" y="115639"/>
                </a:cubicBezTo>
                <a:lnTo>
                  <a:pt x="92899" y="74920"/>
                </a:lnTo>
                <a:lnTo>
                  <a:pt x="88463" y="79355"/>
                </a:lnTo>
                <a:cubicBezTo>
                  <a:pt x="73789" y="94030"/>
                  <a:pt x="50036" y="94030"/>
                  <a:pt x="35362" y="79355"/>
                </a:cubicBezTo>
                <a:cubicBezTo>
                  <a:pt x="28515" y="72509"/>
                  <a:pt x="28248" y="61526"/>
                  <a:pt x="34707" y="54352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55" name="Text 38">
            <a:extLst>
              <a:ext uri="{FF2B5EF4-FFF2-40B4-BE49-F238E27FC236}">
                <a16:creationId xmlns:a16="http://schemas.microsoft.com/office/drawing/2014/main" id="{8F2E8BB8-B907-4280-8416-33027199BC81}"/>
              </a:ext>
            </a:extLst>
          </p:cNvPr>
          <p:cNvSpPr/>
          <p:nvPr/>
        </p:nvSpPr>
        <p:spPr>
          <a:xfrm>
            <a:off x="6961337" y="4667250"/>
            <a:ext cx="4895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Συνεργατική Μάθηση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6" name="Text 39">
            <a:extLst>
              <a:ext uri="{FF2B5EF4-FFF2-40B4-BE49-F238E27FC236}">
                <a16:creationId xmlns:a16="http://schemas.microsoft.com/office/drawing/2014/main" id="{E111CFD9-5AD2-4385-BCD5-DAF33BB560D6}"/>
              </a:ext>
            </a:extLst>
          </p:cNvPr>
          <p:cNvSpPr/>
          <p:nvPr/>
        </p:nvSpPr>
        <p:spPr>
          <a:xfrm>
            <a:off x="6770837" y="4972050"/>
            <a:ext cx="50863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Δημιουργία κοινοτήτων πρακτικής και ανταλλαγή εμπειριών μεταξύ εκπαιδευτικών.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7" name="Shape 40">
            <a:extLst>
              <a:ext uri="{FF2B5EF4-FFF2-40B4-BE49-F238E27FC236}">
                <a16:creationId xmlns:a16="http://schemas.microsoft.com/office/drawing/2014/main" id="{0DAA4E3E-AB12-4301-BE7D-CE4C7919C72F}"/>
              </a:ext>
            </a:extLst>
          </p:cNvPr>
          <p:cNvSpPr/>
          <p:nvPr/>
        </p:nvSpPr>
        <p:spPr>
          <a:xfrm>
            <a:off x="6665508" y="5734494"/>
            <a:ext cx="5238750" cy="990600"/>
          </a:xfrm>
          <a:custGeom>
            <a:avLst/>
            <a:gdLst/>
            <a:ahLst/>
            <a:cxnLst/>
            <a:rect l="l" t="t" r="r" b="b"/>
            <a:pathLst>
              <a:path w="5238750" h="990600">
                <a:moveTo>
                  <a:pt x="76197" y="0"/>
                </a:moveTo>
                <a:lnTo>
                  <a:pt x="5162553" y="0"/>
                </a:lnTo>
                <a:cubicBezTo>
                  <a:pt x="5204635" y="0"/>
                  <a:pt x="5238750" y="34115"/>
                  <a:pt x="5238750" y="76197"/>
                </a:cubicBezTo>
                <a:lnTo>
                  <a:pt x="5238750" y="914403"/>
                </a:lnTo>
                <a:cubicBezTo>
                  <a:pt x="5238750" y="956485"/>
                  <a:pt x="5204635" y="990600"/>
                  <a:pt x="5162553" y="990600"/>
                </a:cubicBezTo>
                <a:lnTo>
                  <a:pt x="76197" y="990600"/>
                </a:lnTo>
                <a:cubicBezTo>
                  <a:pt x="34115" y="990600"/>
                  <a:pt x="0" y="956485"/>
                  <a:pt x="0" y="914403"/>
                </a:cubicBezTo>
                <a:lnTo>
                  <a:pt x="0" y="76197"/>
                </a:lnTo>
                <a:cubicBezTo>
                  <a:pt x="0" y="34143"/>
                  <a:pt x="34143" y="0"/>
                  <a:pt x="76197" y="0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58" name="Shape 41">
            <a:extLst>
              <a:ext uri="{FF2B5EF4-FFF2-40B4-BE49-F238E27FC236}">
                <a16:creationId xmlns:a16="http://schemas.microsoft.com/office/drawing/2014/main" id="{68548069-35FE-4584-98AE-AA7FD2D114E6}"/>
              </a:ext>
            </a:extLst>
          </p:cNvPr>
          <p:cNvSpPr/>
          <p:nvPr/>
        </p:nvSpPr>
        <p:spPr>
          <a:xfrm>
            <a:off x="6789887" y="581025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42905" y="57150"/>
                </a:moveTo>
                <a:lnTo>
                  <a:pt x="145256" y="57150"/>
                </a:lnTo>
                <a:cubicBezTo>
                  <a:pt x="149215" y="57150"/>
                  <a:pt x="152400" y="53965"/>
                  <a:pt x="152400" y="50006"/>
                </a:cubicBezTo>
                <a:lnTo>
                  <a:pt x="152400" y="7144"/>
                </a:lnTo>
                <a:cubicBezTo>
                  <a:pt x="152400" y="4256"/>
                  <a:pt x="150674" y="1637"/>
                  <a:pt x="147995" y="536"/>
                </a:cubicBezTo>
                <a:cubicBezTo>
                  <a:pt x="145316" y="-566"/>
                  <a:pt x="142250" y="60"/>
                  <a:pt x="140196" y="2084"/>
                </a:cubicBezTo>
                <a:lnTo>
                  <a:pt x="124807" y="17502"/>
                </a:lnTo>
                <a:cubicBezTo>
                  <a:pt x="111621" y="6578"/>
                  <a:pt x="94655" y="0"/>
                  <a:pt x="76200" y="0"/>
                </a:cubicBezTo>
                <a:cubicBezTo>
                  <a:pt x="37802" y="0"/>
                  <a:pt x="6042" y="28396"/>
                  <a:pt x="774" y="65336"/>
                </a:cubicBezTo>
                <a:cubicBezTo>
                  <a:pt x="30" y="70545"/>
                  <a:pt x="3631" y="75367"/>
                  <a:pt x="8840" y="76111"/>
                </a:cubicBezTo>
                <a:cubicBezTo>
                  <a:pt x="14049" y="76855"/>
                  <a:pt x="18871" y="73223"/>
                  <a:pt x="19616" y="68044"/>
                </a:cubicBezTo>
                <a:cubicBezTo>
                  <a:pt x="23574" y="40332"/>
                  <a:pt x="47417" y="19050"/>
                  <a:pt x="76200" y="19050"/>
                </a:cubicBezTo>
                <a:cubicBezTo>
                  <a:pt x="89416" y="19050"/>
                  <a:pt x="101560" y="23515"/>
                  <a:pt x="111234" y="31046"/>
                </a:cubicBezTo>
                <a:lnTo>
                  <a:pt x="97334" y="44946"/>
                </a:lnTo>
                <a:cubicBezTo>
                  <a:pt x="95280" y="47000"/>
                  <a:pt x="94684" y="50066"/>
                  <a:pt x="95786" y="52745"/>
                </a:cubicBezTo>
                <a:cubicBezTo>
                  <a:pt x="96887" y="55424"/>
                  <a:pt x="99506" y="57150"/>
                  <a:pt x="102394" y="57150"/>
                </a:cubicBezTo>
                <a:lnTo>
                  <a:pt x="142905" y="57150"/>
                </a:lnTo>
                <a:close/>
                <a:moveTo>
                  <a:pt x="151656" y="87064"/>
                </a:moveTo>
                <a:cubicBezTo>
                  <a:pt x="152400" y="81855"/>
                  <a:pt x="148769" y="77033"/>
                  <a:pt x="143589" y="76289"/>
                </a:cubicBezTo>
                <a:cubicBezTo>
                  <a:pt x="138410" y="75545"/>
                  <a:pt x="133558" y="79177"/>
                  <a:pt x="132814" y="84356"/>
                </a:cubicBezTo>
                <a:cubicBezTo>
                  <a:pt x="128855" y="112038"/>
                  <a:pt x="105013" y="133320"/>
                  <a:pt x="76230" y="133320"/>
                </a:cubicBezTo>
                <a:cubicBezTo>
                  <a:pt x="63014" y="133320"/>
                  <a:pt x="50869" y="128855"/>
                  <a:pt x="41196" y="121325"/>
                </a:cubicBezTo>
                <a:lnTo>
                  <a:pt x="55066" y="107454"/>
                </a:lnTo>
                <a:cubicBezTo>
                  <a:pt x="57120" y="105400"/>
                  <a:pt x="57716" y="102334"/>
                  <a:pt x="56614" y="99655"/>
                </a:cubicBezTo>
                <a:cubicBezTo>
                  <a:pt x="55513" y="96976"/>
                  <a:pt x="52894" y="95250"/>
                  <a:pt x="50006" y="95250"/>
                </a:cubicBezTo>
                <a:lnTo>
                  <a:pt x="7144" y="95250"/>
                </a:lnTo>
                <a:cubicBezTo>
                  <a:pt x="3185" y="95250"/>
                  <a:pt x="0" y="98435"/>
                  <a:pt x="0" y="102394"/>
                </a:cubicBezTo>
                <a:lnTo>
                  <a:pt x="0" y="145256"/>
                </a:lnTo>
                <a:cubicBezTo>
                  <a:pt x="0" y="148144"/>
                  <a:pt x="1726" y="150763"/>
                  <a:pt x="4405" y="151864"/>
                </a:cubicBezTo>
                <a:cubicBezTo>
                  <a:pt x="7084" y="152966"/>
                  <a:pt x="10150" y="152340"/>
                  <a:pt x="12204" y="150316"/>
                </a:cubicBezTo>
                <a:lnTo>
                  <a:pt x="27622" y="134898"/>
                </a:lnTo>
                <a:cubicBezTo>
                  <a:pt x="40779" y="145822"/>
                  <a:pt x="57745" y="152400"/>
                  <a:pt x="76200" y="152400"/>
                </a:cubicBezTo>
                <a:cubicBezTo>
                  <a:pt x="114598" y="152400"/>
                  <a:pt x="146358" y="124004"/>
                  <a:pt x="151626" y="87064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9" name="Text 42">
            <a:extLst>
              <a:ext uri="{FF2B5EF4-FFF2-40B4-BE49-F238E27FC236}">
                <a16:creationId xmlns:a16="http://schemas.microsoft.com/office/drawing/2014/main" id="{C7B422C3-8727-4DFA-8AAF-53B2EF2CE0EF}"/>
              </a:ext>
            </a:extLst>
          </p:cNvPr>
          <p:cNvSpPr/>
          <p:nvPr/>
        </p:nvSpPr>
        <p:spPr>
          <a:xfrm>
            <a:off x="6961337" y="5772150"/>
            <a:ext cx="4895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Ανατροφοδότηση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0" name="Text 43">
            <a:extLst>
              <a:ext uri="{FF2B5EF4-FFF2-40B4-BE49-F238E27FC236}">
                <a16:creationId xmlns:a16="http://schemas.microsoft.com/office/drawing/2014/main" id="{787ACA85-5307-4519-8AC2-B4E902F2919F}"/>
              </a:ext>
            </a:extLst>
          </p:cNvPr>
          <p:cNvSpPr/>
          <p:nvPr/>
        </p:nvSpPr>
        <p:spPr>
          <a:xfrm>
            <a:off x="6770837" y="6076950"/>
            <a:ext cx="50863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Συνεχής βελτίωση των επιμορφωτικών προγραμμάτων με βάση τις ανάγκες των εκπαιδευτικών.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791051"/>
            <a:ext cx="1628418" cy="278130"/>
          </a:xfrm>
          <a:prstGeom prst="roundRect">
            <a:avLst>
              <a:gd name="adj" fmla="val 19182"/>
            </a:avLst>
          </a:prstGeom>
          <a:solidFill>
            <a:srgbClr val="FFE3CC"/>
          </a:solidFill>
          <a:ln/>
        </p:spPr>
      </p:sp>
      <p:sp>
        <p:nvSpPr>
          <p:cNvPr id="4" name="Text 1"/>
          <p:cNvSpPr/>
          <p:nvPr/>
        </p:nvSpPr>
        <p:spPr>
          <a:xfrm>
            <a:off x="889040" y="838676"/>
            <a:ext cx="1437918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ΕΠΙΜΟΡΦΩΤΙΚ</a:t>
            </a:r>
            <a:r>
              <a:rPr lang="el-GR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</a:t>
            </a: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ΥΛΙΚ</a:t>
            </a:r>
            <a:r>
              <a:rPr lang="el-GR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793790" y="1119902"/>
            <a:ext cx="75564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Το Επιμορφωτικό Υλικό για την Παιδαγωγική Ομάδα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793790" y="2162889"/>
            <a:ext cx="529232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26 θεματικές ενότητες ως εργαλειοθήκη καινοτομίας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93790" y="2601397"/>
            <a:ext cx="7556421" cy="1114068"/>
          </a:xfrm>
          <a:prstGeom prst="roundRect">
            <a:avLst>
              <a:gd name="adj" fmla="val 5986"/>
            </a:avLst>
          </a:prstGeom>
          <a:solidFill>
            <a:srgbClr val="FFE3CC"/>
          </a:solidFill>
          <a:ln w="7620">
            <a:solidFill>
              <a:srgbClr val="E5C9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60120" y="2767727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Δομή και Στόχευση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960120" y="3091934"/>
            <a:ext cx="7223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Το υλικό οργανώνεται σε </a:t>
            </a:r>
            <a:r>
              <a:rPr lang="en-US" sz="12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26 θεματικές ενότητες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καλύπτοντας εκπαίδευση, τεχνολογία και πρακτικές εφαρμογές για χρήση από σχολεία και επιμορφωτές/-τριες.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793790" y="3842385"/>
            <a:ext cx="7556421" cy="1114068"/>
          </a:xfrm>
          <a:prstGeom prst="roundRect">
            <a:avLst>
              <a:gd name="adj" fmla="val 5986"/>
            </a:avLst>
          </a:prstGeom>
          <a:solidFill>
            <a:srgbClr val="FFE3CC"/>
          </a:solidFill>
          <a:ln w="7620">
            <a:solidFill>
              <a:srgbClr val="E5C9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60120" y="3915667"/>
            <a:ext cx="281737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Παιδαγωγικές Προσεγγίσεις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949842" y="4204693"/>
            <a:ext cx="7223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Εστιάζει σε έννοιες όπως Πολιτισμικά </a:t>
            </a:r>
            <a:r>
              <a:rPr lang="en-US" sz="12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Δι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ατηρούμενη Διδασκαλία</a:t>
            </a:r>
            <a:r>
              <a:rPr lang="el-GR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-σεβασμός στην πολιτιστική ταυτότητα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2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Κοινωνική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Δικ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αιοσύνη</a:t>
            </a:r>
            <a:r>
              <a:rPr lang="el-GR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-ισότητα και </a:t>
            </a:r>
            <a:r>
              <a:rPr lang="el-GR" sz="12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συμμετοχικότητα</a:t>
            </a:r>
            <a:r>
              <a:rPr lang="el-GR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στη μάθηση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Πα</a:t>
            </a:r>
            <a:r>
              <a:rPr lang="en-US" sz="12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ιδ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αγωγική STEM</a:t>
            </a:r>
            <a:r>
              <a:rPr lang="el-GR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-διεπιστημονική προσέγγιση 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και </a:t>
            </a:r>
            <a:r>
              <a:rPr lang="en-US" sz="12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Κοινότητες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Πρ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ακτικής</a:t>
            </a:r>
            <a:r>
              <a:rPr lang="el-GR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-συνεργατική μάθηση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250" dirty="0"/>
          </a:p>
        </p:txBody>
      </p:sp>
      <p:sp>
        <p:nvSpPr>
          <p:cNvPr id="13" name="Shape 10"/>
          <p:cNvSpPr/>
          <p:nvPr/>
        </p:nvSpPr>
        <p:spPr>
          <a:xfrm>
            <a:off x="793790" y="5083373"/>
            <a:ext cx="7556421" cy="1114068"/>
          </a:xfrm>
          <a:prstGeom prst="roundRect">
            <a:avLst>
              <a:gd name="adj" fmla="val 5986"/>
            </a:avLst>
          </a:prstGeom>
          <a:solidFill>
            <a:srgbClr val="FFE3CC"/>
          </a:solidFill>
          <a:ln w="7620">
            <a:solidFill>
              <a:srgbClr val="E5C9B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60120" y="5249704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Τεχνολογικά Πεδία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960120" y="5573911"/>
            <a:ext cx="7223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Περιλαμβάνει Ρομποτική, XR/AR/MR</a:t>
            </a:r>
            <a:r>
              <a:rPr lang="el-GR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(Εκτεταμένη/Επαυξημένη/Μικτή Πραγματικότητα)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ΙοΤ, AI, Big Data και </a:t>
            </a:r>
            <a:r>
              <a:rPr lang="el-GR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την </a:t>
            </a:r>
            <a:r>
              <a:rPr lang="en-US" sz="12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εκ</a:t>
            </a: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παιδευτική χρήση τους μέσα από σενάρια και εφαρμογές στα Κ.Κ.</a:t>
            </a:r>
            <a:endParaRPr lang="en-US" sz="1250" dirty="0"/>
          </a:p>
        </p:txBody>
      </p:sp>
      <p:sp>
        <p:nvSpPr>
          <p:cNvPr id="16" name="Shape 13"/>
          <p:cNvSpPr/>
          <p:nvPr/>
        </p:nvSpPr>
        <p:spPr>
          <a:xfrm>
            <a:off x="793790" y="6324362"/>
            <a:ext cx="7556421" cy="1114068"/>
          </a:xfrm>
          <a:prstGeom prst="roundRect">
            <a:avLst>
              <a:gd name="adj" fmla="val 5986"/>
            </a:avLst>
          </a:prstGeom>
          <a:solidFill>
            <a:srgbClr val="FFE3CC"/>
          </a:solidFill>
          <a:ln w="7620">
            <a:solidFill>
              <a:srgbClr val="E5C9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60120" y="6490692"/>
            <a:ext cx="2487930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Διαθεματική Αξιοποίηση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960120" y="6814899"/>
            <a:ext cx="7223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Οι ενότητες ενθαρρύνουν τη διαθεματική διδασκαλία και τον σχεδιασμό σεναρίων με κοινωνικό και περιβαλλοντικό προσανατολισμό.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BA762C6C-202A-4CC5-B157-52ACAD7CE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7074195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8357787D-17B0-4090-9906-E7FD39DC9217}"/>
              </a:ext>
            </a:extLst>
          </p:cNvPr>
          <p:cNvSpPr/>
          <p:nvPr/>
        </p:nvSpPr>
        <p:spPr>
          <a:xfrm>
            <a:off x="5486400" y="392001"/>
            <a:ext cx="9071909" cy="1671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600"/>
              </a:lnSpc>
            </a:pPr>
            <a:r>
              <a:rPr lang="en-US" sz="37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Κέντρα Καινοτομίας σε 13 Περιφερειακές Διευθύνσεις Εκπαίδευσης</a:t>
            </a:r>
            <a:r>
              <a:rPr lang="el-GR" sz="37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:</a:t>
            </a:r>
          </a:p>
          <a:p>
            <a:pPr algn="ctr">
              <a:lnSpc>
                <a:spcPts val="4600"/>
              </a:lnSpc>
            </a:pPr>
            <a:r>
              <a:rPr lang="el-GR" sz="3700" b="1" dirty="0">
                <a:solidFill>
                  <a:srgbClr val="1A4C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από το Όραμα στην Πράξη</a:t>
            </a:r>
            <a:endParaRPr lang="en-US" sz="37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A658E61C-3C81-40B3-8D28-C56BB1D37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587" y="2290355"/>
            <a:ext cx="4959119" cy="4046650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id="{BBB5A0BC-F992-4319-AF9C-C159EB274315}"/>
              </a:ext>
            </a:extLst>
          </p:cNvPr>
          <p:cNvSpPr/>
          <p:nvPr/>
        </p:nvSpPr>
        <p:spPr>
          <a:xfrm>
            <a:off x="11899344" y="3490556"/>
            <a:ext cx="1944886" cy="278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endParaRPr lang="en-US" sz="1450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4231F0-32AA-4E33-AC93-98272EF426A7}"/>
              </a:ext>
            </a:extLst>
          </p:cNvPr>
          <p:cNvSpPr txBox="1"/>
          <p:nvPr/>
        </p:nvSpPr>
        <p:spPr>
          <a:xfrm>
            <a:off x="7013945" y="6510669"/>
            <a:ext cx="7403804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Inter" pitchFamily="34" charset="-122"/>
                <a:cs typeface="Inter" pitchFamily="34" charset="-120"/>
              </a:rPr>
              <a:t>Πα</a:t>
            </a:r>
            <a:r>
              <a:rPr kumimoji="0" lang="en-US" sz="14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Inter" pitchFamily="34" charset="-122"/>
                <a:cs typeface="Inter" pitchFamily="34" charset="-120"/>
              </a:rPr>
              <a:t>ρουσί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Inter" pitchFamily="34" charset="-122"/>
                <a:cs typeface="Inter" pitchFamily="34" charset="-120"/>
              </a:rPr>
              <a:t>αση από τη </a:t>
            </a:r>
            <a:r>
              <a:rPr kumimoji="0" lang="en-US" sz="1450" b="1" i="0" u="none" strike="noStrike" kern="1200" cap="none" spc="0" normalizeH="0" baseline="0" noProof="0" dirty="0">
                <a:ln>
                  <a:noFill/>
                </a:ln>
                <a:solidFill>
                  <a:srgbClr val="FF8D2F"/>
                </a:solidFill>
                <a:effectLst/>
                <a:uLnTx/>
                <a:uFillTx/>
                <a:ea typeface="Inter" pitchFamily="34" charset="-122"/>
                <a:cs typeface="Inter" pitchFamily="34" charset="-120"/>
              </a:rPr>
              <a:t>Μαρία Γιαννίση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Inter" pitchFamily="34" charset="-122"/>
                <a:cs typeface="Inter" pitchFamily="34" charset="-120"/>
              </a:rPr>
              <a:t>, Ι.Τ.Υ.Ε. - </a:t>
            </a:r>
            <a:r>
              <a:rPr kumimoji="0" lang="en-US" sz="14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Inter" pitchFamily="34" charset="-122"/>
                <a:cs typeface="Inter" pitchFamily="34" charset="-120"/>
              </a:rPr>
              <a:t>Διόφ</a:t>
            </a: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Inter" pitchFamily="34" charset="-122"/>
                <a:cs typeface="Inter" pitchFamily="34" charset="-120"/>
              </a:rPr>
              <a:t>αντος</a:t>
            </a:r>
            <a:endParaRPr kumimoji="0" lang="en-US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>
            <a:extLst>
              <a:ext uri="{FF2B5EF4-FFF2-40B4-BE49-F238E27FC236}">
                <a16:creationId xmlns:a16="http://schemas.microsoft.com/office/drawing/2014/main" id="{23D2965B-4617-4D76-8527-5051B2A246A4}"/>
              </a:ext>
            </a:extLst>
          </p:cNvPr>
          <p:cNvSpPr/>
          <p:nvPr/>
        </p:nvSpPr>
        <p:spPr>
          <a:xfrm>
            <a:off x="5103350" y="2418686"/>
            <a:ext cx="3733800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500" b="1" dirty="0">
                <a:solidFill>
                  <a:schemeClr val="accent4"/>
                </a:solidFill>
                <a:latin typeface="得意黑" pitchFamily="34" charset="0"/>
                <a:ea typeface="得意黑" pitchFamily="34" charset="-122"/>
                <a:cs typeface="得意黑" pitchFamily="34" charset="-120"/>
              </a:rPr>
              <a:t>Ψηφιακό Κέντρο</a:t>
            </a:r>
            <a:endParaRPr lang="en-US" sz="1600" dirty="0">
              <a:solidFill>
                <a:schemeClr val="accent4"/>
              </a:solidFill>
              <a:latin typeface="Calibri" panose="020F0502020204030204"/>
            </a:endParaRPr>
          </a:p>
          <a:p>
            <a:pPr algn="ctr"/>
            <a:r>
              <a:rPr lang="en-US" sz="4500" b="1" dirty="0">
                <a:solidFill>
                  <a:schemeClr val="accent4"/>
                </a:solidFill>
                <a:latin typeface="得意黑" pitchFamily="34" charset="0"/>
                <a:ea typeface="得意黑" pitchFamily="34" charset="-122"/>
                <a:cs typeface="得意黑" pitchFamily="34" charset="-120"/>
              </a:rPr>
              <a:t>Καινοτομίας</a:t>
            </a:r>
            <a:endParaRPr lang="en-US" sz="1600" dirty="0">
              <a:solidFill>
                <a:schemeClr val="accent4"/>
              </a:solidFill>
              <a:latin typeface="Calibri" panose="020F0502020204030204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D7F2CEA4-2B49-4EEE-BECE-FDF7AE56AABC}"/>
              </a:ext>
            </a:extLst>
          </p:cNvPr>
          <p:cNvSpPr/>
          <p:nvPr/>
        </p:nvSpPr>
        <p:spPr>
          <a:xfrm>
            <a:off x="4176836" y="4647536"/>
            <a:ext cx="5966624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chemeClr val="accent4"/>
                </a:solidFill>
                <a:ea typeface="MiSans" pitchFamily="34" charset="-122"/>
                <a:cs typeface="MiSans" pitchFamily="34" charset="-120"/>
              </a:rPr>
              <a:t>Η τεχνολογική υποδομή που ενδυναμώνει τη μάθηση</a:t>
            </a:r>
            <a:endParaRPr lang="en-US" sz="1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13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>
            <a:extLst>
              <a:ext uri="{FF2B5EF4-FFF2-40B4-BE49-F238E27FC236}">
                <a16:creationId xmlns:a16="http://schemas.microsoft.com/office/drawing/2014/main" id="{3CF974C5-D7D7-4DA4-A25A-354A141957EC}"/>
              </a:ext>
            </a:extLst>
          </p:cNvPr>
          <p:cNvSpPr/>
          <p:nvPr/>
        </p:nvSpPr>
        <p:spPr>
          <a:xfrm>
            <a:off x="304695" y="1200938"/>
            <a:ext cx="6810534" cy="4586087"/>
          </a:xfrm>
          <a:custGeom>
            <a:avLst/>
            <a:gdLst/>
            <a:ahLst/>
            <a:cxnLst/>
            <a:rect l="l" t="t" r="r" b="b"/>
            <a:pathLst>
              <a:path w="5675445" h="3821739">
                <a:moveTo>
                  <a:pt x="32664" y="0"/>
                </a:moveTo>
                <a:lnTo>
                  <a:pt x="5577456" y="0"/>
                </a:lnTo>
                <a:cubicBezTo>
                  <a:pt x="5631574" y="0"/>
                  <a:pt x="5675445" y="43871"/>
                  <a:pt x="5675445" y="97989"/>
                </a:cubicBezTo>
                <a:lnTo>
                  <a:pt x="5675445" y="3723749"/>
                </a:lnTo>
                <a:cubicBezTo>
                  <a:pt x="5675445" y="3777867"/>
                  <a:pt x="5631574" y="3821739"/>
                  <a:pt x="5577456" y="3821739"/>
                </a:cubicBezTo>
                <a:lnTo>
                  <a:pt x="32664" y="3821739"/>
                </a:lnTo>
                <a:cubicBezTo>
                  <a:pt x="14624" y="3821739"/>
                  <a:pt x="0" y="3807114"/>
                  <a:pt x="0" y="3789074"/>
                </a:cubicBezTo>
                <a:lnTo>
                  <a:pt x="0" y="32664"/>
                </a:lnTo>
                <a:cubicBezTo>
                  <a:pt x="0" y="14636"/>
                  <a:pt x="14636" y="0"/>
                  <a:pt x="3266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48997" dist="3266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" name="Shape 4">
            <a:extLst>
              <a:ext uri="{FF2B5EF4-FFF2-40B4-BE49-F238E27FC236}">
                <a16:creationId xmlns:a16="http://schemas.microsoft.com/office/drawing/2014/main" id="{B3148719-F9C3-4F70-82E9-07292C437C79}"/>
              </a:ext>
            </a:extLst>
          </p:cNvPr>
          <p:cNvSpPr/>
          <p:nvPr/>
        </p:nvSpPr>
        <p:spPr>
          <a:xfrm>
            <a:off x="304694" y="1200938"/>
            <a:ext cx="39197" cy="4586087"/>
          </a:xfrm>
          <a:custGeom>
            <a:avLst/>
            <a:gdLst/>
            <a:ahLst/>
            <a:cxnLst/>
            <a:rect l="l" t="t" r="r" b="b"/>
            <a:pathLst>
              <a:path w="32664" h="3821739">
                <a:moveTo>
                  <a:pt x="32664" y="0"/>
                </a:moveTo>
                <a:lnTo>
                  <a:pt x="32664" y="0"/>
                </a:lnTo>
                <a:lnTo>
                  <a:pt x="32664" y="3821739"/>
                </a:lnTo>
                <a:lnTo>
                  <a:pt x="32664" y="3821739"/>
                </a:lnTo>
                <a:cubicBezTo>
                  <a:pt x="14624" y="3821739"/>
                  <a:pt x="0" y="3807114"/>
                  <a:pt x="0" y="3789074"/>
                </a:cubicBezTo>
                <a:lnTo>
                  <a:pt x="0" y="32664"/>
                </a:lnTo>
                <a:cubicBezTo>
                  <a:pt x="0" y="14636"/>
                  <a:pt x="14636" y="0"/>
                  <a:pt x="32664" y="0"/>
                </a:cubicBez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4" name="Shape 5">
            <a:extLst>
              <a:ext uri="{FF2B5EF4-FFF2-40B4-BE49-F238E27FC236}">
                <a16:creationId xmlns:a16="http://schemas.microsoft.com/office/drawing/2014/main" id="{5EE7A4DB-7612-4C7C-883C-2C0D128FCAAC}"/>
              </a:ext>
            </a:extLst>
          </p:cNvPr>
          <p:cNvSpPr/>
          <p:nvPr/>
        </p:nvSpPr>
        <p:spPr>
          <a:xfrm>
            <a:off x="520280" y="1396924"/>
            <a:ext cx="627157" cy="627157"/>
          </a:xfrm>
          <a:custGeom>
            <a:avLst/>
            <a:gdLst/>
            <a:ahLst/>
            <a:cxnLst/>
            <a:rect l="l" t="t" r="r" b="b"/>
            <a:pathLst>
              <a:path w="522631" h="522631">
                <a:moveTo>
                  <a:pt x="261315" y="0"/>
                </a:moveTo>
                <a:lnTo>
                  <a:pt x="261315" y="0"/>
                </a:lnTo>
                <a:cubicBezTo>
                  <a:pt x="405539" y="0"/>
                  <a:pt x="522631" y="117092"/>
                  <a:pt x="522631" y="261315"/>
                </a:cubicBezTo>
                <a:lnTo>
                  <a:pt x="522631" y="261315"/>
                </a:lnTo>
                <a:cubicBezTo>
                  <a:pt x="522631" y="405539"/>
                  <a:pt x="405539" y="522631"/>
                  <a:pt x="261315" y="522631"/>
                </a:cubicBezTo>
                <a:lnTo>
                  <a:pt x="261315" y="522631"/>
                </a:lnTo>
                <a:cubicBezTo>
                  <a:pt x="117092" y="522631"/>
                  <a:pt x="0" y="405539"/>
                  <a:pt x="0" y="261315"/>
                </a:cubicBezTo>
                <a:lnTo>
                  <a:pt x="0" y="261315"/>
                </a:lnTo>
                <a:cubicBezTo>
                  <a:pt x="0" y="117092"/>
                  <a:pt x="117092" y="0"/>
                  <a:pt x="261315" y="0"/>
                </a:cubicBez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5" name="Shape 6">
            <a:extLst>
              <a:ext uri="{FF2B5EF4-FFF2-40B4-BE49-F238E27FC236}">
                <a16:creationId xmlns:a16="http://schemas.microsoft.com/office/drawing/2014/main" id="{1126DC9E-B10E-4B82-B050-0952C43FDC1E}"/>
              </a:ext>
            </a:extLst>
          </p:cNvPr>
          <p:cNvSpPr/>
          <p:nvPr/>
        </p:nvSpPr>
        <p:spPr>
          <a:xfrm>
            <a:off x="730964" y="1592911"/>
            <a:ext cx="205786" cy="235184"/>
          </a:xfrm>
          <a:custGeom>
            <a:avLst/>
            <a:gdLst/>
            <a:ahLst/>
            <a:cxnLst/>
            <a:rect l="l" t="t" r="r" b="b"/>
            <a:pathLst>
              <a:path w="171488" h="195987">
                <a:moveTo>
                  <a:pt x="171488" y="78777"/>
                </a:moveTo>
                <a:cubicBezTo>
                  <a:pt x="165823" y="82529"/>
                  <a:pt x="159316" y="85553"/>
                  <a:pt x="152540" y="87964"/>
                </a:cubicBezTo>
                <a:cubicBezTo>
                  <a:pt x="134549" y="94395"/>
                  <a:pt x="110931" y="97993"/>
                  <a:pt x="85744" y="97993"/>
                </a:cubicBezTo>
                <a:cubicBezTo>
                  <a:pt x="60557" y="97993"/>
                  <a:pt x="36901" y="94357"/>
                  <a:pt x="18948" y="87964"/>
                </a:cubicBezTo>
                <a:cubicBezTo>
                  <a:pt x="12211" y="85553"/>
                  <a:pt x="5665" y="82529"/>
                  <a:pt x="0" y="78777"/>
                </a:cubicBezTo>
                <a:lnTo>
                  <a:pt x="0" y="110242"/>
                </a:lnTo>
                <a:cubicBezTo>
                  <a:pt x="0" y="127162"/>
                  <a:pt x="38393" y="140865"/>
                  <a:pt x="85744" y="140865"/>
                </a:cubicBezTo>
                <a:cubicBezTo>
                  <a:pt x="133095" y="140865"/>
                  <a:pt x="171488" y="127162"/>
                  <a:pt x="171488" y="110242"/>
                </a:cubicBezTo>
                <a:lnTo>
                  <a:pt x="171488" y="78777"/>
                </a:lnTo>
                <a:close/>
                <a:moveTo>
                  <a:pt x="171488" y="48997"/>
                </a:moveTo>
                <a:lnTo>
                  <a:pt x="171488" y="30623"/>
                </a:lnTo>
                <a:cubicBezTo>
                  <a:pt x="171488" y="13704"/>
                  <a:pt x="133095" y="0"/>
                  <a:pt x="85744" y="0"/>
                </a:cubicBezTo>
                <a:cubicBezTo>
                  <a:pt x="38393" y="0"/>
                  <a:pt x="0" y="13704"/>
                  <a:pt x="0" y="30623"/>
                </a:cubicBezTo>
                <a:lnTo>
                  <a:pt x="0" y="48997"/>
                </a:lnTo>
                <a:cubicBezTo>
                  <a:pt x="0" y="65916"/>
                  <a:pt x="38393" y="79620"/>
                  <a:pt x="85744" y="79620"/>
                </a:cubicBezTo>
                <a:cubicBezTo>
                  <a:pt x="133095" y="79620"/>
                  <a:pt x="171488" y="65916"/>
                  <a:pt x="171488" y="48997"/>
                </a:cubicBezTo>
                <a:close/>
                <a:moveTo>
                  <a:pt x="152540" y="149210"/>
                </a:moveTo>
                <a:cubicBezTo>
                  <a:pt x="134588" y="155603"/>
                  <a:pt x="110970" y="159239"/>
                  <a:pt x="85744" y="159239"/>
                </a:cubicBezTo>
                <a:cubicBezTo>
                  <a:pt x="60519" y="159239"/>
                  <a:pt x="36901" y="155603"/>
                  <a:pt x="18948" y="149210"/>
                </a:cubicBezTo>
                <a:cubicBezTo>
                  <a:pt x="12211" y="146799"/>
                  <a:pt x="5665" y="143775"/>
                  <a:pt x="0" y="140023"/>
                </a:cubicBezTo>
                <a:lnTo>
                  <a:pt x="0" y="165364"/>
                </a:lnTo>
                <a:cubicBezTo>
                  <a:pt x="0" y="182283"/>
                  <a:pt x="38393" y="195987"/>
                  <a:pt x="85744" y="195987"/>
                </a:cubicBezTo>
                <a:cubicBezTo>
                  <a:pt x="133095" y="195987"/>
                  <a:pt x="171488" y="182283"/>
                  <a:pt x="171488" y="165364"/>
                </a:cubicBezTo>
                <a:lnTo>
                  <a:pt x="171488" y="140023"/>
                </a:lnTo>
                <a:cubicBezTo>
                  <a:pt x="165823" y="143775"/>
                  <a:pt x="159316" y="146799"/>
                  <a:pt x="152540" y="14921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" name="Text 7">
            <a:extLst>
              <a:ext uri="{FF2B5EF4-FFF2-40B4-BE49-F238E27FC236}">
                <a16:creationId xmlns:a16="http://schemas.microsoft.com/office/drawing/2014/main" id="{45043C98-E693-4366-8C4E-EF8E43DD368B}"/>
              </a:ext>
            </a:extLst>
          </p:cNvPr>
          <p:cNvSpPr/>
          <p:nvPr/>
        </p:nvSpPr>
        <p:spPr>
          <a:xfrm>
            <a:off x="1304226" y="1436122"/>
            <a:ext cx="1469899" cy="3135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10000"/>
              </a:lnSpc>
            </a:pPr>
            <a:r>
              <a:rPr lang="en-US" sz="1852" b="1" dirty="0">
                <a:solidFill>
                  <a:srgbClr val="005F73"/>
                </a:solidFill>
                <a:ea typeface="得意黑" pitchFamily="34" charset="-122"/>
                <a:cs typeface="得意黑" pitchFamily="34" charset="-120"/>
                <a:sym typeface="Arial"/>
              </a:rPr>
              <a:t>icrepo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Text 8">
            <a:extLst>
              <a:ext uri="{FF2B5EF4-FFF2-40B4-BE49-F238E27FC236}">
                <a16:creationId xmlns:a16="http://schemas.microsoft.com/office/drawing/2014/main" id="{934ABD9D-C7C3-4EA1-A1CF-10E9A6446CBD}"/>
              </a:ext>
            </a:extLst>
          </p:cNvPr>
          <p:cNvSpPr/>
          <p:nvPr/>
        </p:nvSpPr>
        <p:spPr>
          <a:xfrm>
            <a:off x="1304226" y="1749700"/>
            <a:ext cx="1430702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  <a:sym typeface="Arial"/>
              </a:rPr>
              <a:t>Αποθετήριο Υλικού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Shape 9">
            <a:extLst>
              <a:ext uri="{FF2B5EF4-FFF2-40B4-BE49-F238E27FC236}">
                <a16:creationId xmlns:a16="http://schemas.microsoft.com/office/drawing/2014/main" id="{73D22C09-30C5-406F-A56C-08418D995C2A}"/>
              </a:ext>
            </a:extLst>
          </p:cNvPr>
          <p:cNvSpPr/>
          <p:nvPr/>
        </p:nvSpPr>
        <p:spPr>
          <a:xfrm>
            <a:off x="520280" y="2180871"/>
            <a:ext cx="6398963" cy="783947"/>
          </a:xfrm>
          <a:custGeom>
            <a:avLst/>
            <a:gdLst/>
            <a:ahLst/>
            <a:cxnLst/>
            <a:rect l="l" t="t" r="r" b="b"/>
            <a:pathLst>
              <a:path w="5332469" h="653289">
                <a:moveTo>
                  <a:pt x="65329" y="0"/>
                </a:moveTo>
                <a:lnTo>
                  <a:pt x="5267140" y="0"/>
                </a:lnTo>
                <a:cubicBezTo>
                  <a:pt x="5303220" y="0"/>
                  <a:pt x="5332469" y="29249"/>
                  <a:pt x="5332469" y="65329"/>
                </a:cubicBezTo>
                <a:lnTo>
                  <a:pt x="5332469" y="587960"/>
                </a:lnTo>
                <a:cubicBezTo>
                  <a:pt x="5332469" y="624040"/>
                  <a:pt x="5303220" y="653289"/>
                  <a:pt x="5267140" y="653289"/>
                </a:cubicBezTo>
                <a:lnTo>
                  <a:pt x="65329" y="653289"/>
                </a:lnTo>
                <a:cubicBezTo>
                  <a:pt x="29249" y="653289"/>
                  <a:pt x="0" y="624040"/>
                  <a:pt x="0" y="587960"/>
                </a:cubicBezTo>
                <a:lnTo>
                  <a:pt x="0" y="65329"/>
                </a:lnTo>
                <a:cubicBezTo>
                  <a:pt x="0" y="29273"/>
                  <a:pt x="29273" y="0"/>
                  <a:pt x="65329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9" name="Shape 10">
            <a:extLst>
              <a:ext uri="{FF2B5EF4-FFF2-40B4-BE49-F238E27FC236}">
                <a16:creationId xmlns:a16="http://schemas.microsoft.com/office/drawing/2014/main" id="{4E9C3501-27A2-4DF2-AE72-1BDFCDAB978E}"/>
              </a:ext>
            </a:extLst>
          </p:cNvPr>
          <p:cNvSpPr/>
          <p:nvPr/>
        </p:nvSpPr>
        <p:spPr>
          <a:xfrm>
            <a:off x="647670" y="2337660"/>
            <a:ext cx="176388" cy="156790"/>
          </a:xfrm>
          <a:custGeom>
            <a:avLst/>
            <a:gdLst/>
            <a:ahLst/>
            <a:cxnLst/>
            <a:rect l="l" t="t" r="r" b="b"/>
            <a:pathLst>
              <a:path w="146990" h="130658">
                <a:moveTo>
                  <a:pt x="36747" y="122492"/>
                </a:moveTo>
                <a:cubicBezTo>
                  <a:pt x="16460" y="122492"/>
                  <a:pt x="0" y="106032"/>
                  <a:pt x="0" y="85744"/>
                </a:cubicBezTo>
                <a:cubicBezTo>
                  <a:pt x="0" y="69565"/>
                  <a:pt x="10463" y="55836"/>
                  <a:pt x="24983" y="50911"/>
                </a:cubicBezTo>
                <a:cubicBezTo>
                  <a:pt x="24651" y="48946"/>
                  <a:pt x="24498" y="46955"/>
                  <a:pt x="24498" y="44914"/>
                </a:cubicBezTo>
                <a:cubicBezTo>
                  <a:pt x="24498" y="24626"/>
                  <a:pt x="40958" y="8166"/>
                  <a:pt x="61246" y="8166"/>
                </a:cubicBezTo>
                <a:cubicBezTo>
                  <a:pt x="75383" y="8166"/>
                  <a:pt x="87658" y="16154"/>
                  <a:pt x="93808" y="27841"/>
                </a:cubicBezTo>
                <a:cubicBezTo>
                  <a:pt x="97432" y="25723"/>
                  <a:pt x="101668" y="24498"/>
                  <a:pt x="106159" y="24498"/>
                </a:cubicBezTo>
                <a:cubicBezTo>
                  <a:pt x="119685" y="24498"/>
                  <a:pt x="130658" y="35472"/>
                  <a:pt x="130658" y="48997"/>
                </a:cubicBezTo>
                <a:cubicBezTo>
                  <a:pt x="130658" y="53003"/>
                  <a:pt x="129688" y="56805"/>
                  <a:pt x="127978" y="60148"/>
                </a:cubicBezTo>
                <a:cubicBezTo>
                  <a:pt x="139207" y="65329"/>
                  <a:pt x="146990" y="76659"/>
                  <a:pt x="146990" y="89827"/>
                </a:cubicBezTo>
                <a:cubicBezTo>
                  <a:pt x="146990" y="107869"/>
                  <a:pt x="132368" y="122492"/>
                  <a:pt x="114326" y="122492"/>
                </a:cubicBezTo>
                <a:lnTo>
                  <a:pt x="36747" y="122492"/>
                </a:lnTo>
                <a:close/>
                <a:moveTo>
                  <a:pt x="77833" y="48741"/>
                </a:moveTo>
                <a:cubicBezTo>
                  <a:pt x="75434" y="46343"/>
                  <a:pt x="71556" y="46343"/>
                  <a:pt x="69182" y="48741"/>
                </a:cubicBezTo>
                <a:lnTo>
                  <a:pt x="50809" y="67115"/>
                </a:lnTo>
                <a:cubicBezTo>
                  <a:pt x="48410" y="69514"/>
                  <a:pt x="48410" y="73393"/>
                  <a:pt x="50809" y="75766"/>
                </a:cubicBezTo>
                <a:cubicBezTo>
                  <a:pt x="53207" y="78139"/>
                  <a:pt x="57086" y="78165"/>
                  <a:pt x="59459" y="75766"/>
                </a:cubicBezTo>
                <a:lnTo>
                  <a:pt x="67370" y="67855"/>
                </a:lnTo>
                <a:lnTo>
                  <a:pt x="67370" y="93910"/>
                </a:lnTo>
                <a:cubicBezTo>
                  <a:pt x="67370" y="97304"/>
                  <a:pt x="70101" y="100035"/>
                  <a:pt x="73495" y="100035"/>
                </a:cubicBezTo>
                <a:cubicBezTo>
                  <a:pt x="76889" y="100035"/>
                  <a:pt x="79620" y="97304"/>
                  <a:pt x="79620" y="93910"/>
                </a:cubicBezTo>
                <a:lnTo>
                  <a:pt x="79620" y="67855"/>
                </a:lnTo>
                <a:lnTo>
                  <a:pt x="87530" y="75766"/>
                </a:lnTo>
                <a:cubicBezTo>
                  <a:pt x="89929" y="78165"/>
                  <a:pt x="93808" y="78165"/>
                  <a:pt x="96181" y="75766"/>
                </a:cubicBezTo>
                <a:cubicBezTo>
                  <a:pt x="98555" y="73367"/>
                  <a:pt x="98580" y="69488"/>
                  <a:pt x="96181" y="67115"/>
                </a:cubicBezTo>
                <a:lnTo>
                  <a:pt x="77808" y="48741"/>
                </a:ln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10" name="Text 11">
            <a:extLst>
              <a:ext uri="{FF2B5EF4-FFF2-40B4-BE49-F238E27FC236}">
                <a16:creationId xmlns:a16="http://schemas.microsoft.com/office/drawing/2014/main" id="{929A88C7-615D-408F-BBD9-026A10530E10}"/>
              </a:ext>
            </a:extLst>
          </p:cNvPr>
          <p:cNvSpPr/>
          <p:nvPr/>
        </p:nvSpPr>
        <p:spPr>
          <a:xfrm>
            <a:off x="833858" y="2298463"/>
            <a:ext cx="6046187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  <a:sym typeface="Arial"/>
              </a:rPr>
              <a:t>Συνεισφορά Περιεχομένου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Text 12">
            <a:extLst>
              <a:ext uri="{FF2B5EF4-FFF2-40B4-BE49-F238E27FC236}">
                <a16:creationId xmlns:a16="http://schemas.microsoft.com/office/drawing/2014/main" id="{38826DB5-BEC9-48F5-A75E-B91ABC181601}"/>
              </a:ext>
            </a:extLst>
          </p:cNvPr>
          <p:cNvSpPr/>
          <p:nvPr/>
        </p:nvSpPr>
        <p:spPr>
          <a:xfrm>
            <a:off x="637872" y="2612042"/>
            <a:ext cx="6242173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  <a:sym typeface="Arial"/>
              </a:rPr>
              <a:t>Κάθε Κέντρο συνεισφέρει με σενάρια, αποτιμήσεις και εκπαιδευτικά υλικά.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Shape 13">
            <a:extLst>
              <a:ext uri="{FF2B5EF4-FFF2-40B4-BE49-F238E27FC236}">
                <a16:creationId xmlns:a16="http://schemas.microsoft.com/office/drawing/2014/main" id="{853F6B40-D2C1-47DD-B2E4-0B2790433EB0}"/>
              </a:ext>
            </a:extLst>
          </p:cNvPr>
          <p:cNvSpPr/>
          <p:nvPr/>
        </p:nvSpPr>
        <p:spPr>
          <a:xfrm>
            <a:off x="520280" y="3082409"/>
            <a:ext cx="6398963" cy="783947"/>
          </a:xfrm>
          <a:custGeom>
            <a:avLst/>
            <a:gdLst/>
            <a:ahLst/>
            <a:cxnLst/>
            <a:rect l="l" t="t" r="r" b="b"/>
            <a:pathLst>
              <a:path w="5332469" h="653289">
                <a:moveTo>
                  <a:pt x="65329" y="0"/>
                </a:moveTo>
                <a:lnTo>
                  <a:pt x="5267140" y="0"/>
                </a:lnTo>
                <a:cubicBezTo>
                  <a:pt x="5303220" y="0"/>
                  <a:pt x="5332469" y="29249"/>
                  <a:pt x="5332469" y="65329"/>
                </a:cubicBezTo>
                <a:lnTo>
                  <a:pt x="5332469" y="587960"/>
                </a:lnTo>
                <a:cubicBezTo>
                  <a:pt x="5332469" y="624040"/>
                  <a:pt x="5303220" y="653289"/>
                  <a:pt x="5267140" y="653289"/>
                </a:cubicBezTo>
                <a:lnTo>
                  <a:pt x="65329" y="653289"/>
                </a:lnTo>
                <a:cubicBezTo>
                  <a:pt x="29249" y="653289"/>
                  <a:pt x="0" y="624040"/>
                  <a:pt x="0" y="587960"/>
                </a:cubicBezTo>
                <a:lnTo>
                  <a:pt x="0" y="65329"/>
                </a:lnTo>
                <a:cubicBezTo>
                  <a:pt x="0" y="29273"/>
                  <a:pt x="29273" y="0"/>
                  <a:pt x="65329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13" name="Shape 14">
            <a:extLst>
              <a:ext uri="{FF2B5EF4-FFF2-40B4-BE49-F238E27FC236}">
                <a16:creationId xmlns:a16="http://schemas.microsoft.com/office/drawing/2014/main" id="{BB20BFA8-49E0-46FD-A8FE-313520DE467B}"/>
              </a:ext>
            </a:extLst>
          </p:cNvPr>
          <p:cNvSpPr/>
          <p:nvPr/>
        </p:nvSpPr>
        <p:spPr>
          <a:xfrm>
            <a:off x="657469" y="3239197"/>
            <a:ext cx="156790" cy="156790"/>
          </a:xfrm>
          <a:custGeom>
            <a:avLst/>
            <a:gdLst/>
            <a:ahLst/>
            <a:cxnLst/>
            <a:rect l="l" t="t" r="r" b="b"/>
            <a:pathLst>
              <a:path w="130658" h="130658">
                <a:moveTo>
                  <a:pt x="89802" y="71453"/>
                </a:moveTo>
                <a:lnTo>
                  <a:pt x="41086" y="71453"/>
                </a:lnTo>
                <a:cubicBezTo>
                  <a:pt x="41826" y="87913"/>
                  <a:pt x="45475" y="103072"/>
                  <a:pt x="50655" y="114172"/>
                </a:cubicBezTo>
                <a:cubicBezTo>
                  <a:pt x="53565" y="120425"/>
                  <a:pt x="56703" y="124839"/>
                  <a:pt x="59613" y="127544"/>
                </a:cubicBezTo>
                <a:cubicBezTo>
                  <a:pt x="62471" y="130224"/>
                  <a:pt x="64436" y="130658"/>
                  <a:pt x="65456" y="130658"/>
                </a:cubicBezTo>
                <a:cubicBezTo>
                  <a:pt x="66477" y="130658"/>
                  <a:pt x="68442" y="130224"/>
                  <a:pt x="71300" y="127544"/>
                </a:cubicBezTo>
                <a:cubicBezTo>
                  <a:pt x="74210" y="124839"/>
                  <a:pt x="77348" y="120399"/>
                  <a:pt x="80258" y="114172"/>
                </a:cubicBezTo>
                <a:cubicBezTo>
                  <a:pt x="85438" y="103072"/>
                  <a:pt x="89087" y="87913"/>
                  <a:pt x="89827" y="71453"/>
                </a:cubicBezTo>
                <a:close/>
                <a:moveTo>
                  <a:pt x="41060" y="59204"/>
                </a:moveTo>
                <a:lnTo>
                  <a:pt x="89776" y="59204"/>
                </a:lnTo>
                <a:cubicBezTo>
                  <a:pt x="89062" y="42744"/>
                  <a:pt x="85412" y="27586"/>
                  <a:pt x="80232" y="16485"/>
                </a:cubicBezTo>
                <a:cubicBezTo>
                  <a:pt x="77323" y="10259"/>
                  <a:pt x="74184" y="5818"/>
                  <a:pt x="71275" y="3113"/>
                </a:cubicBezTo>
                <a:cubicBezTo>
                  <a:pt x="68417" y="434"/>
                  <a:pt x="66452" y="0"/>
                  <a:pt x="65431" y="0"/>
                </a:cubicBezTo>
                <a:cubicBezTo>
                  <a:pt x="64410" y="0"/>
                  <a:pt x="62445" y="434"/>
                  <a:pt x="59587" y="3113"/>
                </a:cubicBezTo>
                <a:cubicBezTo>
                  <a:pt x="56678" y="5818"/>
                  <a:pt x="53539" y="10259"/>
                  <a:pt x="50630" y="16485"/>
                </a:cubicBezTo>
                <a:cubicBezTo>
                  <a:pt x="45449" y="27586"/>
                  <a:pt x="41800" y="42744"/>
                  <a:pt x="41060" y="59204"/>
                </a:cubicBezTo>
                <a:close/>
                <a:moveTo>
                  <a:pt x="28811" y="59204"/>
                </a:moveTo>
                <a:cubicBezTo>
                  <a:pt x="29704" y="37360"/>
                  <a:pt x="35344" y="17072"/>
                  <a:pt x="43587" y="3751"/>
                </a:cubicBezTo>
                <a:cubicBezTo>
                  <a:pt x="20084" y="12071"/>
                  <a:pt x="2782" y="33481"/>
                  <a:pt x="383" y="59204"/>
                </a:cubicBezTo>
                <a:lnTo>
                  <a:pt x="28811" y="59204"/>
                </a:lnTo>
                <a:close/>
                <a:moveTo>
                  <a:pt x="383" y="71453"/>
                </a:moveTo>
                <a:cubicBezTo>
                  <a:pt x="2782" y="97177"/>
                  <a:pt x="20084" y="118587"/>
                  <a:pt x="43587" y="126906"/>
                </a:cubicBezTo>
                <a:cubicBezTo>
                  <a:pt x="35344" y="113585"/>
                  <a:pt x="29704" y="93298"/>
                  <a:pt x="28811" y="71453"/>
                </a:cubicBezTo>
                <a:lnTo>
                  <a:pt x="383" y="71453"/>
                </a:lnTo>
                <a:close/>
                <a:moveTo>
                  <a:pt x="102051" y="71453"/>
                </a:moveTo>
                <a:cubicBezTo>
                  <a:pt x="101158" y="93298"/>
                  <a:pt x="95518" y="113585"/>
                  <a:pt x="87275" y="126906"/>
                </a:cubicBezTo>
                <a:cubicBezTo>
                  <a:pt x="110778" y="118562"/>
                  <a:pt x="128080" y="97177"/>
                  <a:pt x="130479" y="71453"/>
                </a:cubicBezTo>
                <a:lnTo>
                  <a:pt x="102051" y="71453"/>
                </a:lnTo>
                <a:close/>
                <a:moveTo>
                  <a:pt x="130479" y="59204"/>
                </a:moveTo>
                <a:cubicBezTo>
                  <a:pt x="128080" y="33481"/>
                  <a:pt x="110778" y="12071"/>
                  <a:pt x="87275" y="3751"/>
                </a:cubicBezTo>
                <a:cubicBezTo>
                  <a:pt x="95518" y="17072"/>
                  <a:pt x="101158" y="37360"/>
                  <a:pt x="102051" y="59204"/>
                </a:cubicBezTo>
                <a:lnTo>
                  <a:pt x="130479" y="59204"/>
                </a:ln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14" name="Text 15">
            <a:extLst>
              <a:ext uri="{FF2B5EF4-FFF2-40B4-BE49-F238E27FC236}">
                <a16:creationId xmlns:a16="http://schemas.microsoft.com/office/drawing/2014/main" id="{2D330CC4-4D1D-456A-80F9-643730D8DF7E}"/>
              </a:ext>
            </a:extLst>
          </p:cNvPr>
          <p:cNvSpPr/>
          <p:nvPr/>
        </p:nvSpPr>
        <p:spPr>
          <a:xfrm>
            <a:off x="833858" y="3200001"/>
            <a:ext cx="6046187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  <a:sym typeface="Arial"/>
              </a:rPr>
              <a:t>Πανελλαδική Πρόσβαση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Text 16">
            <a:extLst>
              <a:ext uri="{FF2B5EF4-FFF2-40B4-BE49-F238E27FC236}">
                <a16:creationId xmlns:a16="http://schemas.microsoft.com/office/drawing/2014/main" id="{B257EA00-6898-4C6C-BCCB-6DFAFFE05502}"/>
              </a:ext>
            </a:extLst>
          </p:cNvPr>
          <p:cNvSpPr/>
          <p:nvPr/>
        </p:nvSpPr>
        <p:spPr>
          <a:xfrm>
            <a:off x="637872" y="3513580"/>
            <a:ext cx="6242173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  <a:sym typeface="Arial"/>
              </a:rPr>
              <a:t>Όλο το υλικό είναι διαθέσιμο ψηφιακά σε όλη την εκπαιδευτική κοινότητα.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Shape 17">
            <a:extLst>
              <a:ext uri="{FF2B5EF4-FFF2-40B4-BE49-F238E27FC236}">
                <a16:creationId xmlns:a16="http://schemas.microsoft.com/office/drawing/2014/main" id="{D7FED001-42BA-4A78-B1D5-3E9F5931AD01}"/>
              </a:ext>
            </a:extLst>
          </p:cNvPr>
          <p:cNvSpPr/>
          <p:nvPr/>
        </p:nvSpPr>
        <p:spPr>
          <a:xfrm>
            <a:off x="520280" y="3983947"/>
            <a:ext cx="6398963" cy="1607090"/>
          </a:xfrm>
          <a:custGeom>
            <a:avLst/>
            <a:gdLst/>
            <a:ahLst/>
            <a:cxnLst/>
            <a:rect l="l" t="t" r="r" b="b"/>
            <a:pathLst>
              <a:path w="5332469" h="1339242">
                <a:moveTo>
                  <a:pt x="65328" y="0"/>
                </a:moveTo>
                <a:lnTo>
                  <a:pt x="5267141" y="0"/>
                </a:lnTo>
                <a:cubicBezTo>
                  <a:pt x="5303220" y="0"/>
                  <a:pt x="5332469" y="29248"/>
                  <a:pt x="5332469" y="65328"/>
                </a:cubicBezTo>
                <a:lnTo>
                  <a:pt x="5332469" y="1273914"/>
                </a:lnTo>
                <a:cubicBezTo>
                  <a:pt x="5332469" y="1309993"/>
                  <a:pt x="5303220" y="1339242"/>
                  <a:pt x="5267141" y="1339242"/>
                </a:cubicBezTo>
                <a:lnTo>
                  <a:pt x="65328" y="1339242"/>
                </a:lnTo>
                <a:cubicBezTo>
                  <a:pt x="29248" y="1339242"/>
                  <a:pt x="0" y="1309993"/>
                  <a:pt x="0" y="1273914"/>
                </a:cubicBezTo>
                <a:lnTo>
                  <a:pt x="0" y="65328"/>
                </a:lnTo>
                <a:cubicBezTo>
                  <a:pt x="0" y="29248"/>
                  <a:pt x="29248" y="0"/>
                  <a:pt x="65328" y="0"/>
                </a:cubicBez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17" name="Shape 18">
            <a:extLst>
              <a:ext uri="{FF2B5EF4-FFF2-40B4-BE49-F238E27FC236}">
                <a16:creationId xmlns:a16="http://schemas.microsoft.com/office/drawing/2014/main" id="{62277E54-DC27-4664-9ACE-7AEBD7A2FDA2}"/>
              </a:ext>
            </a:extLst>
          </p:cNvPr>
          <p:cNvSpPr/>
          <p:nvPr/>
        </p:nvSpPr>
        <p:spPr>
          <a:xfrm>
            <a:off x="647670" y="4140735"/>
            <a:ext cx="176388" cy="156790"/>
          </a:xfrm>
          <a:custGeom>
            <a:avLst/>
            <a:gdLst/>
            <a:ahLst/>
            <a:cxnLst/>
            <a:rect l="l" t="t" r="r" b="b"/>
            <a:pathLst>
              <a:path w="146990" h="130658">
                <a:moveTo>
                  <a:pt x="14291" y="57571"/>
                </a:moveTo>
                <a:lnTo>
                  <a:pt x="8268" y="75588"/>
                </a:lnTo>
                <a:lnTo>
                  <a:pt x="8268" y="24498"/>
                </a:lnTo>
                <a:cubicBezTo>
                  <a:pt x="8268" y="15490"/>
                  <a:pt x="15592" y="8166"/>
                  <a:pt x="24600" y="8166"/>
                </a:cubicBezTo>
                <a:lnTo>
                  <a:pt x="59995" y="8166"/>
                </a:lnTo>
                <a:cubicBezTo>
                  <a:pt x="63517" y="8166"/>
                  <a:pt x="66962" y="9314"/>
                  <a:pt x="69795" y="11433"/>
                </a:cubicBezTo>
                <a:lnTo>
                  <a:pt x="79594" y="18782"/>
                </a:lnTo>
                <a:cubicBezTo>
                  <a:pt x="80998" y="19854"/>
                  <a:pt x="82733" y="20415"/>
                  <a:pt x="84494" y="20415"/>
                </a:cubicBezTo>
                <a:lnTo>
                  <a:pt x="114428" y="20415"/>
                </a:lnTo>
                <a:cubicBezTo>
                  <a:pt x="123436" y="20415"/>
                  <a:pt x="130760" y="27739"/>
                  <a:pt x="130760" y="36747"/>
                </a:cubicBezTo>
                <a:lnTo>
                  <a:pt x="130760" y="40831"/>
                </a:lnTo>
                <a:lnTo>
                  <a:pt x="37513" y="40831"/>
                </a:lnTo>
                <a:cubicBezTo>
                  <a:pt x="26974" y="40831"/>
                  <a:pt x="17608" y="47568"/>
                  <a:pt x="14265" y="57571"/>
                </a:cubicBezTo>
                <a:close/>
                <a:moveTo>
                  <a:pt x="121930" y="114326"/>
                </a:moveTo>
                <a:lnTo>
                  <a:pt x="25264" y="114326"/>
                </a:lnTo>
                <a:cubicBezTo>
                  <a:pt x="16894" y="114326"/>
                  <a:pt x="10999" y="106134"/>
                  <a:pt x="13653" y="98197"/>
                </a:cubicBezTo>
                <a:lnTo>
                  <a:pt x="25902" y="61450"/>
                </a:lnTo>
                <a:cubicBezTo>
                  <a:pt x="27561" y="56448"/>
                  <a:pt x="32256" y="53080"/>
                  <a:pt x="37513" y="53080"/>
                </a:cubicBezTo>
                <a:lnTo>
                  <a:pt x="134179" y="53080"/>
                </a:lnTo>
                <a:cubicBezTo>
                  <a:pt x="142550" y="53080"/>
                  <a:pt x="148445" y="61271"/>
                  <a:pt x="145791" y="69208"/>
                </a:cubicBezTo>
                <a:lnTo>
                  <a:pt x="133541" y="105955"/>
                </a:lnTo>
                <a:cubicBezTo>
                  <a:pt x="131883" y="110957"/>
                  <a:pt x="127187" y="114326"/>
                  <a:pt x="121930" y="114326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8" name="Text 19">
            <a:extLst>
              <a:ext uri="{FF2B5EF4-FFF2-40B4-BE49-F238E27FC236}">
                <a16:creationId xmlns:a16="http://schemas.microsoft.com/office/drawing/2014/main" id="{51E0BC01-F04E-4B2E-BD7D-30C248D4F3E3}"/>
              </a:ext>
            </a:extLst>
          </p:cNvPr>
          <p:cNvSpPr/>
          <p:nvPr/>
        </p:nvSpPr>
        <p:spPr>
          <a:xfrm>
            <a:off x="833858" y="4101540"/>
            <a:ext cx="6046187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b="1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  <a:sym typeface="Arial"/>
              </a:rPr>
              <a:t>Τύποι Υλικού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Shape 20">
            <a:extLst>
              <a:ext uri="{FF2B5EF4-FFF2-40B4-BE49-F238E27FC236}">
                <a16:creationId xmlns:a16="http://schemas.microsoft.com/office/drawing/2014/main" id="{5D7F384D-5840-4D34-8817-6210F86B8019}"/>
              </a:ext>
            </a:extLst>
          </p:cNvPr>
          <p:cNvSpPr/>
          <p:nvPr/>
        </p:nvSpPr>
        <p:spPr>
          <a:xfrm>
            <a:off x="667270" y="4454315"/>
            <a:ext cx="137191" cy="156790"/>
          </a:xfrm>
          <a:custGeom>
            <a:avLst/>
            <a:gdLst/>
            <a:ahLst/>
            <a:cxnLst/>
            <a:rect l="l" t="t" r="r" b="b"/>
            <a:pathLst>
              <a:path w="114326" h="130658">
                <a:moveTo>
                  <a:pt x="110957" y="17889"/>
                </a:moveTo>
                <a:cubicBezTo>
                  <a:pt x="114606" y="20543"/>
                  <a:pt x="115423" y="25647"/>
                  <a:pt x="112769" y="29296"/>
                </a:cubicBezTo>
                <a:lnTo>
                  <a:pt x="47440" y="119123"/>
                </a:lnTo>
                <a:cubicBezTo>
                  <a:pt x="46036" y="121063"/>
                  <a:pt x="43867" y="122262"/>
                  <a:pt x="41469" y="122466"/>
                </a:cubicBezTo>
                <a:cubicBezTo>
                  <a:pt x="39070" y="122670"/>
                  <a:pt x="36747" y="121777"/>
                  <a:pt x="35063" y="120093"/>
                </a:cubicBezTo>
                <a:lnTo>
                  <a:pt x="2399" y="87428"/>
                </a:lnTo>
                <a:cubicBezTo>
                  <a:pt x="-791" y="84239"/>
                  <a:pt x="-791" y="79058"/>
                  <a:pt x="2399" y="75868"/>
                </a:cubicBezTo>
                <a:cubicBezTo>
                  <a:pt x="5589" y="72678"/>
                  <a:pt x="10769" y="72678"/>
                  <a:pt x="13959" y="75868"/>
                </a:cubicBezTo>
                <a:lnTo>
                  <a:pt x="39861" y="101770"/>
                </a:lnTo>
                <a:lnTo>
                  <a:pt x="99575" y="19675"/>
                </a:lnTo>
                <a:cubicBezTo>
                  <a:pt x="102229" y="16026"/>
                  <a:pt x="107333" y="15209"/>
                  <a:pt x="110983" y="17863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20" name="Text 21">
            <a:extLst>
              <a:ext uri="{FF2B5EF4-FFF2-40B4-BE49-F238E27FC236}">
                <a16:creationId xmlns:a16="http://schemas.microsoft.com/office/drawing/2014/main" id="{69008C47-6DD8-4C50-A2A0-470C8AC99545}"/>
              </a:ext>
            </a:extLst>
          </p:cNvPr>
          <p:cNvSpPr/>
          <p:nvPr/>
        </p:nvSpPr>
        <p:spPr>
          <a:xfrm>
            <a:off x="833858" y="4415119"/>
            <a:ext cx="6046187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  <a:sym typeface="Arial"/>
              </a:rPr>
              <a:t>Εκπαιδευτικά σενάρια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Shape 22">
            <a:extLst>
              <a:ext uri="{FF2B5EF4-FFF2-40B4-BE49-F238E27FC236}">
                <a16:creationId xmlns:a16="http://schemas.microsoft.com/office/drawing/2014/main" id="{D45EC1BE-F1FE-4260-85B3-E14D0962214F}"/>
              </a:ext>
            </a:extLst>
          </p:cNvPr>
          <p:cNvSpPr/>
          <p:nvPr/>
        </p:nvSpPr>
        <p:spPr>
          <a:xfrm>
            <a:off x="667270" y="4728696"/>
            <a:ext cx="137191" cy="156790"/>
          </a:xfrm>
          <a:custGeom>
            <a:avLst/>
            <a:gdLst/>
            <a:ahLst/>
            <a:cxnLst/>
            <a:rect l="l" t="t" r="r" b="b"/>
            <a:pathLst>
              <a:path w="114326" h="130658">
                <a:moveTo>
                  <a:pt x="110957" y="17889"/>
                </a:moveTo>
                <a:cubicBezTo>
                  <a:pt x="114606" y="20543"/>
                  <a:pt x="115423" y="25647"/>
                  <a:pt x="112769" y="29296"/>
                </a:cubicBezTo>
                <a:lnTo>
                  <a:pt x="47440" y="119123"/>
                </a:lnTo>
                <a:cubicBezTo>
                  <a:pt x="46036" y="121063"/>
                  <a:pt x="43867" y="122262"/>
                  <a:pt x="41469" y="122466"/>
                </a:cubicBezTo>
                <a:cubicBezTo>
                  <a:pt x="39070" y="122670"/>
                  <a:pt x="36747" y="121777"/>
                  <a:pt x="35063" y="120093"/>
                </a:cubicBezTo>
                <a:lnTo>
                  <a:pt x="2399" y="87428"/>
                </a:lnTo>
                <a:cubicBezTo>
                  <a:pt x="-791" y="84239"/>
                  <a:pt x="-791" y="79058"/>
                  <a:pt x="2399" y="75868"/>
                </a:cubicBezTo>
                <a:cubicBezTo>
                  <a:pt x="5589" y="72678"/>
                  <a:pt x="10769" y="72678"/>
                  <a:pt x="13959" y="75868"/>
                </a:cubicBezTo>
                <a:lnTo>
                  <a:pt x="39861" y="101770"/>
                </a:lnTo>
                <a:lnTo>
                  <a:pt x="99575" y="19675"/>
                </a:lnTo>
                <a:cubicBezTo>
                  <a:pt x="102229" y="16026"/>
                  <a:pt x="107333" y="15209"/>
                  <a:pt x="110983" y="17863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22" name="Text 23">
            <a:extLst>
              <a:ext uri="{FF2B5EF4-FFF2-40B4-BE49-F238E27FC236}">
                <a16:creationId xmlns:a16="http://schemas.microsoft.com/office/drawing/2014/main" id="{57BD1968-D738-4D44-BADF-AE9CC5DC740A}"/>
              </a:ext>
            </a:extLst>
          </p:cNvPr>
          <p:cNvSpPr/>
          <p:nvPr/>
        </p:nvSpPr>
        <p:spPr>
          <a:xfrm>
            <a:off x="833858" y="4689500"/>
            <a:ext cx="6046187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  <a:sym typeface="Arial"/>
              </a:rPr>
              <a:t>Αποτιμήσεις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Shape 24">
            <a:extLst>
              <a:ext uri="{FF2B5EF4-FFF2-40B4-BE49-F238E27FC236}">
                <a16:creationId xmlns:a16="http://schemas.microsoft.com/office/drawing/2014/main" id="{5AF430CA-933C-4331-A78B-BF1C71EAC4C2}"/>
              </a:ext>
            </a:extLst>
          </p:cNvPr>
          <p:cNvSpPr/>
          <p:nvPr/>
        </p:nvSpPr>
        <p:spPr>
          <a:xfrm>
            <a:off x="667270" y="5003077"/>
            <a:ext cx="137191" cy="156790"/>
          </a:xfrm>
          <a:custGeom>
            <a:avLst/>
            <a:gdLst/>
            <a:ahLst/>
            <a:cxnLst/>
            <a:rect l="l" t="t" r="r" b="b"/>
            <a:pathLst>
              <a:path w="114326" h="130658">
                <a:moveTo>
                  <a:pt x="110957" y="17889"/>
                </a:moveTo>
                <a:cubicBezTo>
                  <a:pt x="114606" y="20543"/>
                  <a:pt x="115423" y="25647"/>
                  <a:pt x="112769" y="29296"/>
                </a:cubicBezTo>
                <a:lnTo>
                  <a:pt x="47440" y="119123"/>
                </a:lnTo>
                <a:cubicBezTo>
                  <a:pt x="46036" y="121063"/>
                  <a:pt x="43867" y="122262"/>
                  <a:pt x="41469" y="122466"/>
                </a:cubicBezTo>
                <a:cubicBezTo>
                  <a:pt x="39070" y="122670"/>
                  <a:pt x="36747" y="121777"/>
                  <a:pt x="35063" y="120093"/>
                </a:cubicBezTo>
                <a:lnTo>
                  <a:pt x="2399" y="87428"/>
                </a:lnTo>
                <a:cubicBezTo>
                  <a:pt x="-791" y="84239"/>
                  <a:pt x="-791" y="79058"/>
                  <a:pt x="2399" y="75868"/>
                </a:cubicBezTo>
                <a:cubicBezTo>
                  <a:pt x="5589" y="72678"/>
                  <a:pt x="10769" y="72678"/>
                  <a:pt x="13959" y="75868"/>
                </a:cubicBezTo>
                <a:lnTo>
                  <a:pt x="39861" y="101770"/>
                </a:lnTo>
                <a:lnTo>
                  <a:pt x="99575" y="19675"/>
                </a:lnTo>
                <a:cubicBezTo>
                  <a:pt x="102229" y="16026"/>
                  <a:pt x="107333" y="15209"/>
                  <a:pt x="110983" y="17863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24" name="Text 25">
            <a:extLst>
              <a:ext uri="{FF2B5EF4-FFF2-40B4-BE49-F238E27FC236}">
                <a16:creationId xmlns:a16="http://schemas.microsoft.com/office/drawing/2014/main" id="{AD68F0B8-CC81-4F6E-92F4-341C16C7787D}"/>
              </a:ext>
            </a:extLst>
          </p:cNvPr>
          <p:cNvSpPr/>
          <p:nvPr/>
        </p:nvSpPr>
        <p:spPr>
          <a:xfrm>
            <a:off x="833858" y="4963881"/>
            <a:ext cx="6046187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  <a:sym typeface="Arial"/>
              </a:rPr>
              <a:t>Οδηγίες χρήσης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Shape 26">
            <a:extLst>
              <a:ext uri="{FF2B5EF4-FFF2-40B4-BE49-F238E27FC236}">
                <a16:creationId xmlns:a16="http://schemas.microsoft.com/office/drawing/2014/main" id="{2D98BF3C-3382-4A98-9663-C97D90589F39}"/>
              </a:ext>
            </a:extLst>
          </p:cNvPr>
          <p:cNvSpPr/>
          <p:nvPr/>
        </p:nvSpPr>
        <p:spPr>
          <a:xfrm>
            <a:off x="667270" y="5277458"/>
            <a:ext cx="137191" cy="156790"/>
          </a:xfrm>
          <a:custGeom>
            <a:avLst/>
            <a:gdLst/>
            <a:ahLst/>
            <a:cxnLst/>
            <a:rect l="l" t="t" r="r" b="b"/>
            <a:pathLst>
              <a:path w="114326" h="130658">
                <a:moveTo>
                  <a:pt x="110957" y="17889"/>
                </a:moveTo>
                <a:cubicBezTo>
                  <a:pt x="114606" y="20543"/>
                  <a:pt x="115423" y="25647"/>
                  <a:pt x="112769" y="29296"/>
                </a:cubicBezTo>
                <a:lnTo>
                  <a:pt x="47440" y="119123"/>
                </a:lnTo>
                <a:cubicBezTo>
                  <a:pt x="46036" y="121063"/>
                  <a:pt x="43867" y="122262"/>
                  <a:pt x="41469" y="122466"/>
                </a:cubicBezTo>
                <a:cubicBezTo>
                  <a:pt x="39070" y="122670"/>
                  <a:pt x="36747" y="121777"/>
                  <a:pt x="35063" y="120093"/>
                </a:cubicBezTo>
                <a:lnTo>
                  <a:pt x="2399" y="87428"/>
                </a:lnTo>
                <a:cubicBezTo>
                  <a:pt x="-791" y="84239"/>
                  <a:pt x="-791" y="79058"/>
                  <a:pt x="2399" y="75868"/>
                </a:cubicBezTo>
                <a:cubicBezTo>
                  <a:pt x="5589" y="72678"/>
                  <a:pt x="10769" y="72678"/>
                  <a:pt x="13959" y="75868"/>
                </a:cubicBezTo>
                <a:lnTo>
                  <a:pt x="39861" y="101770"/>
                </a:lnTo>
                <a:lnTo>
                  <a:pt x="99575" y="19675"/>
                </a:lnTo>
                <a:cubicBezTo>
                  <a:pt x="102229" y="16026"/>
                  <a:pt x="107333" y="15209"/>
                  <a:pt x="110983" y="17863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26" name="Text 27">
            <a:extLst>
              <a:ext uri="{FF2B5EF4-FFF2-40B4-BE49-F238E27FC236}">
                <a16:creationId xmlns:a16="http://schemas.microsoft.com/office/drawing/2014/main" id="{6853AC97-30DB-4DEB-836D-2EB15196C92E}"/>
              </a:ext>
            </a:extLst>
          </p:cNvPr>
          <p:cNvSpPr/>
          <p:nvPr/>
        </p:nvSpPr>
        <p:spPr>
          <a:xfrm>
            <a:off x="833858" y="5238262"/>
            <a:ext cx="6046187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  <a:sym typeface="Arial"/>
              </a:rPr>
              <a:t>Βίντεο και tutorials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Shape 28">
            <a:extLst>
              <a:ext uri="{FF2B5EF4-FFF2-40B4-BE49-F238E27FC236}">
                <a16:creationId xmlns:a16="http://schemas.microsoft.com/office/drawing/2014/main" id="{C350194F-761F-4E03-A6C4-9ABA49B7E7DE}"/>
              </a:ext>
            </a:extLst>
          </p:cNvPr>
          <p:cNvSpPr/>
          <p:nvPr/>
        </p:nvSpPr>
        <p:spPr>
          <a:xfrm>
            <a:off x="7327445" y="1200938"/>
            <a:ext cx="6810534" cy="4586087"/>
          </a:xfrm>
          <a:custGeom>
            <a:avLst/>
            <a:gdLst/>
            <a:ahLst/>
            <a:cxnLst/>
            <a:rect l="l" t="t" r="r" b="b"/>
            <a:pathLst>
              <a:path w="5675445" h="3821739">
                <a:moveTo>
                  <a:pt x="32664" y="0"/>
                </a:moveTo>
                <a:lnTo>
                  <a:pt x="5577456" y="0"/>
                </a:lnTo>
                <a:cubicBezTo>
                  <a:pt x="5631574" y="0"/>
                  <a:pt x="5675445" y="43871"/>
                  <a:pt x="5675445" y="97989"/>
                </a:cubicBezTo>
                <a:lnTo>
                  <a:pt x="5675445" y="3723749"/>
                </a:lnTo>
                <a:cubicBezTo>
                  <a:pt x="5675445" y="3777867"/>
                  <a:pt x="5631574" y="3821739"/>
                  <a:pt x="5577456" y="3821739"/>
                </a:cubicBezTo>
                <a:lnTo>
                  <a:pt x="32664" y="3821739"/>
                </a:lnTo>
                <a:cubicBezTo>
                  <a:pt x="14624" y="3821739"/>
                  <a:pt x="0" y="3807114"/>
                  <a:pt x="0" y="3789074"/>
                </a:cubicBezTo>
                <a:lnTo>
                  <a:pt x="0" y="32664"/>
                </a:lnTo>
                <a:cubicBezTo>
                  <a:pt x="0" y="14636"/>
                  <a:pt x="14636" y="0"/>
                  <a:pt x="3266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48997" dist="32664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8" name="Shape 29">
            <a:extLst>
              <a:ext uri="{FF2B5EF4-FFF2-40B4-BE49-F238E27FC236}">
                <a16:creationId xmlns:a16="http://schemas.microsoft.com/office/drawing/2014/main" id="{792A7EAB-DDBD-42FD-9CCD-52E26CD1E72A}"/>
              </a:ext>
            </a:extLst>
          </p:cNvPr>
          <p:cNvSpPr/>
          <p:nvPr/>
        </p:nvSpPr>
        <p:spPr>
          <a:xfrm>
            <a:off x="7327445" y="1200938"/>
            <a:ext cx="39197" cy="4586087"/>
          </a:xfrm>
          <a:custGeom>
            <a:avLst/>
            <a:gdLst/>
            <a:ahLst/>
            <a:cxnLst/>
            <a:rect l="l" t="t" r="r" b="b"/>
            <a:pathLst>
              <a:path w="32664" h="3821739">
                <a:moveTo>
                  <a:pt x="32664" y="0"/>
                </a:moveTo>
                <a:lnTo>
                  <a:pt x="32664" y="0"/>
                </a:lnTo>
                <a:lnTo>
                  <a:pt x="32664" y="3821739"/>
                </a:lnTo>
                <a:lnTo>
                  <a:pt x="32664" y="3821739"/>
                </a:lnTo>
                <a:cubicBezTo>
                  <a:pt x="14624" y="3821739"/>
                  <a:pt x="0" y="3807114"/>
                  <a:pt x="0" y="3789074"/>
                </a:cubicBezTo>
                <a:lnTo>
                  <a:pt x="0" y="32664"/>
                </a:lnTo>
                <a:cubicBezTo>
                  <a:pt x="0" y="14636"/>
                  <a:pt x="14636" y="0"/>
                  <a:pt x="32664" y="0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29" name="Shape 30">
            <a:extLst>
              <a:ext uri="{FF2B5EF4-FFF2-40B4-BE49-F238E27FC236}">
                <a16:creationId xmlns:a16="http://schemas.microsoft.com/office/drawing/2014/main" id="{270A6EB7-CD9E-449F-A650-BE63EC75C09A}"/>
              </a:ext>
            </a:extLst>
          </p:cNvPr>
          <p:cNvSpPr/>
          <p:nvPr/>
        </p:nvSpPr>
        <p:spPr>
          <a:xfrm>
            <a:off x="7543032" y="1396924"/>
            <a:ext cx="627157" cy="627157"/>
          </a:xfrm>
          <a:custGeom>
            <a:avLst/>
            <a:gdLst/>
            <a:ahLst/>
            <a:cxnLst/>
            <a:rect l="l" t="t" r="r" b="b"/>
            <a:pathLst>
              <a:path w="522631" h="522631">
                <a:moveTo>
                  <a:pt x="261315" y="0"/>
                </a:moveTo>
                <a:lnTo>
                  <a:pt x="261315" y="0"/>
                </a:lnTo>
                <a:cubicBezTo>
                  <a:pt x="405539" y="0"/>
                  <a:pt x="522631" y="117092"/>
                  <a:pt x="522631" y="261315"/>
                </a:cubicBezTo>
                <a:lnTo>
                  <a:pt x="522631" y="261315"/>
                </a:lnTo>
                <a:cubicBezTo>
                  <a:pt x="522631" y="405539"/>
                  <a:pt x="405539" y="522631"/>
                  <a:pt x="261315" y="522631"/>
                </a:cubicBezTo>
                <a:lnTo>
                  <a:pt x="261315" y="522631"/>
                </a:lnTo>
                <a:cubicBezTo>
                  <a:pt x="117092" y="522631"/>
                  <a:pt x="0" y="405539"/>
                  <a:pt x="0" y="261315"/>
                </a:cubicBezTo>
                <a:lnTo>
                  <a:pt x="0" y="261315"/>
                </a:lnTo>
                <a:cubicBezTo>
                  <a:pt x="0" y="117092"/>
                  <a:pt x="117092" y="0"/>
                  <a:pt x="261315" y="0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30" name="Shape 31">
            <a:extLst>
              <a:ext uri="{FF2B5EF4-FFF2-40B4-BE49-F238E27FC236}">
                <a16:creationId xmlns:a16="http://schemas.microsoft.com/office/drawing/2014/main" id="{B6534CC0-AB1C-4FE9-B542-5216A73DABE6}"/>
              </a:ext>
            </a:extLst>
          </p:cNvPr>
          <p:cNvSpPr/>
          <p:nvPr/>
        </p:nvSpPr>
        <p:spPr>
          <a:xfrm>
            <a:off x="7709619" y="1592911"/>
            <a:ext cx="293980" cy="235184"/>
          </a:xfrm>
          <a:custGeom>
            <a:avLst/>
            <a:gdLst/>
            <a:ahLst/>
            <a:cxnLst/>
            <a:rect l="l" t="t" r="r" b="b"/>
            <a:pathLst>
              <a:path w="244983" h="195987">
                <a:moveTo>
                  <a:pt x="122492" y="6125"/>
                </a:moveTo>
                <a:cubicBezTo>
                  <a:pt x="144463" y="6125"/>
                  <a:pt x="162301" y="23963"/>
                  <a:pt x="162301" y="45934"/>
                </a:cubicBezTo>
                <a:cubicBezTo>
                  <a:pt x="162301" y="67906"/>
                  <a:pt x="144463" y="85744"/>
                  <a:pt x="122492" y="85744"/>
                </a:cubicBezTo>
                <a:cubicBezTo>
                  <a:pt x="100520" y="85744"/>
                  <a:pt x="82682" y="67906"/>
                  <a:pt x="82682" y="45934"/>
                </a:cubicBezTo>
                <a:cubicBezTo>
                  <a:pt x="82682" y="23963"/>
                  <a:pt x="100520" y="6125"/>
                  <a:pt x="122492" y="6125"/>
                </a:cubicBezTo>
                <a:close/>
                <a:moveTo>
                  <a:pt x="36747" y="33685"/>
                </a:moveTo>
                <a:cubicBezTo>
                  <a:pt x="51959" y="33685"/>
                  <a:pt x="64308" y="46035"/>
                  <a:pt x="64308" y="61246"/>
                </a:cubicBezTo>
                <a:cubicBezTo>
                  <a:pt x="64308" y="76457"/>
                  <a:pt x="51959" y="88806"/>
                  <a:pt x="36747" y="88806"/>
                </a:cubicBezTo>
                <a:cubicBezTo>
                  <a:pt x="21536" y="88806"/>
                  <a:pt x="9187" y="76457"/>
                  <a:pt x="9187" y="61246"/>
                </a:cubicBezTo>
                <a:cubicBezTo>
                  <a:pt x="9187" y="46035"/>
                  <a:pt x="21536" y="33685"/>
                  <a:pt x="36747" y="33685"/>
                </a:cubicBezTo>
                <a:close/>
                <a:moveTo>
                  <a:pt x="0" y="159239"/>
                </a:moveTo>
                <a:cubicBezTo>
                  <a:pt x="0" y="132176"/>
                  <a:pt x="21934" y="110242"/>
                  <a:pt x="48997" y="110242"/>
                </a:cubicBezTo>
                <a:cubicBezTo>
                  <a:pt x="53896" y="110242"/>
                  <a:pt x="58643" y="110970"/>
                  <a:pt x="63121" y="112310"/>
                </a:cubicBezTo>
                <a:cubicBezTo>
                  <a:pt x="50528" y="126396"/>
                  <a:pt x="42872" y="144999"/>
                  <a:pt x="42872" y="165364"/>
                </a:cubicBezTo>
                <a:lnTo>
                  <a:pt x="42872" y="171488"/>
                </a:lnTo>
                <a:cubicBezTo>
                  <a:pt x="42872" y="175852"/>
                  <a:pt x="43791" y="179986"/>
                  <a:pt x="45437" y="183737"/>
                </a:cubicBezTo>
                <a:lnTo>
                  <a:pt x="12249" y="183737"/>
                </a:lnTo>
                <a:cubicBezTo>
                  <a:pt x="5474" y="183737"/>
                  <a:pt x="0" y="178264"/>
                  <a:pt x="0" y="171488"/>
                </a:cubicBezTo>
                <a:lnTo>
                  <a:pt x="0" y="159239"/>
                </a:lnTo>
                <a:close/>
                <a:moveTo>
                  <a:pt x="199547" y="183737"/>
                </a:moveTo>
                <a:cubicBezTo>
                  <a:pt x="201192" y="179986"/>
                  <a:pt x="202111" y="175852"/>
                  <a:pt x="202111" y="171488"/>
                </a:cubicBezTo>
                <a:lnTo>
                  <a:pt x="202111" y="165364"/>
                </a:lnTo>
                <a:cubicBezTo>
                  <a:pt x="202111" y="144999"/>
                  <a:pt x="194455" y="126396"/>
                  <a:pt x="181862" y="112310"/>
                </a:cubicBezTo>
                <a:cubicBezTo>
                  <a:pt x="186340" y="110970"/>
                  <a:pt x="191087" y="110242"/>
                  <a:pt x="195987" y="110242"/>
                </a:cubicBezTo>
                <a:cubicBezTo>
                  <a:pt x="223050" y="110242"/>
                  <a:pt x="244983" y="132176"/>
                  <a:pt x="244983" y="159239"/>
                </a:cubicBezTo>
                <a:lnTo>
                  <a:pt x="244983" y="171488"/>
                </a:lnTo>
                <a:cubicBezTo>
                  <a:pt x="244983" y="178264"/>
                  <a:pt x="239509" y="183737"/>
                  <a:pt x="232734" y="183737"/>
                </a:cubicBezTo>
                <a:lnTo>
                  <a:pt x="199547" y="183737"/>
                </a:lnTo>
                <a:close/>
                <a:moveTo>
                  <a:pt x="180675" y="61246"/>
                </a:moveTo>
                <a:cubicBezTo>
                  <a:pt x="180675" y="46035"/>
                  <a:pt x="193025" y="33685"/>
                  <a:pt x="208236" y="33685"/>
                </a:cubicBezTo>
                <a:cubicBezTo>
                  <a:pt x="223447" y="33685"/>
                  <a:pt x="235796" y="46035"/>
                  <a:pt x="235796" y="61246"/>
                </a:cubicBezTo>
                <a:cubicBezTo>
                  <a:pt x="235796" y="76457"/>
                  <a:pt x="223447" y="88806"/>
                  <a:pt x="208236" y="88806"/>
                </a:cubicBezTo>
                <a:cubicBezTo>
                  <a:pt x="193025" y="88806"/>
                  <a:pt x="180675" y="76457"/>
                  <a:pt x="180675" y="61246"/>
                </a:cubicBezTo>
                <a:close/>
                <a:moveTo>
                  <a:pt x="61246" y="165364"/>
                </a:moveTo>
                <a:cubicBezTo>
                  <a:pt x="61246" y="131525"/>
                  <a:pt x="88653" y="104118"/>
                  <a:pt x="122492" y="104118"/>
                </a:cubicBezTo>
                <a:cubicBezTo>
                  <a:pt x="156330" y="104118"/>
                  <a:pt x="183737" y="131525"/>
                  <a:pt x="183737" y="165364"/>
                </a:cubicBezTo>
                <a:lnTo>
                  <a:pt x="183737" y="171488"/>
                </a:lnTo>
                <a:cubicBezTo>
                  <a:pt x="183737" y="178264"/>
                  <a:pt x="178264" y="183737"/>
                  <a:pt x="171488" y="183737"/>
                </a:cubicBezTo>
                <a:lnTo>
                  <a:pt x="73495" y="183737"/>
                </a:lnTo>
                <a:cubicBezTo>
                  <a:pt x="66720" y="183737"/>
                  <a:pt x="61246" y="178264"/>
                  <a:pt x="61246" y="171488"/>
                </a:cubicBezTo>
                <a:lnTo>
                  <a:pt x="61246" y="165364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1" name="Text 32">
            <a:extLst>
              <a:ext uri="{FF2B5EF4-FFF2-40B4-BE49-F238E27FC236}">
                <a16:creationId xmlns:a16="http://schemas.microsoft.com/office/drawing/2014/main" id="{ABBFE7E3-E5C0-4646-8D12-5FE65738CDA4}"/>
              </a:ext>
            </a:extLst>
          </p:cNvPr>
          <p:cNvSpPr/>
          <p:nvPr/>
        </p:nvSpPr>
        <p:spPr>
          <a:xfrm>
            <a:off x="8326976" y="1436122"/>
            <a:ext cx="2685017" cy="3135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10000"/>
              </a:lnSpc>
            </a:pPr>
            <a:r>
              <a:rPr lang="en-US" sz="1852" b="1" dirty="0">
                <a:solidFill>
                  <a:srgbClr val="005F73"/>
                </a:solidFill>
                <a:ea typeface="得意黑" pitchFamily="34" charset="-122"/>
                <a:cs typeface="得意黑" pitchFamily="34" charset="-120"/>
                <a:sym typeface="Arial"/>
              </a:rPr>
              <a:t>icollab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Text 33">
            <a:extLst>
              <a:ext uri="{FF2B5EF4-FFF2-40B4-BE49-F238E27FC236}">
                <a16:creationId xmlns:a16="http://schemas.microsoft.com/office/drawing/2014/main" id="{28C7396D-A54F-4C4E-A510-A87B346BC31F}"/>
              </a:ext>
            </a:extLst>
          </p:cNvPr>
          <p:cNvSpPr/>
          <p:nvPr/>
        </p:nvSpPr>
        <p:spPr>
          <a:xfrm>
            <a:off x="8326977" y="1749700"/>
            <a:ext cx="2645819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  <a:sym typeface="Arial"/>
              </a:rPr>
              <a:t>Πλατφόρμα Συνεργατικής Μάθησης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Shape 34">
            <a:extLst>
              <a:ext uri="{FF2B5EF4-FFF2-40B4-BE49-F238E27FC236}">
                <a16:creationId xmlns:a16="http://schemas.microsoft.com/office/drawing/2014/main" id="{FD03AC00-C978-464A-BA58-9DC7C14B6D42}"/>
              </a:ext>
            </a:extLst>
          </p:cNvPr>
          <p:cNvSpPr/>
          <p:nvPr/>
        </p:nvSpPr>
        <p:spPr>
          <a:xfrm>
            <a:off x="7543031" y="2180871"/>
            <a:ext cx="6398963" cy="783947"/>
          </a:xfrm>
          <a:custGeom>
            <a:avLst/>
            <a:gdLst/>
            <a:ahLst/>
            <a:cxnLst/>
            <a:rect l="l" t="t" r="r" b="b"/>
            <a:pathLst>
              <a:path w="5332469" h="653289">
                <a:moveTo>
                  <a:pt x="65329" y="0"/>
                </a:moveTo>
                <a:lnTo>
                  <a:pt x="5267140" y="0"/>
                </a:lnTo>
                <a:cubicBezTo>
                  <a:pt x="5303220" y="0"/>
                  <a:pt x="5332469" y="29249"/>
                  <a:pt x="5332469" y="65329"/>
                </a:cubicBezTo>
                <a:lnTo>
                  <a:pt x="5332469" y="587960"/>
                </a:lnTo>
                <a:cubicBezTo>
                  <a:pt x="5332469" y="624040"/>
                  <a:pt x="5303220" y="653289"/>
                  <a:pt x="5267140" y="653289"/>
                </a:cubicBezTo>
                <a:lnTo>
                  <a:pt x="65329" y="653289"/>
                </a:lnTo>
                <a:cubicBezTo>
                  <a:pt x="29249" y="653289"/>
                  <a:pt x="0" y="624040"/>
                  <a:pt x="0" y="587960"/>
                </a:cubicBezTo>
                <a:lnTo>
                  <a:pt x="0" y="65329"/>
                </a:lnTo>
                <a:cubicBezTo>
                  <a:pt x="0" y="29273"/>
                  <a:pt x="29273" y="0"/>
                  <a:pt x="65329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34" name="Shape 35">
            <a:extLst>
              <a:ext uri="{FF2B5EF4-FFF2-40B4-BE49-F238E27FC236}">
                <a16:creationId xmlns:a16="http://schemas.microsoft.com/office/drawing/2014/main" id="{98BFC4A4-CB07-4D5B-8EBC-AF46BE8BADE7}"/>
              </a:ext>
            </a:extLst>
          </p:cNvPr>
          <p:cNvSpPr/>
          <p:nvPr/>
        </p:nvSpPr>
        <p:spPr>
          <a:xfrm>
            <a:off x="7670422" y="2337660"/>
            <a:ext cx="176388" cy="156790"/>
          </a:xfrm>
          <a:custGeom>
            <a:avLst/>
            <a:gdLst/>
            <a:ahLst/>
            <a:cxnLst/>
            <a:rect l="l" t="t" r="r" b="b"/>
            <a:pathLst>
              <a:path w="146990" h="130658">
                <a:moveTo>
                  <a:pt x="97993" y="36747"/>
                </a:moveTo>
                <a:cubicBezTo>
                  <a:pt x="97993" y="61552"/>
                  <a:pt x="76047" y="81661"/>
                  <a:pt x="48997" y="81661"/>
                </a:cubicBezTo>
                <a:cubicBezTo>
                  <a:pt x="42183" y="81661"/>
                  <a:pt x="35701" y="80385"/>
                  <a:pt x="29806" y="78088"/>
                </a:cubicBezTo>
                <a:lnTo>
                  <a:pt x="8983" y="89113"/>
                </a:lnTo>
                <a:cubicBezTo>
                  <a:pt x="6609" y="90363"/>
                  <a:pt x="3700" y="89929"/>
                  <a:pt x="1786" y="88041"/>
                </a:cubicBezTo>
                <a:cubicBezTo>
                  <a:pt x="-128" y="86152"/>
                  <a:pt x="-561" y="83218"/>
                  <a:pt x="715" y="80844"/>
                </a:cubicBezTo>
                <a:lnTo>
                  <a:pt x="9799" y="63696"/>
                </a:lnTo>
                <a:cubicBezTo>
                  <a:pt x="3649" y="56193"/>
                  <a:pt x="0" y="46853"/>
                  <a:pt x="0" y="36747"/>
                </a:cubicBezTo>
                <a:cubicBezTo>
                  <a:pt x="0" y="11943"/>
                  <a:pt x="21946" y="-8166"/>
                  <a:pt x="48997" y="-8166"/>
                </a:cubicBezTo>
                <a:cubicBezTo>
                  <a:pt x="76047" y="-8166"/>
                  <a:pt x="97993" y="11943"/>
                  <a:pt x="97993" y="36747"/>
                </a:cubicBezTo>
                <a:close/>
                <a:moveTo>
                  <a:pt x="97993" y="130658"/>
                </a:moveTo>
                <a:cubicBezTo>
                  <a:pt x="73980" y="130658"/>
                  <a:pt x="53998" y="114810"/>
                  <a:pt x="49813" y="93910"/>
                </a:cubicBezTo>
                <a:cubicBezTo>
                  <a:pt x="80436" y="93527"/>
                  <a:pt x="107053" y="71734"/>
                  <a:pt x="109987" y="42183"/>
                </a:cubicBezTo>
                <a:cubicBezTo>
                  <a:pt x="131245" y="47083"/>
                  <a:pt x="146990" y="64716"/>
                  <a:pt x="146990" y="85744"/>
                </a:cubicBezTo>
                <a:cubicBezTo>
                  <a:pt x="146990" y="95850"/>
                  <a:pt x="143341" y="105190"/>
                  <a:pt x="137191" y="112692"/>
                </a:cubicBezTo>
                <a:lnTo>
                  <a:pt x="146275" y="129841"/>
                </a:lnTo>
                <a:cubicBezTo>
                  <a:pt x="147526" y="132214"/>
                  <a:pt x="147092" y="135124"/>
                  <a:pt x="145204" y="137038"/>
                </a:cubicBezTo>
                <a:cubicBezTo>
                  <a:pt x="143315" y="138951"/>
                  <a:pt x="140381" y="139385"/>
                  <a:pt x="138007" y="138109"/>
                </a:cubicBezTo>
                <a:lnTo>
                  <a:pt x="117184" y="127085"/>
                </a:lnTo>
                <a:cubicBezTo>
                  <a:pt x="111289" y="129382"/>
                  <a:pt x="104807" y="130658"/>
                  <a:pt x="97993" y="130658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35" name="Text 36">
            <a:extLst>
              <a:ext uri="{FF2B5EF4-FFF2-40B4-BE49-F238E27FC236}">
                <a16:creationId xmlns:a16="http://schemas.microsoft.com/office/drawing/2014/main" id="{BC67355E-D392-496F-86F8-229AD12EFCCD}"/>
              </a:ext>
            </a:extLst>
          </p:cNvPr>
          <p:cNvSpPr/>
          <p:nvPr/>
        </p:nvSpPr>
        <p:spPr>
          <a:xfrm>
            <a:off x="7856609" y="2298463"/>
            <a:ext cx="6046187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  <a:sym typeface="Arial"/>
              </a:rPr>
              <a:t>Κοινότητες Πρακτικής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Text 37">
            <a:extLst>
              <a:ext uri="{FF2B5EF4-FFF2-40B4-BE49-F238E27FC236}">
                <a16:creationId xmlns:a16="http://schemas.microsoft.com/office/drawing/2014/main" id="{21677427-E2C9-4AC6-9B50-DA2B334855F3}"/>
              </a:ext>
            </a:extLst>
          </p:cNvPr>
          <p:cNvSpPr/>
          <p:nvPr/>
        </p:nvSpPr>
        <p:spPr>
          <a:xfrm>
            <a:off x="7660623" y="2612042"/>
            <a:ext cx="6242173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  <a:sym typeface="Arial"/>
              </a:rPr>
              <a:t>Προωθεί τη δημιουργία κοινοτήτων πρακτικής μεταξύ εκπαιδευτικών.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8">
            <a:extLst>
              <a:ext uri="{FF2B5EF4-FFF2-40B4-BE49-F238E27FC236}">
                <a16:creationId xmlns:a16="http://schemas.microsoft.com/office/drawing/2014/main" id="{CBA1284A-C35D-430D-B42D-9021386FE2E0}"/>
              </a:ext>
            </a:extLst>
          </p:cNvPr>
          <p:cNvSpPr/>
          <p:nvPr/>
        </p:nvSpPr>
        <p:spPr>
          <a:xfrm>
            <a:off x="7543031" y="3082409"/>
            <a:ext cx="6398963" cy="783947"/>
          </a:xfrm>
          <a:custGeom>
            <a:avLst/>
            <a:gdLst/>
            <a:ahLst/>
            <a:cxnLst/>
            <a:rect l="l" t="t" r="r" b="b"/>
            <a:pathLst>
              <a:path w="5332469" h="653289">
                <a:moveTo>
                  <a:pt x="65329" y="0"/>
                </a:moveTo>
                <a:lnTo>
                  <a:pt x="5267140" y="0"/>
                </a:lnTo>
                <a:cubicBezTo>
                  <a:pt x="5303220" y="0"/>
                  <a:pt x="5332469" y="29249"/>
                  <a:pt x="5332469" y="65329"/>
                </a:cubicBezTo>
                <a:lnTo>
                  <a:pt x="5332469" y="587960"/>
                </a:lnTo>
                <a:cubicBezTo>
                  <a:pt x="5332469" y="624040"/>
                  <a:pt x="5303220" y="653289"/>
                  <a:pt x="5267140" y="653289"/>
                </a:cubicBezTo>
                <a:lnTo>
                  <a:pt x="65329" y="653289"/>
                </a:lnTo>
                <a:cubicBezTo>
                  <a:pt x="29249" y="653289"/>
                  <a:pt x="0" y="624040"/>
                  <a:pt x="0" y="587960"/>
                </a:cubicBezTo>
                <a:lnTo>
                  <a:pt x="0" y="65329"/>
                </a:lnTo>
                <a:cubicBezTo>
                  <a:pt x="0" y="29273"/>
                  <a:pt x="29273" y="0"/>
                  <a:pt x="65329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38" name="Shape 39">
            <a:extLst>
              <a:ext uri="{FF2B5EF4-FFF2-40B4-BE49-F238E27FC236}">
                <a16:creationId xmlns:a16="http://schemas.microsoft.com/office/drawing/2014/main" id="{CFE74D90-957B-47C9-B146-0C4A786E2206}"/>
              </a:ext>
            </a:extLst>
          </p:cNvPr>
          <p:cNvSpPr/>
          <p:nvPr/>
        </p:nvSpPr>
        <p:spPr>
          <a:xfrm>
            <a:off x="7680221" y="3239197"/>
            <a:ext cx="156790" cy="156790"/>
          </a:xfrm>
          <a:custGeom>
            <a:avLst/>
            <a:gdLst/>
            <a:ahLst/>
            <a:cxnLst/>
            <a:rect l="l" t="t" r="r" b="b"/>
            <a:pathLst>
              <a:path w="130658" h="130658">
                <a:moveTo>
                  <a:pt x="122517" y="48997"/>
                </a:moveTo>
                <a:lnTo>
                  <a:pt x="124533" y="48997"/>
                </a:lnTo>
                <a:cubicBezTo>
                  <a:pt x="127927" y="48997"/>
                  <a:pt x="130658" y="46266"/>
                  <a:pt x="130658" y="42872"/>
                </a:cubicBezTo>
                <a:lnTo>
                  <a:pt x="130658" y="6125"/>
                </a:lnTo>
                <a:cubicBezTo>
                  <a:pt x="130658" y="3649"/>
                  <a:pt x="129178" y="1404"/>
                  <a:pt x="126881" y="459"/>
                </a:cubicBezTo>
                <a:cubicBezTo>
                  <a:pt x="124584" y="-485"/>
                  <a:pt x="121956" y="51"/>
                  <a:pt x="120195" y="1786"/>
                </a:cubicBezTo>
                <a:lnTo>
                  <a:pt x="107002" y="15005"/>
                </a:lnTo>
                <a:cubicBezTo>
                  <a:pt x="95697" y="5640"/>
                  <a:pt x="81151" y="0"/>
                  <a:pt x="65329" y="0"/>
                </a:cubicBezTo>
                <a:cubicBezTo>
                  <a:pt x="32409" y="0"/>
                  <a:pt x="5180" y="24345"/>
                  <a:pt x="663" y="56014"/>
                </a:cubicBezTo>
                <a:cubicBezTo>
                  <a:pt x="26" y="60480"/>
                  <a:pt x="3113" y="64614"/>
                  <a:pt x="7579" y="65252"/>
                </a:cubicBezTo>
                <a:cubicBezTo>
                  <a:pt x="12045" y="65890"/>
                  <a:pt x="16179" y="62777"/>
                  <a:pt x="16817" y="58337"/>
                </a:cubicBezTo>
                <a:cubicBezTo>
                  <a:pt x="20211" y="34578"/>
                  <a:pt x="40652" y="16332"/>
                  <a:pt x="65329" y="16332"/>
                </a:cubicBezTo>
                <a:cubicBezTo>
                  <a:pt x="76659" y="16332"/>
                  <a:pt x="87071" y="20160"/>
                  <a:pt x="95365" y="26616"/>
                </a:cubicBezTo>
                <a:lnTo>
                  <a:pt x="83447" y="38534"/>
                </a:lnTo>
                <a:cubicBezTo>
                  <a:pt x="81687" y="40295"/>
                  <a:pt x="81176" y="42923"/>
                  <a:pt x="82120" y="45220"/>
                </a:cubicBezTo>
                <a:cubicBezTo>
                  <a:pt x="83065" y="47517"/>
                  <a:pt x="85310" y="48997"/>
                  <a:pt x="87786" y="48997"/>
                </a:cubicBezTo>
                <a:lnTo>
                  <a:pt x="122517" y="48997"/>
                </a:lnTo>
                <a:close/>
                <a:moveTo>
                  <a:pt x="130020" y="74643"/>
                </a:moveTo>
                <a:cubicBezTo>
                  <a:pt x="130658" y="70177"/>
                  <a:pt x="127544" y="66043"/>
                  <a:pt x="123104" y="65405"/>
                </a:cubicBezTo>
                <a:cubicBezTo>
                  <a:pt x="118664" y="64767"/>
                  <a:pt x="114504" y="67881"/>
                  <a:pt x="113866" y="72321"/>
                </a:cubicBezTo>
                <a:cubicBezTo>
                  <a:pt x="110472" y="96054"/>
                  <a:pt x="90031" y="114300"/>
                  <a:pt x="65354" y="114300"/>
                </a:cubicBezTo>
                <a:cubicBezTo>
                  <a:pt x="54024" y="114300"/>
                  <a:pt x="43612" y="110472"/>
                  <a:pt x="35318" y="104016"/>
                </a:cubicBezTo>
                <a:lnTo>
                  <a:pt x="47210" y="92124"/>
                </a:lnTo>
                <a:cubicBezTo>
                  <a:pt x="48971" y="90363"/>
                  <a:pt x="49482" y="87735"/>
                  <a:pt x="48537" y="85438"/>
                </a:cubicBezTo>
                <a:cubicBezTo>
                  <a:pt x="47593" y="83141"/>
                  <a:pt x="45347" y="81661"/>
                  <a:pt x="42872" y="81661"/>
                </a:cubicBezTo>
                <a:lnTo>
                  <a:pt x="6125" y="81661"/>
                </a:lnTo>
                <a:cubicBezTo>
                  <a:pt x="2731" y="81661"/>
                  <a:pt x="0" y="84392"/>
                  <a:pt x="0" y="87786"/>
                </a:cubicBezTo>
                <a:lnTo>
                  <a:pt x="0" y="124533"/>
                </a:lnTo>
                <a:cubicBezTo>
                  <a:pt x="0" y="127009"/>
                  <a:pt x="1480" y="129254"/>
                  <a:pt x="3777" y="130198"/>
                </a:cubicBezTo>
                <a:cubicBezTo>
                  <a:pt x="6074" y="131143"/>
                  <a:pt x="8702" y="130607"/>
                  <a:pt x="10463" y="128871"/>
                </a:cubicBezTo>
                <a:lnTo>
                  <a:pt x="23682" y="115653"/>
                </a:lnTo>
                <a:cubicBezTo>
                  <a:pt x="34961" y="125018"/>
                  <a:pt x="49507" y="130658"/>
                  <a:pt x="65329" y="130658"/>
                </a:cubicBezTo>
                <a:cubicBezTo>
                  <a:pt x="98248" y="130658"/>
                  <a:pt x="125477" y="106313"/>
                  <a:pt x="129994" y="74643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39" name="Text 40">
            <a:extLst>
              <a:ext uri="{FF2B5EF4-FFF2-40B4-BE49-F238E27FC236}">
                <a16:creationId xmlns:a16="http://schemas.microsoft.com/office/drawing/2014/main" id="{CEA971F3-1A0E-497D-A67B-F4BD7D91AE6D}"/>
              </a:ext>
            </a:extLst>
          </p:cNvPr>
          <p:cNvSpPr/>
          <p:nvPr/>
        </p:nvSpPr>
        <p:spPr>
          <a:xfrm>
            <a:off x="7856609" y="3200001"/>
            <a:ext cx="6046187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  <a:sym typeface="Arial"/>
              </a:rPr>
              <a:t>Ανατροφοδότηση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Text 41">
            <a:extLst>
              <a:ext uri="{FF2B5EF4-FFF2-40B4-BE49-F238E27FC236}">
                <a16:creationId xmlns:a16="http://schemas.microsoft.com/office/drawing/2014/main" id="{7C503AE3-A807-4ED5-96A9-1B7319849131}"/>
              </a:ext>
            </a:extLst>
          </p:cNvPr>
          <p:cNvSpPr/>
          <p:nvPr/>
        </p:nvSpPr>
        <p:spPr>
          <a:xfrm>
            <a:off x="7660623" y="3513580"/>
            <a:ext cx="6242173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  <a:sym typeface="Arial"/>
              </a:rPr>
              <a:t>Δυνατότητα ανταλλαγής σχολίων, ιδεών και βελτιώσεων.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Shape 42">
            <a:extLst>
              <a:ext uri="{FF2B5EF4-FFF2-40B4-BE49-F238E27FC236}">
                <a16:creationId xmlns:a16="http://schemas.microsoft.com/office/drawing/2014/main" id="{ADCECEFC-92F2-4CEE-81A9-6577A4AF2CF6}"/>
              </a:ext>
            </a:extLst>
          </p:cNvPr>
          <p:cNvSpPr/>
          <p:nvPr/>
        </p:nvSpPr>
        <p:spPr>
          <a:xfrm>
            <a:off x="7543031" y="3983947"/>
            <a:ext cx="6398963" cy="1607090"/>
          </a:xfrm>
          <a:custGeom>
            <a:avLst/>
            <a:gdLst/>
            <a:ahLst/>
            <a:cxnLst/>
            <a:rect l="l" t="t" r="r" b="b"/>
            <a:pathLst>
              <a:path w="5332469" h="1339242">
                <a:moveTo>
                  <a:pt x="65328" y="0"/>
                </a:moveTo>
                <a:lnTo>
                  <a:pt x="5267141" y="0"/>
                </a:lnTo>
                <a:cubicBezTo>
                  <a:pt x="5303220" y="0"/>
                  <a:pt x="5332469" y="29248"/>
                  <a:pt x="5332469" y="65328"/>
                </a:cubicBezTo>
                <a:lnTo>
                  <a:pt x="5332469" y="1273914"/>
                </a:lnTo>
                <a:cubicBezTo>
                  <a:pt x="5332469" y="1309993"/>
                  <a:pt x="5303220" y="1339242"/>
                  <a:pt x="5267141" y="1339242"/>
                </a:cubicBezTo>
                <a:lnTo>
                  <a:pt x="65328" y="1339242"/>
                </a:lnTo>
                <a:cubicBezTo>
                  <a:pt x="29248" y="1339242"/>
                  <a:pt x="0" y="1309993"/>
                  <a:pt x="0" y="1273914"/>
                </a:cubicBezTo>
                <a:lnTo>
                  <a:pt x="0" y="65328"/>
                </a:lnTo>
                <a:cubicBezTo>
                  <a:pt x="0" y="29248"/>
                  <a:pt x="29248" y="0"/>
                  <a:pt x="65328" y="0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42" name="Shape 43">
            <a:extLst>
              <a:ext uri="{FF2B5EF4-FFF2-40B4-BE49-F238E27FC236}">
                <a16:creationId xmlns:a16="http://schemas.microsoft.com/office/drawing/2014/main" id="{E8575525-7D2D-4942-BCCB-FCC416A34D78}"/>
              </a:ext>
            </a:extLst>
          </p:cNvPr>
          <p:cNvSpPr/>
          <p:nvPr/>
        </p:nvSpPr>
        <p:spPr>
          <a:xfrm>
            <a:off x="7680221" y="4140735"/>
            <a:ext cx="156790" cy="156790"/>
          </a:xfrm>
          <a:custGeom>
            <a:avLst/>
            <a:gdLst/>
            <a:ahLst/>
            <a:cxnLst/>
            <a:rect l="l" t="t" r="r" b="b"/>
            <a:pathLst>
              <a:path w="130658" h="130658">
                <a:moveTo>
                  <a:pt x="97993" y="48997"/>
                </a:moveTo>
                <a:cubicBezTo>
                  <a:pt x="111518" y="48997"/>
                  <a:pt x="122492" y="38023"/>
                  <a:pt x="122492" y="24498"/>
                </a:cubicBezTo>
                <a:cubicBezTo>
                  <a:pt x="122492" y="10973"/>
                  <a:pt x="111518" y="0"/>
                  <a:pt x="97993" y="0"/>
                </a:cubicBezTo>
                <a:cubicBezTo>
                  <a:pt x="84468" y="0"/>
                  <a:pt x="73495" y="10973"/>
                  <a:pt x="73495" y="24498"/>
                </a:cubicBezTo>
                <a:cubicBezTo>
                  <a:pt x="73495" y="25876"/>
                  <a:pt x="73623" y="27254"/>
                  <a:pt x="73827" y="28581"/>
                </a:cubicBezTo>
                <a:lnTo>
                  <a:pt x="40728" y="46981"/>
                </a:lnTo>
                <a:cubicBezTo>
                  <a:pt x="36416" y="43153"/>
                  <a:pt x="30725" y="40831"/>
                  <a:pt x="24498" y="40831"/>
                </a:cubicBezTo>
                <a:cubicBezTo>
                  <a:pt x="10973" y="40831"/>
                  <a:pt x="0" y="51804"/>
                  <a:pt x="0" y="65329"/>
                </a:cubicBezTo>
                <a:cubicBezTo>
                  <a:pt x="0" y="78854"/>
                  <a:pt x="10973" y="89827"/>
                  <a:pt x="24498" y="89827"/>
                </a:cubicBezTo>
                <a:cubicBezTo>
                  <a:pt x="30725" y="89827"/>
                  <a:pt x="36390" y="87505"/>
                  <a:pt x="40728" y="83677"/>
                </a:cubicBezTo>
                <a:lnTo>
                  <a:pt x="73827" y="102076"/>
                </a:lnTo>
                <a:cubicBezTo>
                  <a:pt x="73597" y="103403"/>
                  <a:pt x="73495" y="104756"/>
                  <a:pt x="73495" y="106159"/>
                </a:cubicBezTo>
                <a:cubicBezTo>
                  <a:pt x="73495" y="119685"/>
                  <a:pt x="84468" y="130658"/>
                  <a:pt x="97993" y="130658"/>
                </a:cubicBezTo>
                <a:cubicBezTo>
                  <a:pt x="111518" y="130658"/>
                  <a:pt x="122492" y="119685"/>
                  <a:pt x="122492" y="106159"/>
                </a:cubicBezTo>
                <a:cubicBezTo>
                  <a:pt x="122492" y="92634"/>
                  <a:pt x="111518" y="81661"/>
                  <a:pt x="97993" y="81661"/>
                </a:cubicBezTo>
                <a:cubicBezTo>
                  <a:pt x="91767" y="81661"/>
                  <a:pt x="86101" y="83983"/>
                  <a:pt x="81763" y="87811"/>
                </a:cubicBezTo>
                <a:lnTo>
                  <a:pt x="48665" y="69412"/>
                </a:lnTo>
                <a:cubicBezTo>
                  <a:pt x="48895" y="68085"/>
                  <a:pt x="48997" y="66732"/>
                  <a:pt x="48997" y="65329"/>
                </a:cubicBezTo>
                <a:cubicBezTo>
                  <a:pt x="48997" y="63925"/>
                  <a:pt x="48869" y="62573"/>
                  <a:pt x="48665" y="61246"/>
                </a:cubicBezTo>
                <a:lnTo>
                  <a:pt x="81763" y="42847"/>
                </a:lnTo>
                <a:cubicBezTo>
                  <a:pt x="86076" y="46674"/>
                  <a:pt x="91767" y="48997"/>
                  <a:pt x="97993" y="48997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3" name="Text 44">
            <a:extLst>
              <a:ext uri="{FF2B5EF4-FFF2-40B4-BE49-F238E27FC236}">
                <a16:creationId xmlns:a16="http://schemas.microsoft.com/office/drawing/2014/main" id="{6D664776-C1E8-4079-916F-8A0C1031876C}"/>
              </a:ext>
            </a:extLst>
          </p:cNvPr>
          <p:cNvSpPr/>
          <p:nvPr/>
        </p:nvSpPr>
        <p:spPr>
          <a:xfrm>
            <a:off x="7856609" y="4101540"/>
            <a:ext cx="6046187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b="1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  <a:sym typeface="Arial"/>
              </a:rPr>
              <a:t>Διαμοιρασμός Πρακτικών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Shape 45">
            <a:extLst>
              <a:ext uri="{FF2B5EF4-FFF2-40B4-BE49-F238E27FC236}">
                <a16:creationId xmlns:a16="http://schemas.microsoft.com/office/drawing/2014/main" id="{DC553F71-49C4-4E12-9482-36F8061C555E}"/>
              </a:ext>
            </a:extLst>
          </p:cNvPr>
          <p:cNvSpPr/>
          <p:nvPr/>
        </p:nvSpPr>
        <p:spPr>
          <a:xfrm>
            <a:off x="7690020" y="4454315"/>
            <a:ext cx="137191" cy="156790"/>
          </a:xfrm>
          <a:custGeom>
            <a:avLst/>
            <a:gdLst/>
            <a:ahLst/>
            <a:cxnLst/>
            <a:rect l="l" t="t" r="r" b="b"/>
            <a:pathLst>
              <a:path w="114326" h="130658">
                <a:moveTo>
                  <a:pt x="110957" y="17889"/>
                </a:moveTo>
                <a:cubicBezTo>
                  <a:pt x="114606" y="20543"/>
                  <a:pt x="115423" y="25647"/>
                  <a:pt x="112769" y="29296"/>
                </a:cubicBezTo>
                <a:lnTo>
                  <a:pt x="47440" y="119123"/>
                </a:lnTo>
                <a:cubicBezTo>
                  <a:pt x="46036" y="121063"/>
                  <a:pt x="43867" y="122262"/>
                  <a:pt x="41469" y="122466"/>
                </a:cubicBezTo>
                <a:cubicBezTo>
                  <a:pt x="39070" y="122670"/>
                  <a:pt x="36747" y="121777"/>
                  <a:pt x="35063" y="120093"/>
                </a:cubicBezTo>
                <a:lnTo>
                  <a:pt x="2399" y="87428"/>
                </a:lnTo>
                <a:cubicBezTo>
                  <a:pt x="-791" y="84239"/>
                  <a:pt x="-791" y="79058"/>
                  <a:pt x="2399" y="75868"/>
                </a:cubicBezTo>
                <a:cubicBezTo>
                  <a:pt x="5589" y="72678"/>
                  <a:pt x="10769" y="72678"/>
                  <a:pt x="13959" y="75868"/>
                </a:cubicBezTo>
                <a:lnTo>
                  <a:pt x="39861" y="101770"/>
                </a:lnTo>
                <a:lnTo>
                  <a:pt x="99575" y="19675"/>
                </a:lnTo>
                <a:cubicBezTo>
                  <a:pt x="102229" y="16026"/>
                  <a:pt x="107333" y="15209"/>
                  <a:pt x="110983" y="17863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45" name="Text 46">
            <a:extLst>
              <a:ext uri="{FF2B5EF4-FFF2-40B4-BE49-F238E27FC236}">
                <a16:creationId xmlns:a16="http://schemas.microsoft.com/office/drawing/2014/main" id="{71AF57D2-FEF4-4B2C-A38F-C3C68242894C}"/>
              </a:ext>
            </a:extLst>
          </p:cNvPr>
          <p:cNvSpPr/>
          <p:nvPr/>
        </p:nvSpPr>
        <p:spPr>
          <a:xfrm>
            <a:off x="7856609" y="4415119"/>
            <a:ext cx="6046187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  <a:sym typeface="Arial"/>
              </a:rPr>
              <a:t>Ανταλλαγή εμπειριών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Shape 47">
            <a:extLst>
              <a:ext uri="{FF2B5EF4-FFF2-40B4-BE49-F238E27FC236}">
                <a16:creationId xmlns:a16="http://schemas.microsoft.com/office/drawing/2014/main" id="{4AB725A3-7FA8-4423-AE34-8C0267EAEE47}"/>
              </a:ext>
            </a:extLst>
          </p:cNvPr>
          <p:cNvSpPr/>
          <p:nvPr/>
        </p:nvSpPr>
        <p:spPr>
          <a:xfrm>
            <a:off x="7690020" y="4728696"/>
            <a:ext cx="137191" cy="156790"/>
          </a:xfrm>
          <a:custGeom>
            <a:avLst/>
            <a:gdLst/>
            <a:ahLst/>
            <a:cxnLst/>
            <a:rect l="l" t="t" r="r" b="b"/>
            <a:pathLst>
              <a:path w="114326" h="130658">
                <a:moveTo>
                  <a:pt x="110957" y="17889"/>
                </a:moveTo>
                <a:cubicBezTo>
                  <a:pt x="114606" y="20543"/>
                  <a:pt x="115423" y="25647"/>
                  <a:pt x="112769" y="29296"/>
                </a:cubicBezTo>
                <a:lnTo>
                  <a:pt x="47440" y="119123"/>
                </a:lnTo>
                <a:cubicBezTo>
                  <a:pt x="46036" y="121063"/>
                  <a:pt x="43867" y="122262"/>
                  <a:pt x="41469" y="122466"/>
                </a:cubicBezTo>
                <a:cubicBezTo>
                  <a:pt x="39070" y="122670"/>
                  <a:pt x="36747" y="121777"/>
                  <a:pt x="35063" y="120093"/>
                </a:cubicBezTo>
                <a:lnTo>
                  <a:pt x="2399" y="87428"/>
                </a:lnTo>
                <a:cubicBezTo>
                  <a:pt x="-791" y="84239"/>
                  <a:pt x="-791" y="79058"/>
                  <a:pt x="2399" y="75868"/>
                </a:cubicBezTo>
                <a:cubicBezTo>
                  <a:pt x="5589" y="72678"/>
                  <a:pt x="10769" y="72678"/>
                  <a:pt x="13959" y="75868"/>
                </a:cubicBezTo>
                <a:lnTo>
                  <a:pt x="39861" y="101770"/>
                </a:lnTo>
                <a:lnTo>
                  <a:pt x="99575" y="19675"/>
                </a:lnTo>
                <a:cubicBezTo>
                  <a:pt x="102229" y="16026"/>
                  <a:pt x="107333" y="15209"/>
                  <a:pt x="110983" y="17863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47" name="Text 48">
            <a:extLst>
              <a:ext uri="{FF2B5EF4-FFF2-40B4-BE49-F238E27FC236}">
                <a16:creationId xmlns:a16="http://schemas.microsoft.com/office/drawing/2014/main" id="{76297A36-4563-4826-9EA5-AEA56CC3CEE7}"/>
              </a:ext>
            </a:extLst>
          </p:cNvPr>
          <p:cNvSpPr/>
          <p:nvPr/>
        </p:nvSpPr>
        <p:spPr>
          <a:xfrm>
            <a:off x="7856609" y="4689500"/>
            <a:ext cx="6046187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  <a:sym typeface="Arial"/>
              </a:rPr>
              <a:t>Διαμοιρασμός καλών πρακτικών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Shape 49">
            <a:extLst>
              <a:ext uri="{FF2B5EF4-FFF2-40B4-BE49-F238E27FC236}">
                <a16:creationId xmlns:a16="http://schemas.microsoft.com/office/drawing/2014/main" id="{F823B607-5839-4091-A40A-85507BBA60DA}"/>
              </a:ext>
            </a:extLst>
          </p:cNvPr>
          <p:cNvSpPr/>
          <p:nvPr/>
        </p:nvSpPr>
        <p:spPr>
          <a:xfrm>
            <a:off x="7690020" y="5003077"/>
            <a:ext cx="137191" cy="156790"/>
          </a:xfrm>
          <a:custGeom>
            <a:avLst/>
            <a:gdLst/>
            <a:ahLst/>
            <a:cxnLst/>
            <a:rect l="l" t="t" r="r" b="b"/>
            <a:pathLst>
              <a:path w="114326" h="130658">
                <a:moveTo>
                  <a:pt x="110957" y="17889"/>
                </a:moveTo>
                <a:cubicBezTo>
                  <a:pt x="114606" y="20543"/>
                  <a:pt x="115423" y="25647"/>
                  <a:pt x="112769" y="29296"/>
                </a:cubicBezTo>
                <a:lnTo>
                  <a:pt x="47440" y="119123"/>
                </a:lnTo>
                <a:cubicBezTo>
                  <a:pt x="46036" y="121063"/>
                  <a:pt x="43867" y="122262"/>
                  <a:pt x="41469" y="122466"/>
                </a:cubicBezTo>
                <a:cubicBezTo>
                  <a:pt x="39070" y="122670"/>
                  <a:pt x="36747" y="121777"/>
                  <a:pt x="35063" y="120093"/>
                </a:cubicBezTo>
                <a:lnTo>
                  <a:pt x="2399" y="87428"/>
                </a:lnTo>
                <a:cubicBezTo>
                  <a:pt x="-791" y="84239"/>
                  <a:pt x="-791" y="79058"/>
                  <a:pt x="2399" y="75868"/>
                </a:cubicBezTo>
                <a:cubicBezTo>
                  <a:pt x="5589" y="72678"/>
                  <a:pt x="10769" y="72678"/>
                  <a:pt x="13959" y="75868"/>
                </a:cubicBezTo>
                <a:lnTo>
                  <a:pt x="39861" y="101770"/>
                </a:lnTo>
                <a:lnTo>
                  <a:pt x="99575" y="19675"/>
                </a:lnTo>
                <a:cubicBezTo>
                  <a:pt x="102229" y="16026"/>
                  <a:pt x="107333" y="15209"/>
                  <a:pt x="110983" y="17863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49" name="Text 50">
            <a:extLst>
              <a:ext uri="{FF2B5EF4-FFF2-40B4-BE49-F238E27FC236}">
                <a16:creationId xmlns:a16="http://schemas.microsoft.com/office/drawing/2014/main" id="{8708F310-34B6-49F7-8002-544FB0586175}"/>
              </a:ext>
            </a:extLst>
          </p:cNvPr>
          <p:cNvSpPr/>
          <p:nvPr/>
        </p:nvSpPr>
        <p:spPr>
          <a:xfrm>
            <a:off x="7856609" y="4963881"/>
            <a:ext cx="6046187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  <a:sym typeface="Arial"/>
              </a:rPr>
              <a:t>Συνεργατικά projects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Shape 51">
            <a:extLst>
              <a:ext uri="{FF2B5EF4-FFF2-40B4-BE49-F238E27FC236}">
                <a16:creationId xmlns:a16="http://schemas.microsoft.com/office/drawing/2014/main" id="{74C1F83E-3D84-4092-87CD-3C756725879D}"/>
              </a:ext>
            </a:extLst>
          </p:cNvPr>
          <p:cNvSpPr/>
          <p:nvPr/>
        </p:nvSpPr>
        <p:spPr>
          <a:xfrm>
            <a:off x="7690020" y="5277458"/>
            <a:ext cx="137191" cy="156790"/>
          </a:xfrm>
          <a:custGeom>
            <a:avLst/>
            <a:gdLst/>
            <a:ahLst/>
            <a:cxnLst/>
            <a:rect l="l" t="t" r="r" b="b"/>
            <a:pathLst>
              <a:path w="114326" h="130658">
                <a:moveTo>
                  <a:pt x="110957" y="17889"/>
                </a:moveTo>
                <a:cubicBezTo>
                  <a:pt x="114606" y="20543"/>
                  <a:pt x="115423" y="25647"/>
                  <a:pt x="112769" y="29296"/>
                </a:cubicBezTo>
                <a:lnTo>
                  <a:pt x="47440" y="119123"/>
                </a:lnTo>
                <a:cubicBezTo>
                  <a:pt x="46036" y="121063"/>
                  <a:pt x="43867" y="122262"/>
                  <a:pt x="41469" y="122466"/>
                </a:cubicBezTo>
                <a:cubicBezTo>
                  <a:pt x="39070" y="122670"/>
                  <a:pt x="36747" y="121777"/>
                  <a:pt x="35063" y="120093"/>
                </a:cubicBezTo>
                <a:lnTo>
                  <a:pt x="2399" y="87428"/>
                </a:lnTo>
                <a:cubicBezTo>
                  <a:pt x="-791" y="84239"/>
                  <a:pt x="-791" y="79058"/>
                  <a:pt x="2399" y="75868"/>
                </a:cubicBezTo>
                <a:cubicBezTo>
                  <a:pt x="5589" y="72678"/>
                  <a:pt x="10769" y="72678"/>
                  <a:pt x="13959" y="75868"/>
                </a:cubicBezTo>
                <a:lnTo>
                  <a:pt x="39861" y="101770"/>
                </a:lnTo>
                <a:lnTo>
                  <a:pt x="99575" y="19675"/>
                </a:lnTo>
                <a:cubicBezTo>
                  <a:pt x="102229" y="16026"/>
                  <a:pt x="107333" y="15209"/>
                  <a:pt x="110983" y="17863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51" name="Text 52">
            <a:extLst>
              <a:ext uri="{FF2B5EF4-FFF2-40B4-BE49-F238E27FC236}">
                <a16:creationId xmlns:a16="http://schemas.microsoft.com/office/drawing/2014/main" id="{C5565B36-F39C-451A-BC1E-A417C3E9FFCD}"/>
              </a:ext>
            </a:extLst>
          </p:cNvPr>
          <p:cNvSpPr/>
          <p:nvPr/>
        </p:nvSpPr>
        <p:spPr>
          <a:xfrm>
            <a:off x="7856609" y="5238262"/>
            <a:ext cx="6046187" cy="235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  <a:sym typeface="Arial"/>
              </a:rPr>
              <a:t>Δικτύωση σχολείων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Shape 53">
            <a:extLst>
              <a:ext uri="{FF2B5EF4-FFF2-40B4-BE49-F238E27FC236}">
                <a16:creationId xmlns:a16="http://schemas.microsoft.com/office/drawing/2014/main" id="{634D8C5D-CFEB-404C-89AA-B80A7E8245B0}"/>
              </a:ext>
            </a:extLst>
          </p:cNvPr>
          <p:cNvSpPr/>
          <p:nvPr/>
        </p:nvSpPr>
        <p:spPr>
          <a:xfrm>
            <a:off x="285096" y="5943812"/>
            <a:ext cx="13846453" cy="1097525"/>
          </a:xfrm>
          <a:custGeom>
            <a:avLst/>
            <a:gdLst/>
            <a:ahLst/>
            <a:cxnLst/>
            <a:rect l="l" t="t" r="r" b="b"/>
            <a:pathLst>
              <a:path w="11538711" h="914604">
                <a:moveTo>
                  <a:pt x="97991" y="0"/>
                </a:moveTo>
                <a:lnTo>
                  <a:pt x="11440721" y="0"/>
                </a:lnTo>
                <a:cubicBezTo>
                  <a:pt x="11494839" y="0"/>
                  <a:pt x="11538711" y="43872"/>
                  <a:pt x="11538711" y="97991"/>
                </a:cubicBezTo>
                <a:lnTo>
                  <a:pt x="11538711" y="816613"/>
                </a:lnTo>
                <a:cubicBezTo>
                  <a:pt x="11538711" y="870732"/>
                  <a:pt x="11494839" y="914604"/>
                  <a:pt x="11440721" y="914604"/>
                </a:cubicBezTo>
                <a:lnTo>
                  <a:pt x="97991" y="914604"/>
                </a:lnTo>
                <a:cubicBezTo>
                  <a:pt x="43872" y="914604"/>
                  <a:pt x="0" y="870732"/>
                  <a:pt x="0" y="816613"/>
                </a:cubicBezTo>
                <a:lnTo>
                  <a:pt x="0" y="97991"/>
                </a:lnTo>
                <a:cubicBezTo>
                  <a:pt x="0" y="43908"/>
                  <a:pt x="43908" y="0"/>
                  <a:pt x="97991" y="0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53" name="Shape 54">
            <a:extLst>
              <a:ext uri="{FF2B5EF4-FFF2-40B4-BE49-F238E27FC236}">
                <a16:creationId xmlns:a16="http://schemas.microsoft.com/office/drawing/2014/main" id="{2EDE39DD-7329-4310-95EF-8E179F1D937B}"/>
              </a:ext>
            </a:extLst>
          </p:cNvPr>
          <p:cNvSpPr/>
          <p:nvPr/>
        </p:nvSpPr>
        <p:spPr>
          <a:xfrm>
            <a:off x="466382" y="6316188"/>
            <a:ext cx="352776" cy="352776"/>
          </a:xfrm>
          <a:custGeom>
            <a:avLst/>
            <a:gdLst/>
            <a:ahLst/>
            <a:cxnLst/>
            <a:rect l="l" t="t" r="r" b="b"/>
            <a:pathLst>
              <a:path w="293980" h="293980">
                <a:moveTo>
                  <a:pt x="0" y="146990"/>
                </a:moveTo>
                <a:cubicBezTo>
                  <a:pt x="0" y="65864"/>
                  <a:pt x="65864" y="0"/>
                  <a:pt x="146990" y="0"/>
                </a:cubicBezTo>
                <a:cubicBezTo>
                  <a:pt x="228116" y="0"/>
                  <a:pt x="293980" y="65864"/>
                  <a:pt x="293980" y="146990"/>
                </a:cubicBezTo>
                <a:cubicBezTo>
                  <a:pt x="293980" y="228116"/>
                  <a:pt x="228116" y="293980"/>
                  <a:pt x="146990" y="293980"/>
                </a:cubicBezTo>
                <a:cubicBezTo>
                  <a:pt x="65864" y="293980"/>
                  <a:pt x="0" y="228116"/>
                  <a:pt x="0" y="146990"/>
                </a:cubicBezTo>
                <a:close/>
                <a:moveTo>
                  <a:pt x="92730" y="97553"/>
                </a:moveTo>
                <a:cubicBezTo>
                  <a:pt x="85725" y="94567"/>
                  <a:pt x="77629" y="97783"/>
                  <a:pt x="74643" y="104788"/>
                </a:cubicBezTo>
                <a:cubicBezTo>
                  <a:pt x="71658" y="111793"/>
                  <a:pt x="74873" y="119889"/>
                  <a:pt x="81878" y="122874"/>
                </a:cubicBezTo>
                <a:lnTo>
                  <a:pt x="88711" y="125803"/>
                </a:lnTo>
                <a:cubicBezTo>
                  <a:pt x="98644" y="130052"/>
                  <a:pt x="108922" y="133210"/>
                  <a:pt x="119487" y="135162"/>
                </a:cubicBezTo>
                <a:lnTo>
                  <a:pt x="119487" y="163928"/>
                </a:lnTo>
                <a:cubicBezTo>
                  <a:pt x="119487" y="166397"/>
                  <a:pt x="119085" y="168866"/>
                  <a:pt x="118281" y="171163"/>
                </a:cubicBezTo>
                <a:lnTo>
                  <a:pt x="101802" y="220600"/>
                </a:lnTo>
                <a:cubicBezTo>
                  <a:pt x="99390" y="227834"/>
                  <a:pt x="103295" y="235643"/>
                  <a:pt x="110530" y="238055"/>
                </a:cubicBezTo>
                <a:cubicBezTo>
                  <a:pt x="117764" y="240466"/>
                  <a:pt x="125573" y="236562"/>
                  <a:pt x="127985" y="229327"/>
                </a:cubicBezTo>
                <a:lnTo>
                  <a:pt x="141995" y="187297"/>
                </a:lnTo>
                <a:cubicBezTo>
                  <a:pt x="142741" y="185115"/>
                  <a:pt x="144751" y="183623"/>
                  <a:pt x="147047" y="183623"/>
                </a:cubicBezTo>
                <a:cubicBezTo>
                  <a:pt x="149344" y="183623"/>
                  <a:pt x="151411" y="185115"/>
                  <a:pt x="152100" y="187297"/>
                </a:cubicBezTo>
                <a:lnTo>
                  <a:pt x="166110" y="229327"/>
                </a:lnTo>
                <a:cubicBezTo>
                  <a:pt x="168522" y="236562"/>
                  <a:pt x="176331" y="240466"/>
                  <a:pt x="183565" y="238055"/>
                </a:cubicBezTo>
                <a:cubicBezTo>
                  <a:pt x="190800" y="235643"/>
                  <a:pt x="194647" y="227949"/>
                  <a:pt x="192235" y="220715"/>
                </a:cubicBezTo>
                <a:lnTo>
                  <a:pt x="175756" y="171278"/>
                </a:lnTo>
                <a:cubicBezTo>
                  <a:pt x="174952" y="168924"/>
                  <a:pt x="174551" y="166512"/>
                  <a:pt x="174551" y="164043"/>
                </a:cubicBezTo>
                <a:lnTo>
                  <a:pt x="174551" y="135277"/>
                </a:lnTo>
                <a:cubicBezTo>
                  <a:pt x="185115" y="133267"/>
                  <a:pt x="195393" y="130166"/>
                  <a:pt x="205327" y="125918"/>
                </a:cubicBezTo>
                <a:lnTo>
                  <a:pt x="212159" y="122989"/>
                </a:lnTo>
                <a:cubicBezTo>
                  <a:pt x="219164" y="120004"/>
                  <a:pt x="222380" y="111908"/>
                  <a:pt x="219394" y="104903"/>
                </a:cubicBezTo>
                <a:cubicBezTo>
                  <a:pt x="216408" y="97898"/>
                  <a:pt x="208312" y="94682"/>
                  <a:pt x="201307" y="97668"/>
                </a:cubicBezTo>
                <a:lnTo>
                  <a:pt x="194475" y="100481"/>
                </a:lnTo>
                <a:cubicBezTo>
                  <a:pt x="179489" y="106912"/>
                  <a:pt x="163354" y="110242"/>
                  <a:pt x="146990" y="110242"/>
                </a:cubicBezTo>
                <a:cubicBezTo>
                  <a:pt x="130626" y="110242"/>
                  <a:pt x="114549" y="106912"/>
                  <a:pt x="99505" y="100481"/>
                </a:cubicBezTo>
                <a:lnTo>
                  <a:pt x="92673" y="97553"/>
                </a:lnTo>
                <a:close/>
                <a:moveTo>
                  <a:pt x="146990" y="91869"/>
                </a:moveTo>
                <a:cubicBezTo>
                  <a:pt x="159666" y="91869"/>
                  <a:pt x="169957" y="81577"/>
                  <a:pt x="169957" y="68902"/>
                </a:cubicBezTo>
                <a:cubicBezTo>
                  <a:pt x="169957" y="56226"/>
                  <a:pt x="159666" y="45934"/>
                  <a:pt x="146990" y="45934"/>
                </a:cubicBezTo>
                <a:cubicBezTo>
                  <a:pt x="134314" y="45934"/>
                  <a:pt x="124023" y="56226"/>
                  <a:pt x="124023" y="68902"/>
                </a:cubicBezTo>
                <a:cubicBezTo>
                  <a:pt x="124023" y="81577"/>
                  <a:pt x="134314" y="91869"/>
                  <a:pt x="146990" y="91869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4" name="Text 55">
            <a:extLst>
              <a:ext uri="{FF2B5EF4-FFF2-40B4-BE49-F238E27FC236}">
                <a16:creationId xmlns:a16="http://schemas.microsoft.com/office/drawing/2014/main" id="{75CD9392-D41F-41AE-A112-4BDEEC257B71}"/>
              </a:ext>
            </a:extLst>
          </p:cNvPr>
          <p:cNvSpPr/>
          <p:nvPr/>
        </p:nvSpPr>
        <p:spPr>
          <a:xfrm>
            <a:off x="995701" y="6100603"/>
            <a:ext cx="13072307" cy="274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388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  <a:sym typeface="Arial"/>
              </a:rPr>
              <a:t>Πρόσβαση σε Όλα τα Σχολεία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Text 56">
            <a:extLst>
              <a:ext uri="{FF2B5EF4-FFF2-40B4-BE49-F238E27FC236}">
                <a16:creationId xmlns:a16="http://schemas.microsoft.com/office/drawing/2014/main" id="{0023E919-0312-42AA-AF9C-7CAD8D42D994}"/>
              </a:ext>
            </a:extLst>
          </p:cNvPr>
          <p:cNvSpPr/>
          <p:nvPr/>
        </p:nvSpPr>
        <p:spPr>
          <a:xfrm>
            <a:off x="995700" y="6414182"/>
            <a:ext cx="13062508" cy="470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35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  <a:sym typeface="Arial"/>
              </a:rPr>
              <a:t>Η πλατφόρμα εξασφαλίζει ότι </a:t>
            </a:r>
            <a:r>
              <a:rPr lang="en-US" sz="1235" b="1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  <a:sym typeface="Arial"/>
              </a:rPr>
              <a:t>ακόμη και σχολεία μακριά από φυσικά Κέντρα Καινοτομίας</a:t>
            </a:r>
            <a:r>
              <a:rPr lang="en-US" sz="1235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  <a:sym typeface="Arial"/>
              </a:rPr>
              <a:t> έχουν πρόσβαση σε υψηλής ποιότητας εκπαιδευτικό υλικό και μπορούν να συμμετέχουν σε κοινότητες πρακτικής.</a:t>
            </a:r>
            <a:endParaRPr lang="en-US" sz="192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6" name="Image 0" descr="preencoded.png">
            <a:extLst>
              <a:ext uri="{FF2B5EF4-FFF2-40B4-BE49-F238E27FC236}">
                <a16:creationId xmlns:a16="http://schemas.microsoft.com/office/drawing/2014/main" id="{40D2674F-0B7D-46DD-9201-EA6ED3D81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882" y="1275596"/>
            <a:ext cx="2971163" cy="1340183"/>
          </a:xfrm>
          <a:prstGeom prst="rect">
            <a:avLst/>
          </a:prstGeom>
        </p:spPr>
      </p:pic>
      <p:pic>
        <p:nvPicPr>
          <p:cNvPr id="57" name="Image 6" descr="preencoded.png">
            <a:extLst>
              <a:ext uri="{FF2B5EF4-FFF2-40B4-BE49-F238E27FC236}">
                <a16:creationId xmlns:a16="http://schemas.microsoft.com/office/drawing/2014/main" id="{90E70150-AED1-404D-BB1B-B92C72B00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9702" y="847898"/>
            <a:ext cx="3221339" cy="1724945"/>
          </a:xfrm>
          <a:prstGeom prst="rect">
            <a:avLst/>
          </a:prstGeom>
        </p:spPr>
      </p:pic>
      <p:sp>
        <p:nvSpPr>
          <p:cNvPr id="58" name="Shape 0">
            <a:extLst>
              <a:ext uri="{FF2B5EF4-FFF2-40B4-BE49-F238E27FC236}">
                <a16:creationId xmlns:a16="http://schemas.microsoft.com/office/drawing/2014/main" id="{7BDEA336-FDA7-4AE4-AECE-4F8C8E505077}"/>
              </a:ext>
            </a:extLst>
          </p:cNvPr>
          <p:cNvSpPr/>
          <p:nvPr/>
        </p:nvSpPr>
        <p:spPr>
          <a:xfrm>
            <a:off x="304694" y="27360"/>
            <a:ext cx="1502616" cy="256318"/>
          </a:xfrm>
          <a:prstGeom prst="roundRect">
            <a:avLst>
              <a:gd name="adj" fmla="val 20294"/>
            </a:avLst>
          </a:prstGeom>
          <a:solidFill>
            <a:srgbClr val="FFE3CC"/>
          </a:solidFill>
          <a:ln/>
        </p:spPr>
      </p:sp>
      <p:sp>
        <p:nvSpPr>
          <p:cNvPr id="59" name="Text 1">
            <a:extLst>
              <a:ext uri="{FF2B5EF4-FFF2-40B4-BE49-F238E27FC236}">
                <a16:creationId xmlns:a16="http://schemas.microsoft.com/office/drawing/2014/main" id="{6CBC49BE-F449-4604-9CFB-BF79CFD43AA0}"/>
              </a:ext>
            </a:extLst>
          </p:cNvPr>
          <p:cNvSpPr/>
          <p:nvPr/>
        </p:nvSpPr>
        <p:spPr>
          <a:xfrm>
            <a:off x="419047" y="76183"/>
            <a:ext cx="1316879" cy="163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1097280">
              <a:lnSpc>
                <a:spcPts val="1260"/>
              </a:lnSpc>
            </a:pPr>
            <a:r>
              <a:rPr lang="en-US" sz="96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Arial"/>
              </a:rPr>
              <a:t>ΨΗΦΙΑΚ</a:t>
            </a:r>
            <a:r>
              <a:rPr lang="el-GR" sz="96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Arial"/>
              </a:rPr>
              <a:t>Η</a:t>
            </a:r>
            <a:r>
              <a:rPr lang="en-US" sz="96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Arial"/>
              </a:rPr>
              <a:t> ΥΠΟΔΟΜ</a:t>
            </a:r>
            <a:r>
              <a:rPr lang="el-GR" sz="96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Arial"/>
              </a:rPr>
              <a:t>Η</a:t>
            </a:r>
            <a:endParaRPr lang="en-US" sz="96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60" name="Text 3">
            <a:extLst>
              <a:ext uri="{FF2B5EF4-FFF2-40B4-BE49-F238E27FC236}">
                <a16:creationId xmlns:a16="http://schemas.microsoft.com/office/drawing/2014/main" id="{8B390C56-AB58-45B2-8ACD-1671898D6A84}"/>
              </a:ext>
            </a:extLst>
          </p:cNvPr>
          <p:cNvSpPr/>
          <p:nvPr/>
        </p:nvSpPr>
        <p:spPr>
          <a:xfrm>
            <a:off x="312222" y="804114"/>
            <a:ext cx="5992177" cy="241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1097280">
              <a:lnSpc>
                <a:spcPts val="1860"/>
              </a:lnSpc>
            </a:pPr>
            <a:r>
              <a:rPr lang="en-US" sz="15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  <a:sym typeface="Arial"/>
              </a:rPr>
              <a:t>Η τεχνολογική υποδομή για βιώσιμη διάχυση και συνεργασία</a:t>
            </a:r>
            <a:endParaRPr lang="en-US" sz="15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AC64725-C6BA-4949-AF30-CD10AE10F3D3}"/>
              </a:ext>
            </a:extLst>
          </p:cNvPr>
          <p:cNvSpPr txBox="1"/>
          <p:nvPr/>
        </p:nvSpPr>
        <p:spPr>
          <a:xfrm>
            <a:off x="201162" y="214315"/>
            <a:ext cx="9325224" cy="560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lnSpc>
                <a:spcPts val="3780"/>
              </a:lnSpc>
              <a:defRPr/>
            </a:pPr>
            <a:r>
              <a:rPr lang="en-US" sz="3000" b="1" dirty="0" err="1">
                <a:solidFill>
                  <a:schemeClr val="accent4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  <a:sym typeface="Arial"/>
              </a:rPr>
              <a:t>Συνεργ</a:t>
            </a:r>
            <a:r>
              <a:rPr lang="en-US" sz="3000" b="1" dirty="0">
                <a:solidFill>
                  <a:schemeClr val="accent4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  <a:sym typeface="Arial"/>
              </a:rPr>
              <a:t>ατική</a:t>
            </a:r>
            <a:r>
              <a:rPr lang="en-US" sz="30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  <a:sym typeface="Arial"/>
              </a:rPr>
              <a:t> Πλατφόρμα &amp; Ψηφιακό Αποθετήριο</a:t>
            </a:r>
            <a:endParaRPr lang="en-US" sz="30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354330" y="557998"/>
            <a:ext cx="139217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ts val="1860"/>
              </a:lnSpc>
            </a:pPr>
            <a:r>
              <a:rPr lang="en-US" sz="30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  <a:sym typeface="Arial"/>
              </a:rPr>
              <a:t>Η </a:t>
            </a:r>
            <a:r>
              <a:rPr lang="el-GR" sz="30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  <a:sym typeface="Arial"/>
              </a:rPr>
              <a:t>Παραγωγική Διαδικασία Ενημερωτικών Πόρων</a:t>
            </a:r>
            <a:endParaRPr lang="en-US" sz="30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" name="Text 2"/>
          <p:cNvSpPr/>
          <p:nvPr/>
        </p:nvSpPr>
        <p:spPr>
          <a:xfrm>
            <a:off x="377368" y="1180933"/>
            <a:ext cx="138303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ts val="1860"/>
              </a:lnSpc>
            </a:pPr>
            <a:r>
              <a:rPr lang="el-GR" sz="18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  <a:sym typeface="Arial"/>
              </a:rPr>
              <a:t>Δομημένη, επαναληπτική διαδικασία για υψηλή ποιότητα</a:t>
            </a:r>
            <a:endParaRPr lang="en-US" sz="18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08414" y="1638133"/>
            <a:ext cx="13716000" cy="3154680"/>
          </a:xfrm>
          <a:custGeom>
            <a:avLst/>
            <a:gdLst/>
            <a:ahLst/>
            <a:cxnLst/>
            <a:rect l="l" t="t" r="r" b="b"/>
            <a:pathLst>
              <a:path w="11430000" h="2628900">
                <a:moveTo>
                  <a:pt x="114305" y="0"/>
                </a:moveTo>
                <a:lnTo>
                  <a:pt x="11315695" y="0"/>
                </a:lnTo>
                <a:cubicBezTo>
                  <a:pt x="11378824" y="0"/>
                  <a:pt x="11430000" y="51176"/>
                  <a:pt x="11430000" y="114305"/>
                </a:cubicBezTo>
                <a:lnTo>
                  <a:pt x="11430000" y="2514595"/>
                </a:lnTo>
                <a:cubicBezTo>
                  <a:pt x="11430000" y="2577724"/>
                  <a:pt x="11378824" y="2628900"/>
                  <a:pt x="11315695" y="2628900"/>
                </a:cubicBezTo>
                <a:lnTo>
                  <a:pt x="114305" y="2628900"/>
                </a:lnTo>
                <a:cubicBezTo>
                  <a:pt x="51176" y="2628900"/>
                  <a:pt x="0" y="2577724"/>
                  <a:pt x="0" y="2514595"/>
                </a:cubicBezTo>
                <a:lnTo>
                  <a:pt x="0" y="114305"/>
                </a:lnTo>
                <a:cubicBezTo>
                  <a:pt x="0" y="51176"/>
                  <a:pt x="51176" y="0"/>
                  <a:pt x="11430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685800" y="2057400"/>
            <a:ext cx="342900" cy="274320"/>
          </a:xfrm>
          <a:custGeom>
            <a:avLst/>
            <a:gdLst/>
            <a:ahLst/>
            <a:cxnLst/>
            <a:rect l="l" t="t" r="r" b="b"/>
            <a:pathLst>
              <a:path w="285750" h="228600">
                <a:moveTo>
                  <a:pt x="185693" y="93985"/>
                </a:moveTo>
                <a:cubicBezTo>
                  <a:pt x="191140" y="92512"/>
                  <a:pt x="196855" y="95101"/>
                  <a:pt x="199311" y="100146"/>
                </a:cubicBezTo>
                <a:lnTo>
                  <a:pt x="207615" y="116934"/>
                </a:lnTo>
                <a:cubicBezTo>
                  <a:pt x="212214" y="117559"/>
                  <a:pt x="216724" y="118809"/>
                  <a:pt x="220965" y="120551"/>
                </a:cubicBezTo>
                <a:lnTo>
                  <a:pt x="236592" y="110148"/>
                </a:lnTo>
                <a:cubicBezTo>
                  <a:pt x="241280" y="107022"/>
                  <a:pt x="247486" y="107647"/>
                  <a:pt x="251460" y="111621"/>
                </a:cubicBezTo>
                <a:lnTo>
                  <a:pt x="260033" y="120194"/>
                </a:lnTo>
                <a:cubicBezTo>
                  <a:pt x="264006" y="124167"/>
                  <a:pt x="264631" y="130418"/>
                  <a:pt x="261506" y="135062"/>
                </a:cubicBezTo>
                <a:lnTo>
                  <a:pt x="251103" y="150644"/>
                </a:lnTo>
                <a:cubicBezTo>
                  <a:pt x="251951" y="152742"/>
                  <a:pt x="252710" y="154930"/>
                  <a:pt x="253335" y="157207"/>
                </a:cubicBezTo>
                <a:cubicBezTo>
                  <a:pt x="253960" y="159484"/>
                  <a:pt x="254362" y="161717"/>
                  <a:pt x="254675" y="163994"/>
                </a:cubicBezTo>
                <a:lnTo>
                  <a:pt x="271507" y="172298"/>
                </a:lnTo>
                <a:cubicBezTo>
                  <a:pt x="276552" y="174799"/>
                  <a:pt x="279142" y="180514"/>
                  <a:pt x="277669" y="185916"/>
                </a:cubicBezTo>
                <a:lnTo>
                  <a:pt x="274543" y="197614"/>
                </a:lnTo>
                <a:cubicBezTo>
                  <a:pt x="273070" y="203016"/>
                  <a:pt x="268025" y="206678"/>
                  <a:pt x="262399" y="206320"/>
                </a:cubicBezTo>
                <a:lnTo>
                  <a:pt x="243647" y="205115"/>
                </a:lnTo>
                <a:cubicBezTo>
                  <a:pt x="240834" y="208731"/>
                  <a:pt x="237574" y="212080"/>
                  <a:pt x="233869" y="214938"/>
                </a:cubicBezTo>
                <a:lnTo>
                  <a:pt x="235074" y="233645"/>
                </a:lnTo>
                <a:cubicBezTo>
                  <a:pt x="235431" y="239271"/>
                  <a:pt x="231770" y="244361"/>
                  <a:pt x="226368" y="245790"/>
                </a:cubicBezTo>
                <a:lnTo>
                  <a:pt x="214670" y="248915"/>
                </a:lnTo>
                <a:cubicBezTo>
                  <a:pt x="209223" y="250388"/>
                  <a:pt x="203552" y="247799"/>
                  <a:pt x="201052" y="242754"/>
                </a:cubicBezTo>
                <a:lnTo>
                  <a:pt x="192747" y="225966"/>
                </a:lnTo>
                <a:cubicBezTo>
                  <a:pt x="188149" y="225341"/>
                  <a:pt x="183639" y="224091"/>
                  <a:pt x="179397" y="222349"/>
                </a:cubicBezTo>
                <a:lnTo>
                  <a:pt x="163770" y="232752"/>
                </a:lnTo>
                <a:cubicBezTo>
                  <a:pt x="159082" y="235878"/>
                  <a:pt x="152876" y="235253"/>
                  <a:pt x="148903" y="231279"/>
                </a:cubicBezTo>
                <a:lnTo>
                  <a:pt x="140330" y="222706"/>
                </a:lnTo>
                <a:cubicBezTo>
                  <a:pt x="136356" y="218733"/>
                  <a:pt x="135731" y="212527"/>
                  <a:pt x="138857" y="207838"/>
                </a:cubicBezTo>
                <a:lnTo>
                  <a:pt x="149260" y="192212"/>
                </a:lnTo>
                <a:cubicBezTo>
                  <a:pt x="148411" y="190113"/>
                  <a:pt x="147652" y="187925"/>
                  <a:pt x="147027" y="185648"/>
                </a:cubicBezTo>
                <a:cubicBezTo>
                  <a:pt x="146402" y="183371"/>
                  <a:pt x="146000" y="181094"/>
                  <a:pt x="145688" y="178862"/>
                </a:cubicBezTo>
                <a:lnTo>
                  <a:pt x="128855" y="170557"/>
                </a:lnTo>
                <a:cubicBezTo>
                  <a:pt x="123810" y="168057"/>
                  <a:pt x="121265" y="162342"/>
                  <a:pt x="122694" y="156939"/>
                </a:cubicBezTo>
                <a:lnTo>
                  <a:pt x="125819" y="145241"/>
                </a:lnTo>
                <a:cubicBezTo>
                  <a:pt x="127293" y="139839"/>
                  <a:pt x="132338" y="136178"/>
                  <a:pt x="137964" y="136535"/>
                </a:cubicBezTo>
                <a:lnTo>
                  <a:pt x="156671" y="137740"/>
                </a:lnTo>
                <a:cubicBezTo>
                  <a:pt x="159484" y="134124"/>
                  <a:pt x="162744" y="130775"/>
                  <a:pt x="166449" y="127918"/>
                </a:cubicBezTo>
                <a:lnTo>
                  <a:pt x="165244" y="109255"/>
                </a:lnTo>
                <a:cubicBezTo>
                  <a:pt x="164887" y="103629"/>
                  <a:pt x="168548" y="98539"/>
                  <a:pt x="173950" y="97110"/>
                </a:cubicBezTo>
                <a:lnTo>
                  <a:pt x="185648" y="93985"/>
                </a:lnTo>
                <a:close/>
                <a:moveTo>
                  <a:pt x="200204" y="151805"/>
                </a:moveTo>
                <a:cubicBezTo>
                  <a:pt x="189361" y="151817"/>
                  <a:pt x="180568" y="160630"/>
                  <a:pt x="180581" y="171472"/>
                </a:cubicBezTo>
                <a:cubicBezTo>
                  <a:pt x="180593" y="182315"/>
                  <a:pt x="189406" y="191108"/>
                  <a:pt x="200248" y="191095"/>
                </a:cubicBezTo>
                <a:cubicBezTo>
                  <a:pt x="211091" y="191083"/>
                  <a:pt x="219884" y="182270"/>
                  <a:pt x="219871" y="171428"/>
                </a:cubicBezTo>
                <a:cubicBezTo>
                  <a:pt x="219859" y="160585"/>
                  <a:pt x="211046" y="151792"/>
                  <a:pt x="200204" y="151805"/>
                </a:cubicBezTo>
                <a:close/>
                <a:moveTo>
                  <a:pt x="100414" y="-20315"/>
                </a:moveTo>
                <a:lnTo>
                  <a:pt x="112112" y="-17190"/>
                </a:lnTo>
                <a:cubicBezTo>
                  <a:pt x="117515" y="-15716"/>
                  <a:pt x="121176" y="-10626"/>
                  <a:pt x="120819" y="-5045"/>
                </a:cubicBezTo>
                <a:lnTo>
                  <a:pt x="119613" y="13618"/>
                </a:lnTo>
                <a:cubicBezTo>
                  <a:pt x="123319" y="16475"/>
                  <a:pt x="126578" y="19779"/>
                  <a:pt x="129391" y="23440"/>
                </a:cubicBezTo>
                <a:lnTo>
                  <a:pt x="148144" y="22235"/>
                </a:lnTo>
                <a:cubicBezTo>
                  <a:pt x="153725" y="21878"/>
                  <a:pt x="158814" y="25539"/>
                  <a:pt x="160288" y="30941"/>
                </a:cubicBezTo>
                <a:lnTo>
                  <a:pt x="163413" y="42639"/>
                </a:lnTo>
                <a:cubicBezTo>
                  <a:pt x="164842" y="48042"/>
                  <a:pt x="162297" y="53757"/>
                  <a:pt x="157252" y="56257"/>
                </a:cubicBezTo>
                <a:lnTo>
                  <a:pt x="140419" y="64562"/>
                </a:lnTo>
                <a:cubicBezTo>
                  <a:pt x="140107" y="66839"/>
                  <a:pt x="139660" y="69116"/>
                  <a:pt x="139080" y="71348"/>
                </a:cubicBezTo>
                <a:cubicBezTo>
                  <a:pt x="138499" y="73581"/>
                  <a:pt x="137696" y="75813"/>
                  <a:pt x="136847" y="77912"/>
                </a:cubicBezTo>
                <a:lnTo>
                  <a:pt x="147251" y="93538"/>
                </a:lnTo>
                <a:cubicBezTo>
                  <a:pt x="150376" y="98227"/>
                  <a:pt x="149751" y="104433"/>
                  <a:pt x="145777" y="108406"/>
                </a:cubicBezTo>
                <a:lnTo>
                  <a:pt x="137205" y="116979"/>
                </a:lnTo>
                <a:cubicBezTo>
                  <a:pt x="133231" y="120953"/>
                  <a:pt x="127025" y="121578"/>
                  <a:pt x="122337" y="118452"/>
                </a:cubicBezTo>
                <a:lnTo>
                  <a:pt x="106710" y="108049"/>
                </a:lnTo>
                <a:cubicBezTo>
                  <a:pt x="102468" y="109791"/>
                  <a:pt x="97959" y="111041"/>
                  <a:pt x="93360" y="111666"/>
                </a:cubicBezTo>
                <a:lnTo>
                  <a:pt x="85055" y="128454"/>
                </a:lnTo>
                <a:cubicBezTo>
                  <a:pt x="82555" y="133499"/>
                  <a:pt x="76840" y="136044"/>
                  <a:pt x="71438" y="134615"/>
                </a:cubicBezTo>
                <a:lnTo>
                  <a:pt x="59740" y="131490"/>
                </a:lnTo>
                <a:cubicBezTo>
                  <a:pt x="54293" y="130016"/>
                  <a:pt x="50676" y="124926"/>
                  <a:pt x="51033" y="119345"/>
                </a:cubicBezTo>
                <a:lnTo>
                  <a:pt x="52239" y="100638"/>
                </a:lnTo>
                <a:cubicBezTo>
                  <a:pt x="48533" y="97780"/>
                  <a:pt x="45274" y="94476"/>
                  <a:pt x="42461" y="90815"/>
                </a:cubicBezTo>
                <a:lnTo>
                  <a:pt x="23708" y="92020"/>
                </a:lnTo>
                <a:cubicBezTo>
                  <a:pt x="18127" y="92378"/>
                  <a:pt x="13037" y="88716"/>
                  <a:pt x="11564" y="83314"/>
                </a:cubicBezTo>
                <a:lnTo>
                  <a:pt x="8439" y="71616"/>
                </a:lnTo>
                <a:cubicBezTo>
                  <a:pt x="7010" y="66214"/>
                  <a:pt x="9555" y="60499"/>
                  <a:pt x="14600" y="57998"/>
                </a:cubicBezTo>
                <a:lnTo>
                  <a:pt x="31433" y="49694"/>
                </a:lnTo>
                <a:cubicBezTo>
                  <a:pt x="31745" y="47417"/>
                  <a:pt x="32192" y="45184"/>
                  <a:pt x="32772" y="42907"/>
                </a:cubicBezTo>
                <a:cubicBezTo>
                  <a:pt x="33397" y="40630"/>
                  <a:pt x="34111" y="38442"/>
                  <a:pt x="35004" y="36344"/>
                </a:cubicBezTo>
                <a:lnTo>
                  <a:pt x="24601" y="20762"/>
                </a:lnTo>
                <a:cubicBezTo>
                  <a:pt x="21476" y="16073"/>
                  <a:pt x="22101" y="9867"/>
                  <a:pt x="26075" y="5894"/>
                </a:cubicBezTo>
                <a:lnTo>
                  <a:pt x="34647" y="-2679"/>
                </a:lnTo>
                <a:cubicBezTo>
                  <a:pt x="38621" y="-6653"/>
                  <a:pt x="44827" y="-7278"/>
                  <a:pt x="49515" y="-4152"/>
                </a:cubicBezTo>
                <a:lnTo>
                  <a:pt x="65142" y="6251"/>
                </a:lnTo>
                <a:cubicBezTo>
                  <a:pt x="69384" y="4509"/>
                  <a:pt x="73893" y="3259"/>
                  <a:pt x="78492" y="2634"/>
                </a:cubicBezTo>
                <a:lnTo>
                  <a:pt x="86797" y="-14154"/>
                </a:lnTo>
                <a:cubicBezTo>
                  <a:pt x="89297" y="-19199"/>
                  <a:pt x="94967" y="-21744"/>
                  <a:pt x="100414" y="-20315"/>
                </a:cubicBezTo>
                <a:close/>
                <a:moveTo>
                  <a:pt x="85904" y="37505"/>
                </a:moveTo>
                <a:cubicBezTo>
                  <a:pt x="75061" y="37505"/>
                  <a:pt x="66258" y="46307"/>
                  <a:pt x="66258" y="57150"/>
                </a:cubicBezTo>
                <a:cubicBezTo>
                  <a:pt x="66258" y="67993"/>
                  <a:pt x="75061" y="76795"/>
                  <a:pt x="85904" y="76795"/>
                </a:cubicBezTo>
                <a:cubicBezTo>
                  <a:pt x="96746" y="76795"/>
                  <a:pt x="105549" y="67993"/>
                  <a:pt x="105549" y="57150"/>
                </a:cubicBezTo>
                <a:cubicBezTo>
                  <a:pt x="105549" y="46307"/>
                  <a:pt x="96746" y="37505"/>
                  <a:pt x="85904" y="37505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7" name="Text 5"/>
          <p:cNvSpPr/>
          <p:nvPr/>
        </p:nvSpPr>
        <p:spPr>
          <a:xfrm>
            <a:off x="1028700" y="2011680"/>
            <a:ext cx="130530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10000"/>
              </a:lnSpc>
            </a:pPr>
            <a:r>
              <a:rPr lang="en-US" sz="2160" b="1" dirty="0">
                <a:solidFill>
                  <a:schemeClr val="accent2">
                    <a:lumMod val="75000"/>
                  </a:schemeClr>
                </a:solidFill>
                <a:ea typeface="得意黑" pitchFamily="34" charset="-122"/>
                <a:cs typeface="得意黑" pitchFamily="34" charset="-120"/>
              </a:rPr>
              <a:t>Κύκλος Παραγωγής Πόρων</a:t>
            </a:r>
            <a:endParaRPr lang="en-US" sz="192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Shape 6"/>
          <p:cNvSpPr/>
          <p:nvPr/>
        </p:nvSpPr>
        <p:spPr>
          <a:xfrm>
            <a:off x="685800" y="2560320"/>
            <a:ext cx="3177540" cy="2148840"/>
          </a:xfrm>
          <a:custGeom>
            <a:avLst/>
            <a:gdLst/>
            <a:ahLst/>
            <a:cxnLst/>
            <a:rect l="l" t="t" r="r" b="b"/>
            <a:pathLst>
              <a:path w="2647950" h="1790700">
                <a:moveTo>
                  <a:pt x="114300" y="0"/>
                </a:moveTo>
                <a:lnTo>
                  <a:pt x="2533650" y="0"/>
                </a:lnTo>
                <a:cubicBezTo>
                  <a:pt x="2596776" y="0"/>
                  <a:pt x="2647950" y="51174"/>
                  <a:pt x="2647950" y="114300"/>
                </a:cubicBezTo>
                <a:lnTo>
                  <a:pt x="2647950" y="1676400"/>
                </a:lnTo>
                <a:cubicBezTo>
                  <a:pt x="2647950" y="1739526"/>
                  <a:pt x="2596776" y="1790700"/>
                  <a:pt x="2533650" y="1790700"/>
                </a:cubicBezTo>
                <a:lnTo>
                  <a:pt x="114300" y="1790700"/>
                </a:lnTo>
                <a:cubicBezTo>
                  <a:pt x="51174" y="1790700"/>
                  <a:pt x="0" y="1739526"/>
                  <a:pt x="0" y="16764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/>
        </p:spPr>
      </p:sp>
      <p:sp>
        <p:nvSpPr>
          <p:cNvPr id="9" name="Shape 7"/>
          <p:cNvSpPr/>
          <p:nvPr/>
        </p:nvSpPr>
        <p:spPr>
          <a:xfrm>
            <a:off x="868680" y="2743200"/>
            <a:ext cx="548640" cy="54864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1040130" y="2880360"/>
            <a:ext cx="205740" cy="274320"/>
          </a:xfrm>
          <a:custGeom>
            <a:avLst/>
            <a:gdLst/>
            <a:ahLst/>
            <a:cxnLst/>
            <a:rect l="l" t="t" r="r" b="b"/>
            <a:pathLst>
              <a:path w="171450" h="228600">
                <a:moveTo>
                  <a:pt x="130775" y="171450"/>
                </a:moveTo>
                <a:cubicBezTo>
                  <a:pt x="134035" y="161493"/>
                  <a:pt x="140553" y="152474"/>
                  <a:pt x="147920" y="144706"/>
                </a:cubicBezTo>
                <a:cubicBezTo>
                  <a:pt x="162520" y="129347"/>
                  <a:pt x="171450" y="108585"/>
                  <a:pt x="171450" y="85725"/>
                </a:cubicBezTo>
                <a:cubicBezTo>
                  <a:pt x="171450" y="38398"/>
                  <a:pt x="133052" y="0"/>
                  <a:pt x="85725" y="0"/>
                </a:cubicBezTo>
                <a:cubicBezTo>
                  <a:pt x="38398" y="0"/>
                  <a:pt x="0" y="38398"/>
                  <a:pt x="0" y="85725"/>
                </a:cubicBezTo>
                <a:cubicBezTo>
                  <a:pt x="0" y="108585"/>
                  <a:pt x="8930" y="129347"/>
                  <a:pt x="23530" y="144706"/>
                </a:cubicBezTo>
                <a:cubicBezTo>
                  <a:pt x="30897" y="152474"/>
                  <a:pt x="37460" y="161493"/>
                  <a:pt x="40675" y="171450"/>
                </a:cubicBezTo>
                <a:lnTo>
                  <a:pt x="130731" y="171450"/>
                </a:lnTo>
                <a:close/>
                <a:moveTo>
                  <a:pt x="128588" y="192881"/>
                </a:moveTo>
                <a:lnTo>
                  <a:pt x="42863" y="192881"/>
                </a:lnTo>
                <a:lnTo>
                  <a:pt x="42863" y="200025"/>
                </a:lnTo>
                <a:cubicBezTo>
                  <a:pt x="42863" y="219760"/>
                  <a:pt x="58847" y="235744"/>
                  <a:pt x="78581" y="235744"/>
                </a:cubicBezTo>
                <a:lnTo>
                  <a:pt x="92869" y="235744"/>
                </a:lnTo>
                <a:cubicBezTo>
                  <a:pt x="112603" y="235744"/>
                  <a:pt x="128588" y="219760"/>
                  <a:pt x="128588" y="200025"/>
                </a:cubicBezTo>
                <a:lnTo>
                  <a:pt x="128588" y="192881"/>
                </a:lnTo>
                <a:close/>
                <a:moveTo>
                  <a:pt x="82153" y="50006"/>
                </a:moveTo>
                <a:cubicBezTo>
                  <a:pt x="64383" y="50006"/>
                  <a:pt x="50006" y="64383"/>
                  <a:pt x="50006" y="82153"/>
                </a:cubicBezTo>
                <a:cubicBezTo>
                  <a:pt x="50006" y="88091"/>
                  <a:pt x="45229" y="92869"/>
                  <a:pt x="39291" y="92869"/>
                </a:cubicBezTo>
                <a:cubicBezTo>
                  <a:pt x="33352" y="92869"/>
                  <a:pt x="28575" y="88091"/>
                  <a:pt x="28575" y="82153"/>
                </a:cubicBezTo>
                <a:cubicBezTo>
                  <a:pt x="28575" y="52551"/>
                  <a:pt x="52551" y="28575"/>
                  <a:pt x="82153" y="28575"/>
                </a:cubicBezTo>
                <a:cubicBezTo>
                  <a:pt x="88091" y="28575"/>
                  <a:pt x="92869" y="33352"/>
                  <a:pt x="92869" y="39291"/>
                </a:cubicBezTo>
                <a:cubicBezTo>
                  <a:pt x="92869" y="45229"/>
                  <a:pt x="88091" y="50006"/>
                  <a:pt x="82153" y="50006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1" name="Text 9"/>
          <p:cNvSpPr/>
          <p:nvPr/>
        </p:nvSpPr>
        <p:spPr>
          <a:xfrm>
            <a:off x="1554481" y="2857500"/>
            <a:ext cx="99441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62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Σύλληψη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2" name="Text 10"/>
          <p:cNvSpPr/>
          <p:nvPr/>
        </p:nvSpPr>
        <p:spPr>
          <a:xfrm>
            <a:off x="868680" y="3429000"/>
            <a:ext cx="29032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Εντοπισμός παιδαγωγικής ανάγκης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868680" y="4069080"/>
            <a:ext cx="2811780" cy="457200"/>
          </a:xfrm>
          <a:custGeom>
            <a:avLst/>
            <a:gdLst/>
            <a:ahLst/>
            <a:cxnLst/>
            <a:rect l="l" t="t" r="r" b="b"/>
            <a:pathLst>
              <a:path w="2343150" h="381000">
                <a:moveTo>
                  <a:pt x="76200" y="0"/>
                </a:moveTo>
                <a:lnTo>
                  <a:pt x="2266950" y="0"/>
                </a:lnTo>
                <a:cubicBezTo>
                  <a:pt x="2309006" y="0"/>
                  <a:pt x="2343150" y="34144"/>
                  <a:pt x="2343150" y="76200"/>
                </a:cubicBezTo>
                <a:lnTo>
                  <a:pt x="2343150" y="304800"/>
                </a:lnTo>
                <a:cubicBezTo>
                  <a:pt x="2343150" y="346856"/>
                  <a:pt x="2309006" y="381000"/>
                  <a:pt x="22669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14" name="Shape 12"/>
          <p:cNvSpPr/>
          <p:nvPr/>
        </p:nvSpPr>
        <p:spPr>
          <a:xfrm>
            <a:off x="982980" y="421767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49602" y="82927"/>
                </a:moveTo>
                <a:cubicBezTo>
                  <a:pt x="153323" y="79206"/>
                  <a:pt x="153323" y="73164"/>
                  <a:pt x="149602" y="69443"/>
                </a:cubicBezTo>
                <a:lnTo>
                  <a:pt x="101977" y="21818"/>
                </a:lnTo>
                <a:cubicBezTo>
                  <a:pt x="98256" y="18098"/>
                  <a:pt x="92214" y="18098"/>
                  <a:pt x="88493" y="21818"/>
                </a:cubicBezTo>
                <a:cubicBezTo>
                  <a:pt x="84773" y="25539"/>
                  <a:pt x="84773" y="31581"/>
                  <a:pt x="88493" y="35302"/>
                </a:cubicBezTo>
                <a:lnTo>
                  <a:pt x="119866" y="66675"/>
                </a:lnTo>
                <a:lnTo>
                  <a:pt x="9525" y="66675"/>
                </a:lnTo>
                <a:cubicBezTo>
                  <a:pt x="4256" y="66675"/>
                  <a:pt x="0" y="70931"/>
                  <a:pt x="0" y="76200"/>
                </a:cubicBezTo>
                <a:cubicBezTo>
                  <a:pt x="0" y="81469"/>
                  <a:pt x="4256" y="85725"/>
                  <a:pt x="9525" y="85725"/>
                </a:cubicBezTo>
                <a:lnTo>
                  <a:pt x="119866" y="85725"/>
                </a:lnTo>
                <a:lnTo>
                  <a:pt x="88493" y="117098"/>
                </a:lnTo>
                <a:cubicBezTo>
                  <a:pt x="84772" y="120819"/>
                  <a:pt x="84772" y="126861"/>
                  <a:pt x="88493" y="130582"/>
                </a:cubicBezTo>
                <a:cubicBezTo>
                  <a:pt x="92214" y="134303"/>
                  <a:pt x="98256" y="134303"/>
                  <a:pt x="101977" y="130582"/>
                </a:cubicBezTo>
                <a:lnTo>
                  <a:pt x="149602" y="82957"/>
                </a:ln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15" name="Text 13"/>
          <p:cNvSpPr/>
          <p:nvPr/>
        </p:nvSpPr>
        <p:spPr>
          <a:xfrm>
            <a:off x="1257300" y="4160520"/>
            <a:ext cx="24231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Ανάλυση αναγκών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6" name="Shape 14"/>
          <p:cNvSpPr/>
          <p:nvPr/>
        </p:nvSpPr>
        <p:spPr>
          <a:xfrm>
            <a:off x="4046220" y="2560320"/>
            <a:ext cx="3177540" cy="2148840"/>
          </a:xfrm>
          <a:custGeom>
            <a:avLst/>
            <a:gdLst/>
            <a:ahLst/>
            <a:cxnLst/>
            <a:rect l="l" t="t" r="r" b="b"/>
            <a:pathLst>
              <a:path w="2647950" h="1790700">
                <a:moveTo>
                  <a:pt x="114300" y="0"/>
                </a:moveTo>
                <a:lnTo>
                  <a:pt x="2533650" y="0"/>
                </a:lnTo>
                <a:cubicBezTo>
                  <a:pt x="2596776" y="0"/>
                  <a:pt x="2647950" y="51174"/>
                  <a:pt x="2647950" y="114300"/>
                </a:cubicBezTo>
                <a:lnTo>
                  <a:pt x="2647950" y="1676400"/>
                </a:lnTo>
                <a:cubicBezTo>
                  <a:pt x="2647950" y="1739526"/>
                  <a:pt x="2596776" y="1790700"/>
                  <a:pt x="2533650" y="1790700"/>
                </a:cubicBezTo>
                <a:lnTo>
                  <a:pt x="114300" y="1790700"/>
                </a:lnTo>
                <a:cubicBezTo>
                  <a:pt x="51174" y="1790700"/>
                  <a:pt x="0" y="1739526"/>
                  <a:pt x="0" y="16764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17" name="Shape 15"/>
          <p:cNvSpPr/>
          <p:nvPr/>
        </p:nvSpPr>
        <p:spPr>
          <a:xfrm>
            <a:off x="4229100" y="2743200"/>
            <a:ext cx="548640" cy="54864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</p:sp>
      <p:sp>
        <p:nvSpPr>
          <p:cNvPr id="18" name="Shape 16"/>
          <p:cNvSpPr/>
          <p:nvPr/>
        </p:nvSpPr>
        <p:spPr>
          <a:xfrm>
            <a:off x="4366260" y="2880360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44336" y="114345"/>
                </a:moveTo>
                <a:lnTo>
                  <a:pt x="75322" y="60811"/>
                </a:lnTo>
                <a:cubicBezTo>
                  <a:pt x="72822" y="55364"/>
                  <a:pt x="71393" y="49292"/>
                  <a:pt x="71393" y="42863"/>
                </a:cubicBezTo>
                <a:cubicBezTo>
                  <a:pt x="71393" y="19199"/>
                  <a:pt x="90592" y="0"/>
                  <a:pt x="114255" y="0"/>
                </a:cubicBezTo>
                <a:cubicBezTo>
                  <a:pt x="137919" y="0"/>
                  <a:pt x="157118" y="19199"/>
                  <a:pt x="157118" y="42863"/>
                </a:cubicBezTo>
                <a:cubicBezTo>
                  <a:pt x="157118" y="49247"/>
                  <a:pt x="155734" y="55319"/>
                  <a:pt x="153189" y="60811"/>
                </a:cubicBezTo>
                <a:lnTo>
                  <a:pt x="173013" y="95057"/>
                </a:lnTo>
                <a:cubicBezTo>
                  <a:pt x="162699" y="106665"/>
                  <a:pt x="149036" y="115193"/>
                  <a:pt x="133543" y="119077"/>
                </a:cubicBezTo>
                <a:lnTo>
                  <a:pt x="114300" y="85680"/>
                </a:lnTo>
                <a:lnTo>
                  <a:pt x="83894" y="138187"/>
                </a:lnTo>
                <a:cubicBezTo>
                  <a:pt x="93494" y="141223"/>
                  <a:pt x="103674" y="142875"/>
                  <a:pt x="114300" y="142875"/>
                </a:cubicBezTo>
                <a:cubicBezTo>
                  <a:pt x="145866" y="142875"/>
                  <a:pt x="174040" y="128275"/>
                  <a:pt x="192390" y="105370"/>
                </a:cubicBezTo>
                <a:cubicBezTo>
                  <a:pt x="197346" y="99209"/>
                  <a:pt x="206320" y="98227"/>
                  <a:pt x="212482" y="103138"/>
                </a:cubicBezTo>
                <a:cubicBezTo>
                  <a:pt x="218643" y="108049"/>
                  <a:pt x="219626" y="117068"/>
                  <a:pt x="214714" y="123230"/>
                </a:cubicBezTo>
                <a:cubicBezTo>
                  <a:pt x="191185" y="152608"/>
                  <a:pt x="154930" y="171450"/>
                  <a:pt x="114345" y="171450"/>
                </a:cubicBezTo>
                <a:cubicBezTo>
                  <a:pt x="98539" y="171450"/>
                  <a:pt x="83359" y="168593"/>
                  <a:pt x="69384" y="163369"/>
                </a:cubicBezTo>
                <a:lnTo>
                  <a:pt x="44068" y="207035"/>
                </a:lnTo>
                <a:cubicBezTo>
                  <a:pt x="41970" y="210651"/>
                  <a:pt x="38844" y="213598"/>
                  <a:pt x="35094" y="215473"/>
                </a:cubicBezTo>
                <a:lnTo>
                  <a:pt x="10358" y="227841"/>
                </a:lnTo>
                <a:cubicBezTo>
                  <a:pt x="8126" y="228957"/>
                  <a:pt x="5492" y="228823"/>
                  <a:pt x="3393" y="227528"/>
                </a:cubicBezTo>
                <a:cubicBezTo>
                  <a:pt x="1295" y="226234"/>
                  <a:pt x="0" y="223912"/>
                  <a:pt x="0" y="221456"/>
                </a:cubicBezTo>
                <a:lnTo>
                  <a:pt x="0" y="196721"/>
                </a:lnTo>
                <a:cubicBezTo>
                  <a:pt x="0" y="192971"/>
                  <a:pt x="982" y="189265"/>
                  <a:pt x="2902" y="185961"/>
                </a:cubicBezTo>
                <a:lnTo>
                  <a:pt x="29691" y="139660"/>
                </a:lnTo>
                <a:cubicBezTo>
                  <a:pt x="23976" y="134660"/>
                  <a:pt x="18708" y="129168"/>
                  <a:pt x="13930" y="123230"/>
                </a:cubicBezTo>
                <a:cubicBezTo>
                  <a:pt x="8974" y="117068"/>
                  <a:pt x="10001" y="108094"/>
                  <a:pt x="16163" y="103138"/>
                </a:cubicBezTo>
                <a:cubicBezTo>
                  <a:pt x="22324" y="98182"/>
                  <a:pt x="31299" y="99209"/>
                  <a:pt x="36255" y="105370"/>
                </a:cubicBezTo>
                <a:cubicBezTo>
                  <a:pt x="38799" y="108540"/>
                  <a:pt x="41523" y="111532"/>
                  <a:pt x="44381" y="114345"/>
                </a:cubicBezTo>
                <a:close/>
                <a:moveTo>
                  <a:pt x="170155" y="182121"/>
                </a:moveTo>
                <a:cubicBezTo>
                  <a:pt x="184666" y="176317"/>
                  <a:pt x="198016" y="168280"/>
                  <a:pt x="209848" y="158502"/>
                </a:cubicBezTo>
                <a:lnTo>
                  <a:pt x="225743" y="185961"/>
                </a:lnTo>
                <a:cubicBezTo>
                  <a:pt x="227618" y="189220"/>
                  <a:pt x="228645" y="192926"/>
                  <a:pt x="228645" y="196721"/>
                </a:cubicBezTo>
                <a:lnTo>
                  <a:pt x="228645" y="221456"/>
                </a:lnTo>
                <a:cubicBezTo>
                  <a:pt x="228645" y="223912"/>
                  <a:pt x="227350" y="226234"/>
                  <a:pt x="225251" y="227528"/>
                </a:cubicBezTo>
                <a:cubicBezTo>
                  <a:pt x="223153" y="228823"/>
                  <a:pt x="220519" y="228957"/>
                  <a:pt x="218286" y="227841"/>
                </a:cubicBezTo>
                <a:lnTo>
                  <a:pt x="193551" y="215473"/>
                </a:lnTo>
                <a:cubicBezTo>
                  <a:pt x="189801" y="213598"/>
                  <a:pt x="186675" y="210651"/>
                  <a:pt x="184577" y="207035"/>
                </a:cubicBezTo>
                <a:lnTo>
                  <a:pt x="170155" y="182121"/>
                </a:lnTo>
                <a:close/>
                <a:moveTo>
                  <a:pt x="114300" y="57150"/>
                </a:moveTo>
                <a:cubicBezTo>
                  <a:pt x="122185" y="57150"/>
                  <a:pt x="128588" y="50748"/>
                  <a:pt x="128588" y="42863"/>
                </a:cubicBezTo>
                <a:cubicBezTo>
                  <a:pt x="128588" y="34977"/>
                  <a:pt x="122185" y="28575"/>
                  <a:pt x="114300" y="28575"/>
                </a:cubicBezTo>
                <a:cubicBezTo>
                  <a:pt x="106415" y="28575"/>
                  <a:pt x="100013" y="34977"/>
                  <a:pt x="100013" y="42863"/>
                </a:cubicBezTo>
                <a:cubicBezTo>
                  <a:pt x="100013" y="50748"/>
                  <a:pt x="106415" y="57150"/>
                  <a:pt x="114300" y="5715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9" name="Text 17"/>
          <p:cNvSpPr/>
          <p:nvPr/>
        </p:nvSpPr>
        <p:spPr>
          <a:xfrm>
            <a:off x="4914901" y="2857500"/>
            <a:ext cx="120015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62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Σχεδιασμός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0" name="Text 18"/>
          <p:cNvSpPr/>
          <p:nvPr/>
        </p:nvSpPr>
        <p:spPr>
          <a:xfrm>
            <a:off x="4229100" y="3429000"/>
            <a:ext cx="29032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Επιλογή μεθοδολογίας και εργαλείων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1" name="Shape 19"/>
          <p:cNvSpPr/>
          <p:nvPr/>
        </p:nvSpPr>
        <p:spPr>
          <a:xfrm>
            <a:off x="4229100" y="4069080"/>
            <a:ext cx="2811780" cy="457200"/>
          </a:xfrm>
          <a:custGeom>
            <a:avLst/>
            <a:gdLst/>
            <a:ahLst/>
            <a:cxnLst/>
            <a:rect l="l" t="t" r="r" b="b"/>
            <a:pathLst>
              <a:path w="2343150" h="381000">
                <a:moveTo>
                  <a:pt x="76200" y="0"/>
                </a:moveTo>
                <a:lnTo>
                  <a:pt x="2266950" y="0"/>
                </a:lnTo>
                <a:cubicBezTo>
                  <a:pt x="2309006" y="0"/>
                  <a:pt x="2343150" y="34144"/>
                  <a:pt x="2343150" y="76200"/>
                </a:cubicBezTo>
                <a:lnTo>
                  <a:pt x="2343150" y="304800"/>
                </a:lnTo>
                <a:cubicBezTo>
                  <a:pt x="2343150" y="346856"/>
                  <a:pt x="2309006" y="381000"/>
                  <a:pt x="22669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4343400" y="421767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49602" y="82927"/>
                </a:moveTo>
                <a:cubicBezTo>
                  <a:pt x="153323" y="79206"/>
                  <a:pt x="153323" y="73164"/>
                  <a:pt x="149602" y="69443"/>
                </a:cubicBezTo>
                <a:lnTo>
                  <a:pt x="101977" y="21818"/>
                </a:lnTo>
                <a:cubicBezTo>
                  <a:pt x="98256" y="18098"/>
                  <a:pt x="92214" y="18098"/>
                  <a:pt x="88493" y="21818"/>
                </a:cubicBezTo>
                <a:cubicBezTo>
                  <a:pt x="84773" y="25539"/>
                  <a:pt x="84773" y="31581"/>
                  <a:pt x="88493" y="35302"/>
                </a:cubicBezTo>
                <a:lnTo>
                  <a:pt x="119866" y="66675"/>
                </a:lnTo>
                <a:lnTo>
                  <a:pt x="9525" y="66675"/>
                </a:lnTo>
                <a:cubicBezTo>
                  <a:pt x="4256" y="66675"/>
                  <a:pt x="0" y="70931"/>
                  <a:pt x="0" y="76200"/>
                </a:cubicBezTo>
                <a:cubicBezTo>
                  <a:pt x="0" y="81469"/>
                  <a:pt x="4256" y="85725"/>
                  <a:pt x="9525" y="85725"/>
                </a:cubicBezTo>
                <a:lnTo>
                  <a:pt x="119866" y="85725"/>
                </a:lnTo>
                <a:lnTo>
                  <a:pt x="88493" y="117098"/>
                </a:lnTo>
                <a:cubicBezTo>
                  <a:pt x="84772" y="120819"/>
                  <a:pt x="84772" y="126861"/>
                  <a:pt x="88493" y="130582"/>
                </a:cubicBezTo>
                <a:cubicBezTo>
                  <a:pt x="92214" y="134303"/>
                  <a:pt x="98256" y="134303"/>
                  <a:pt x="101977" y="130582"/>
                </a:cubicBezTo>
                <a:lnTo>
                  <a:pt x="149602" y="82957"/>
                </a:ln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23" name="Text 21"/>
          <p:cNvSpPr/>
          <p:nvPr/>
        </p:nvSpPr>
        <p:spPr>
          <a:xfrm>
            <a:off x="4617720" y="4160520"/>
            <a:ext cx="24231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Αρχικός σχεδιασμός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4" name="Shape 22"/>
          <p:cNvSpPr/>
          <p:nvPr/>
        </p:nvSpPr>
        <p:spPr>
          <a:xfrm>
            <a:off x="7406640" y="2560320"/>
            <a:ext cx="3177540" cy="2148840"/>
          </a:xfrm>
          <a:custGeom>
            <a:avLst/>
            <a:gdLst/>
            <a:ahLst/>
            <a:cxnLst/>
            <a:rect l="l" t="t" r="r" b="b"/>
            <a:pathLst>
              <a:path w="2647950" h="1790700">
                <a:moveTo>
                  <a:pt x="114300" y="0"/>
                </a:moveTo>
                <a:lnTo>
                  <a:pt x="2533650" y="0"/>
                </a:lnTo>
                <a:cubicBezTo>
                  <a:pt x="2596776" y="0"/>
                  <a:pt x="2647950" y="51174"/>
                  <a:pt x="2647950" y="114300"/>
                </a:cubicBezTo>
                <a:lnTo>
                  <a:pt x="2647950" y="1676400"/>
                </a:lnTo>
                <a:cubicBezTo>
                  <a:pt x="2647950" y="1739526"/>
                  <a:pt x="2596776" y="1790700"/>
                  <a:pt x="2533650" y="1790700"/>
                </a:cubicBezTo>
                <a:lnTo>
                  <a:pt x="114300" y="1790700"/>
                </a:lnTo>
                <a:cubicBezTo>
                  <a:pt x="51174" y="1790700"/>
                  <a:pt x="0" y="1739526"/>
                  <a:pt x="0" y="16764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25" name="Shape 23"/>
          <p:cNvSpPr/>
          <p:nvPr/>
        </p:nvSpPr>
        <p:spPr>
          <a:xfrm>
            <a:off x="7589520" y="2743200"/>
            <a:ext cx="548640" cy="54864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</p:sp>
      <p:sp>
        <p:nvSpPr>
          <p:cNvPr id="26" name="Shape 24"/>
          <p:cNvSpPr/>
          <p:nvPr/>
        </p:nvSpPr>
        <p:spPr>
          <a:xfrm>
            <a:off x="7743826" y="2880360"/>
            <a:ext cx="240030" cy="274320"/>
          </a:xfrm>
          <a:custGeom>
            <a:avLst/>
            <a:gdLst/>
            <a:ahLst/>
            <a:cxnLst/>
            <a:rect l="l" t="t" r="r" b="b"/>
            <a:pathLst>
              <a:path w="200025" h="228600">
                <a:moveTo>
                  <a:pt x="128588" y="0"/>
                </a:moveTo>
                <a:lnTo>
                  <a:pt x="57150" y="0"/>
                </a:lnTo>
                <a:cubicBezTo>
                  <a:pt x="49247" y="0"/>
                  <a:pt x="42863" y="6385"/>
                  <a:pt x="42863" y="14288"/>
                </a:cubicBezTo>
                <a:cubicBezTo>
                  <a:pt x="42863" y="22190"/>
                  <a:pt x="49247" y="28575"/>
                  <a:pt x="57150" y="28575"/>
                </a:cubicBezTo>
                <a:lnTo>
                  <a:pt x="57150" y="96217"/>
                </a:lnTo>
                <a:lnTo>
                  <a:pt x="3349" y="190336"/>
                </a:lnTo>
                <a:cubicBezTo>
                  <a:pt x="1161" y="194221"/>
                  <a:pt x="0" y="198552"/>
                  <a:pt x="0" y="203016"/>
                </a:cubicBezTo>
                <a:cubicBezTo>
                  <a:pt x="0" y="217170"/>
                  <a:pt x="11430" y="228600"/>
                  <a:pt x="25584" y="228600"/>
                </a:cubicBezTo>
                <a:lnTo>
                  <a:pt x="174441" y="228600"/>
                </a:lnTo>
                <a:cubicBezTo>
                  <a:pt x="188550" y="228600"/>
                  <a:pt x="200025" y="217170"/>
                  <a:pt x="200025" y="203016"/>
                </a:cubicBezTo>
                <a:cubicBezTo>
                  <a:pt x="200025" y="198552"/>
                  <a:pt x="198864" y="194176"/>
                  <a:pt x="196676" y="190336"/>
                </a:cubicBezTo>
                <a:lnTo>
                  <a:pt x="142875" y="96217"/>
                </a:lnTo>
                <a:lnTo>
                  <a:pt x="142875" y="28575"/>
                </a:lnTo>
                <a:cubicBezTo>
                  <a:pt x="150778" y="28575"/>
                  <a:pt x="157163" y="22190"/>
                  <a:pt x="157163" y="14288"/>
                </a:cubicBezTo>
                <a:cubicBezTo>
                  <a:pt x="157163" y="6385"/>
                  <a:pt x="150778" y="0"/>
                  <a:pt x="142875" y="0"/>
                </a:cubicBezTo>
                <a:lnTo>
                  <a:pt x="128588" y="0"/>
                </a:lnTo>
                <a:close/>
                <a:moveTo>
                  <a:pt x="85725" y="96217"/>
                </a:moveTo>
                <a:lnTo>
                  <a:pt x="85725" y="28575"/>
                </a:lnTo>
                <a:lnTo>
                  <a:pt x="114300" y="28575"/>
                </a:lnTo>
                <a:lnTo>
                  <a:pt x="114300" y="96217"/>
                </a:lnTo>
                <a:cubicBezTo>
                  <a:pt x="114300" y="101173"/>
                  <a:pt x="115595" y="106085"/>
                  <a:pt x="118050" y="110416"/>
                </a:cubicBezTo>
                <a:lnTo>
                  <a:pt x="136624" y="142875"/>
                </a:lnTo>
                <a:lnTo>
                  <a:pt x="63401" y="142875"/>
                </a:lnTo>
                <a:lnTo>
                  <a:pt x="81975" y="110416"/>
                </a:lnTo>
                <a:cubicBezTo>
                  <a:pt x="84430" y="106085"/>
                  <a:pt x="85725" y="101218"/>
                  <a:pt x="85725" y="96217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7" name="Text 25"/>
          <p:cNvSpPr/>
          <p:nvPr/>
        </p:nvSpPr>
        <p:spPr>
          <a:xfrm>
            <a:off x="8275321" y="2857500"/>
            <a:ext cx="854502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62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Δοκιμή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8" name="Text 26"/>
          <p:cNvSpPr/>
          <p:nvPr/>
        </p:nvSpPr>
        <p:spPr>
          <a:xfrm>
            <a:off x="7589520" y="3429000"/>
            <a:ext cx="29032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Πιλοτική εφαρμογή σε σχολεία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9" name="Shape 27"/>
          <p:cNvSpPr/>
          <p:nvPr/>
        </p:nvSpPr>
        <p:spPr>
          <a:xfrm>
            <a:off x="7589520" y="3794760"/>
            <a:ext cx="2811780" cy="457200"/>
          </a:xfrm>
          <a:custGeom>
            <a:avLst/>
            <a:gdLst/>
            <a:ahLst/>
            <a:cxnLst/>
            <a:rect l="l" t="t" r="r" b="b"/>
            <a:pathLst>
              <a:path w="2343150" h="381000">
                <a:moveTo>
                  <a:pt x="76200" y="0"/>
                </a:moveTo>
                <a:lnTo>
                  <a:pt x="2266950" y="0"/>
                </a:lnTo>
                <a:cubicBezTo>
                  <a:pt x="2309006" y="0"/>
                  <a:pt x="2343150" y="34144"/>
                  <a:pt x="2343150" y="76200"/>
                </a:cubicBezTo>
                <a:lnTo>
                  <a:pt x="2343150" y="304800"/>
                </a:lnTo>
                <a:cubicBezTo>
                  <a:pt x="2343150" y="346856"/>
                  <a:pt x="2309006" y="381000"/>
                  <a:pt x="22669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30" name="Shape 28"/>
          <p:cNvSpPr/>
          <p:nvPr/>
        </p:nvSpPr>
        <p:spPr>
          <a:xfrm>
            <a:off x="7703820" y="394335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49602" y="82927"/>
                </a:moveTo>
                <a:cubicBezTo>
                  <a:pt x="153323" y="79206"/>
                  <a:pt x="153323" y="73164"/>
                  <a:pt x="149602" y="69443"/>
                </a:cubicBezTo>
                <a:lnTo>
                  <a:pt x="101977" y="21818"/>
                </a:lnTo>
                <a:cubicBezTo>
                  <a:pt x="98256" y="18098"/>
                  <a:pt x="92214" y="18098"/>
                  <a:pt x="88493" y="21818"/>
                </a:cubicBezTo>
                <a:cubicBezTo>
                  <a:pt x="84773" y="25539"/>
                  <a:pt x="84773" y="31581"/>
                  <a:pt x="88493" y="35302"/>
                </a:cubicBezTo>
                <a:lnTo>
                  <a:pt x="119866" y="66675"/>
                </a:lnTo>
                <a:lnTo>
                  <a:pt x="9525" y="66675"/>
                </a:lnTo>
                <a:cubicBezTo>
                  <a:pt x="4256" y="66675"/>
                  <a:pt x="0" y="70931"/>
                  <a:pt x="0" y="76200"/>
                </a:cubicBezTo>
                <a:cubicBezTo>
                  <a:pt x="0" y="81469"/>
                  <a:pt x="4256" y="85725"/>
                  <a:pt x="9525" y="85725"/>
                </a:cubicBezTo>
                <a:lnTo>
                  <a:pt x="119866" y="85725"/>
                </a:lnTo>
                <a:lnTo>
                  <a:pt x="88493" y="117098"/>
                </a:lnTo>
                <a:cubicBezTo>
                  <a:pt x="84772" y="120819"/>
                  <a:pt x="84772" y="126861"/>
                  <a:pt x="88493" y="130582"/>
                </a:cubicBezTo>
                <a:cubicBezTo>
                  <a:pt x="92214" y="134303"/>
                  <a:pt x="98256" y="134303"/>
                  <a:pt x="101977" y="130582"/>
                </a:cubicBezTo>
                <a:lnTo>
                  <a:pt x="149602" y="82957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1" name="Text 29"/>
          <p:cNvSpPr/>
          <p:nvPr/>
        </p:nvSpPr>
        <p:spPr>
          <a:xfrm>
            <a:off x="7978140" y="3886200"/>
            <a:ext cx="24231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Πιλοτική εφαρμογή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2" name="Shape 30"/>
          <p:cNvSpPr/>
          <p:nvPr/>
        </p:nvSpPr>
        <p:spPr>
          <a:xfrm>
            <a:off x="10767060" y="2560320"/>
            <a:ext cx="3177540" cy="2148840"/>
          </a:xfrm>
          <a:custGeom>
            <a:avLst/>
            <a:gdLst/>
            <a:ahLst/>
            <a:cxnLst/>
            <a:rect l="l" t="t" r="r" b="b"/>
            <a:pathLst>
              <a:path w="2647950" h="1790700">
                <a:moveTo>
                  <a:pt x="114300" y="0"/>
                </a:moveTo>
                <a:lnTo>
                  <a:pt x="2533650" y="0"/>
                </a:lnTo>
                <a:cubicBezTo>
                  <a:pt x="2596776" y="0"/>
                  <a:pt x="2647950" y="51174"/>
                  <a:pt x="2647950" y="114300"/>
                </a:cubicBezTo>
                <a:lnTo>
                  <a:pt x="2647950" y="1676400"/>
                </a:lnTo>
                <a:cubicBezTo>
                  <a:pt x="2647950" y="1739526"/>
                  <a:pt x="2596776" y="1790700"/>
                  <a:pt x="2533650" y="1790700"/>
                </a:cubicBezTo>
                <a:lnTo>
                  <a:pt x="114300" y="1790700"/>
                </a:lnTo>
                <a:cubicBezTo>
                  <a:pt x="51174" y="1790700"/>
                  <a:pt x="0" y="1739526"/>
                  <a:pt x="0" y="16764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33" name="Shape 31"/>
          <p:cNvSpPr/>
          <p:nvPr/>
        </p:nvSpPr>
        <p:spPr>
          <a:xfrm>
            <a:off x="10949940" y="2743200"/>
            <a:ext cx="548640" cy="54864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</p:sp>
      <p:sp>
        <p:nvSpPr>
          <p:cNvPr id="34" name="Shape 32"/>
          <p:cNvSpPr/>
          <p:nvPr/>
        </p:nvSpPr>
        <p:spPr>
          <a:xfrm>
            <a:off x="11087100" y="2880360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8575" y="28575"/>
                </a:moveTo>
                <a:cubicBezTo>
                  <a:pt x="28575" y="20672"/>
                  <a:pt x="22190" y="14288"/>
                  <a:pt x="14288" y="14288"/>
                </a:cubicBezTo>
                <a:cubicBezTo>
                  <a:pt x="6385" y="14288"/>
                  <a:pt x="0" y="20672"/>
                  <a:pt x="0" y="28575"/>
                </a:cubicBezTo>
                <a:lnTo>
                  <a:pt x="0" y="178594"/>
                </a:lnTo>
                <a:cubicBezTo>
                  <a:pt x="0" y="198328"/>
                  <a:pt x="15984" y="214313"/>
                  <a:pt x="35719" y="214313"/>
                </a:cubicBezTo>
                <a:lnTo>
                  <a:pt x="214313" y="214313"/>
                </a:lnTo>
                <a:cubicBezTo>
                  <a:pt x="222215" y="214313"/>
                  <a:pt x="228600" y="207928"/>
                  <a:pt x="228600" y="200025"/>
                </a:cubicBezTo>
                <a:cubicBezTo>
                  <a:pt x="228600" y="192122"/>
                  <a:pt x="222215" y="185738"/>
                  <a:pt x="214313" y="185738"/>
                </a:cubicBezTo>
                <a:lnTo>
                  <a:pt x="35719" y="185738"/>
                </a:lnTo>
                <a:cubicBezTo>
                  <a:pt x="31790" y="185738"/>
                  <a:pt x="28575" y="182523"/>
                  <a:pt x="28575" y="178594"/>
                </a:cubicBezTo>
                <a:lnTo>
                  <a:pt x="28575" y="28575"/>
                </a:lnTo>
                <a:close/>
                <a:moveTo>
                  <a:pt x="210116" y="67241"/>
                </a:moveTo>
                <a:cubicBezTo>
                  <a:pt x="215697" y="61659"/>
                  <a:pt x="215697" y="52596"/>
                  <a:pt x="210116" y="47015"/>
                </a:cubicBezTo>
                <a:cubicBezTo>
                  <a:pt x="204534" y="41434"/>
                  <a:pt x="195471" y="41434"/>
                  <a:pt x="189890" y="47015"/>
                </a:cubicBezTo>
                <a:lnTo>
                  <a:pt x="142875" y="94074"/>
                </a:lnTo>
                <a:lnTo>
                  <a:pt x="117247" y="68491"/>
                </a:lnTo>
                <a:cubicBezTo>
                  <a:pt x="111666" y="62910"/>
                  <a:pt x="102602" y="62910"/>
                  <a:pt x="97021" y="68491"/>
                </a:cubicBezTo>
                <a:lnTo>
                  <a:pt x="54159" y="111353"/>
                </a:lnTo>
                <a:cubicBezTo>
                  <a:pt x="48578" y="116934"/>
                  <a:pt x="48578" y="125998"/>
                  <a:pt x="54159" y="131579"/>
                </a:cubicBezTo>
                <a:cubicBezTo>
                  <a:pt x="59740" y="137160"/>
                  <a:pt x="68803" y="137160"/>
                  <a:pt x="74384" y="131579"/>
                </a:cubicBezTo>
                <a:lnTo>
                  <a:pt x="107156" y="98807"/>
                </a:lnTo>
                <a:lnTo>
                  <a:pt x="132784" y="124435"/>
                </a:lnTo>
                <a:cubicBezTo>
                  <a:pt x="138366" y="130016"/>
                  <a:pt x="147429" y="130016"/>
                  <a:pt x="153010" y="124435"/>
                </a:cubicBezTo>
                <a:lnTo>
                  <a:pt x="210160" y="67285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5" name="Text 33"/>
          <p:cNvSpPr/>
          <p:nvPr/>
        </p:nvSpPr>
        <p:spPr>
          <a:xfrm>
            <a:off x="11635739" y="2857500"/>
            <a:ext cx="1200151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62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Αξιολόγηση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6" name="Text 34"/>
          <p:cNvSpPr/>
          <p:nvPr/>
        </p:nvSpPr>
        <p:spPr>
          <a:xfrm>
            <a:off x="10949940" y="3429000"/>
            <a:ext cx="29032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Ανατροφοδότηση και βελτίωση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7" name="Shape 35"/>
          <p:cNvSpPr/>
          <p:nvPr/>
        </p:nvSpPr>
        <p:spPr>
          <a:xfrm>
            <a:off x="10949940" y="3794760"/>
            <a:ext cx="2811780" cy="457200"/>
          </a:xfrm>
          <a:custGeom>
            <a:avLst/>
            <a:gdLst/>
            <a:ahLst/>
            <a:cxnLst/>
            <a:rect l="l" t="t" r="r" b="b"/>
            <a:pathLst>
              <a:path w="2343150" h="381000">
                <a:moveTo>
                  <a:pt x="76200" y="0"/>
                </a:moveTo>
                <a:lnTo>
                  <a:pt x="2266950" y="0"/>
                </a:lnTo>
                <a:cubicBezTo>
                  <a:pt x="2309006" y="0"/>
                  <a:pt x="2343150" y="34144"/>
                  <a:pt x="2343150" y="76200"/>
                </a:cubicBezTo>
                <a:lnTo>
                  <a:pt x="2343150" y="304800"/>
                </a:lnTo>
                <a:cubicBezTo>
                  <a:pt x="2343150" y="346856"/>
                  <a:pt x="2309006" y="381000"/>
                  <a:pt x="22669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38" name="Shape 36"/>
          <p:cNvSpPr/>
          <p:nvPr/>
        </p:nvSpPr>
        <p:spPr>
          <a:xfrm>
            <a:off x="11064240" y="394335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49602" y="82927"/>
                </a:moveTo>
                <a:cubicBezTo>
                  <a:pt x="153323" y="79206"/>
                  <a:pt x="153323" y="73164"/>
                  <a:pt x="149602" y="69443"/>
                </a:cubicBezTo>
                <a:lnTo>
                  <a:pt x="101977" y="21818"/>
                </a:lnTo>
                <a:cubicBezTo>
                  <a:pt x="98256" y="18098"/>
                  <a:pt x="92214" y="18098"/>
                  <a:pt x="88493" y="21818"/>
                </a:cubicBezTo>
                <a:cubicBezTo>
                  <a:pt x="84773" y="25539"/>
                  <a:pt x="84773" y="31581"/>
                  <a:pt x="88493" y="35302"/>
                </a:cubicBezTo>
                <a:lnTo>
                  <a:pt x="119866" y="66675"/>
                </a:lnTo>
                <a:lnTo>
                  <a:pt x="9525" y="66675"/>
                </a:lnTo>
                <a:cubicBezTo>
                  <a:pt x="4256" y="66675"/>
                  <a:pt x="0" y="70931"/>
                  <a:pt x="0" y="76200"/>
                </a:cubicBezTo>
                <a:cubicBezTo>
                  <a:pt x="0" y="81469"/>
                  <a:pt x="4256" y="85725"/>
                  <a:pt x="9525" y="85725"/>
                </a:cubicBezTo>
                <a:lnTo>
                  <a:pt x="119866" y="85725"/>
                </a:lnTo>
                <a:lnTo>
                  <a:pt x="88493" y="117098"/>
                </a:lnTo>
                <a:cubicBezTo>
                  <a:pt x="84772" y="120819"/>
                  <a:pt x="84772" y="126861"/>
                  <a:pt x="88493" y="130582"/>
                </a:cubicBezTo>
                <a:cubicBezTo>
                  <a:pt x="92214" y="134303"/>
                  <a:pt x="98256" y="134303"/>
                  <a:pt x="101977" y="130582"/>
                </a:cubicBezTo>
                <a:lnTo>
                  <a:pt x="149602" y="82957"/>
                </a:ln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39" name="Text 37"/>
          <p:cNvSpPr/>
          <p:nvPr/>
        </p:nvSpPr>
        <p:spPr>
          <a:xfrm>
            <a:off x="11338560" y="3886200"/>
            <a:ext cx="24231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Βελτίωση &amp; δημοσίευση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0" name="Shape 38"/>
          <p:cNvSpPr/>
          <p:nvPr/>
        </p:nvSpPr>
        <p:spPr>
          <a:xfrm>
            <a:off x="457200" y="5120640"/>
            <a:ext cx="6766560" cy="1828800"/>
          </a:xfrm>
          <a:custGeom>
            <a:avLst/>
            <a:gdLst/>
            <a:ahLst/>
            <a:cxnLst/>
            <a:rect l="l" t="t" r="r" b="b"/>
            <a:pathLst>
              <a:path w="5638800" h="1524000">
                <a:moveTo>
                  <a:pt x="114300" y="0"/>
                </a:moveTo>
                <a:lnTo>
                  <a:pt x="5524500" y="0"/>
                </a:lnTo>
                <a:cubicBezTo>
                  <a:pt x="5587584" y="0"/>
                  <a:pt x="5638800" y="51216"/>
                  <a:pt x="5638800" y="114300"/>
                </a:cubicBezTo>
                <a:lnTo>
                  <a:pt x="5638800" y="1409700"/>
                </a:lnTo>
                <a:cubicBezTo>
                  <a:pt x="5638800" y="1472784"/>
                  <a:pt x="5587584" y="1524000"/>
                  <a:pt x="5524500" y="1524000"/>
                </a:cubicBezTo>
                <a:lnTo>
                  <a:pt x="114300" y="1524000"/>
                </a:lnTo>
                <a:cubicBezTo>
                  <a:pt x="51216" y="1524000"/>
                  <a:pt x="0" y="1472784"/>
                  <a:pt x="0" y="14097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1" name="Shape 39"/>
          <p:cNvSpPr/>
          <p:nvPr/>
        </p:nvSpPr>
        <p:spPr>
          <a:xfrm>
            <a:off x="694373" y="5360670"/>
            <a:ext cx="154306" cy="205740"/>
          </a:xfrm>
          <a:custGeom>
            <a:avLst/>
            <a:gdLst/>
            <a:ahLst/>
            <a:cxnLst/>
            <a:rect l="l" t="t" r="r" b="b"/>
            <a:pathLst>
              <a:path w="128588" h="171450">
                <a:moveTo>
                  <a:pt x="83682" y="22369"/>
                </a:moveTo>
                <a:cubicBezTo>
                  <a:pt x="87165" y="17580"/>
                  <a:pt x="86093" y="10883"/>
                  <a:pt x="81305" y="7400"/>
                </a:cubicBezTo>
                <a:cubicBezTo>
                  <a:pt x="76516" y="3918"/>
                  <a:pt x="69819" y="4989"/>
                  <a:pt x="66336" y="9778"/>
                </a:cubicBezTo>
                <a:lnTo>
                  <a:pt x="30841" y="58568"/>
                </a:lnTo>
                <a:lnTo>
                  <a:pt x="18284" y="46010"/>
                </a:lnTo>
                <a:cubicBezTo>
                  <a:pt x="14098" y="41824"/>
                  <a:pt x="7300" y="41824"/>
                  <a:pt x="3114" y="46010"/>
                </a:cubicBezTo>
                <a:cubicBezTo>
                  <a:pt x="-1072" y="50196"/>
                  <a:pt x="-1072" y="56994"/>
                  <a:pt x="3114" y="61180"/>
                </a:cubicBezTo>
                <a:lnTo>
                  <a:pt x="24545" y="82611"/>
                </a:lnTo>
                <a:cubicBezTo>
                  <a:pt x="26756" y="84821"/>
                  <a:pt x="29836" y="85959"/>
                  <a:pt x="32951" y="85725"/>
                </a:cubicBezTo>
                <a:cubicBezTo>
                  <a:pt x="36065" y="85491"/>
                  <a:pt x="38945" y="83883"/>
                  <a:pt x="40786" y="81338"/>
                </a:cubicBezTo>
                <a:lnTo>
                  <a:pt x="83649" y="22402"/>
                </a:lnTo>
                <a:close/>
                <a:moveTo>
                  <a:pt x="126545" y="67910"/>
                </a:moveTo>
                <a:cubicBezTo>
                  <a:pt x="130027" y="63122"/>
                  <a:pt x="128956" y="56424"/>
                  <a:pt x="124167" y="52942"/>
                </a:cubicBezTo>
                <a:cubicBezTo>
                  <a:pt x="119379" y="49459"/>
                  <a:pt x="112681" y="50531"/>
                  <a:pt x="109199" y="55319"/>
                </a:cubicBezTo>
                <a:lnTo>
                  <a:pt x="52272" y="133577"/>
                </a:lnTo>
                <a:lnTo>
                  <a:pt x="28999" y="110304"/>
                </a:lnTo>
                <a:cubicBezTo>
                  <a:pt x="24813" y="106118"/>
                  <a:pt x="18016" y="106118"/>
                  <a:pt x="13830" y="110304"/>
                </a:cubicBezTo>
                <a:cubicBezTo>
                  <a:pt x="9644" y="114490"/>
                  <a:pt x="9644" y="121287"/>
                  <a:pt x="13830" y="125473"/>
                </a:cubicBezTo>
                <a:lnTo>
                  <a:pt x="45977" y="157620"/>
                </a:lnTo>
                <a:cubicBezTo>
                  <a:pt x="48187" y="159830"/>
                  <a:pt x="51268" y="160969"/>
                  <a:pt x="54382" y="160734"/>
                </a:cubicBezTo>
                <a:cubicBezTo>
                  <a:pt x="57496" y="160500"/>
                  <a:pt x="60376" y="158893"/>
                  <a:pt x="62218" y="156348"/>
                </a:cubicBezTo>
                <a:lnTo>
                  <a:pt x="126511" y="67944"/>
                </a:ln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42" name="Text 40"/>
          <p:cNvSpPr/>
          <p:nvPr/>
        </p:nvSpPr>
        <p:spPr>
          <a:xfrm>
            <a:off x="902970" y="5303520"/>
            <a:ext cx="62407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620" b="1" dirty="0">
                <a:solidFill>
                  <a:srgbClr val="005F73"/>
                </a:solidFill>
                <a:ea typeface="得意黑" pitchFamily="34" charset="-122"/>
                <a:cs typeface="得意黑" pitchFamily="34" charset="-120"/>
              </a:rPr>
              <a:t>Διασφάλιση Ποιότητας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3" name="Shape 41"/>
          <p:cNvSpPr/>
          <p:nvPr/>
        </p:nvSpPr>
        <p:spPr>
          <a:xfrm>
            <a:off x="674370" y="5806440"/>
            <a:ext cx="160020" cy="18288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44" name="Text 42"/>
          <p:cNvSpPr/>
          <p:nvPr/>
        </p:nvSpPr>
        <p:spPr>
          <a:xfrm>
            <a:off x="960120" y="5760720"/>
            <a:ext cx="551865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Υψηλή ποιότητα:</a:t>
            </a: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 Κάθε πόρος περνά από πολλαπλούς ελέγχους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5" name="Shape 43"/>
          <p:cNvSpPr/>
          <p:nvPr/>
        </p:nvSpPr>
        <p:spPr>
          <a:xfrm>
            <a:off x="674370" y="6172200"/>
            <a:ext cx="160020" cy="18288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46" name="Text 44"/>
          <p:cNvSpPr/>
          <p:nvPr/>
        </p:nvSpPr>
        <p:spPr>
          <a:xfrm>
            <a:off x="960121" y="6126480"/>
            <a:ext cx="568071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Παιδαγωγική εγκυρότητα:</a:t>
            </a: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 Τεκμηρίωση και επιστημονική θεμελίωση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7" name="Shape 45"/>
          <p:cNvSpPr/>
          <p:nvPr/>
        </p:nvSpPr>
        <p:spPr>
          <a:xfrm>
            <a:off x="674370" y="6537960"/>
            <a:ext cx="160020" cy="18288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48" name="Text 46"/>
          <p:cNvSpPr/>
          <p:nvPr/>
        </p:nvSpPr>
        <p:spPr>
          <a:xfrm>
            <a:off x="960121" y="6492240"/>
            <a:ext cx="51549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Πρακτική εφαρμοσιμότητα:</a:t>
            </a: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 Δοκιμή σε πραγματικές συνθήκες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9" name="Shape 47"/>
          <p:cNvSpPr/>
          <p:nvPr/>
        </p:nvSpPr>
        <p:spPr>
          <a:xfrm>
            <a:off x="7406640" y="5120640"/>
            <a:ext cx="6766560" cy="1828800"/>
          </a:xfrm>
          <a:custGeom>
            <a:avLst/>
            <a:gdLst/>
            <a:ahLst/>
            <a:cxnLst/>
            <a:rect l="l" t="t" r="r" b="b"/>
            <a:pathLst>
              <a:path w="5638800" h="1524000">
                <a:moveTo>
                  <a:pt x="114300" y="0"/>
                </a:moveTo>
                <a:lnTo>
                  <a:pt x="5524500" y="0"/>
                </a:lnTo>
                <a:cubicBezTo>
                  <a:pt x="5587584" y="0"/>
                  <a:pt x="5638800" y="51216"/>
                  <a:pt x="5638800" y="114300"/>
                </a:cubicBezTo>
                <a:lnTo>
                  <a:pt x="5638800" y="1409700"/>
                </a:lnTo>
                <a:cubicBezTo>
                  <a:pt x="5638800" y="1472784"/>
                  <a:pt x="5587584" y="1524000"/>
                  <a:pt x="5524500" y="1524000"/>
                </a:cubicBezTo>
                <a:lnTo>
                  <a:pt x="114300" y="1524000"/>
                </a:lnTo>
                <a:cubicBezTo>
                  <a:pt x="51216" y="1524000"/>
                  <a:pt x="0" y="1472784"/>
                  <a:pt x="0" y="14097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0" name="Shape 48"/>
          <p:cNvSpPr/>
          <p:nvPr/>
        </p:nvSpPr>
        <p:spPr>
          <a:xfrm>
            <a:off x="7618096" y="5360670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2067" y="76516"/>
                </a:moveTo>
                <a:cubicBezTo>
                  <a:pt x="26521" y="45374"/>
                  <a:pt x="53344" y="21431"/>
                  <a:pt x="85725" y="21431"/>
                </a:cubicBezTo>
                <a:cubicBezTo>
                  <a:pt x="103473" y="21431"/>
                  <a:pt x="119546" y="28631"/>
                  <a:pt x="131199" y="40251"/>
                </a:cubicBezTo>
                <a:cubicBezTo>
                  <a:pt x="131266" y="40318"/>
                  <a:pt x="131333" y="40385"/>
                  <a:pt x="131400" y="40451"/>
                </a:cubicBezTo>
                <a:lnTo>
                  <a:pt x="133945" y="42863"/>
                </a:lnTo>
                <a:lnTo>
                  <a:pt x="117905" y="42863"/>
                </a:lnTo>
                <a:cubicBezTo>
                  <a:pt x="111978" y="42863"/>
                  <a:pt x="107190" y="47651"/>
                  <a:pt x="107190" y="53578"/>
                </a:cubicBezTo>
                <a:cubicBezTo>
                  <a:pt x="107190" y="59505"/>
                  <a:pt x="111978" y="64294"/>
                  <a:pt x="117905" y="64294"/>
                </a:cubicBezTo>
                <a:lnTo>
                  <a:pt x="160768" y="64294"/>
                </a:lnTo>
                <a:cubicBezTo>
                  <a:pt x="166695" y="64294"/>
                  <a:pt x="171483" y="59505"/>
                  <a:pt x="171483" y="53578"/>
                </a:cubicBezTo>
                <a:lnTo>
                  <a:pt x="171483" y="10716"/>
                </a:lnTo>
                <a:cubicBezTo>
                  <a:pt x="171483" y="4789"/>
                  <a:pt x="166695" y="0"/>
                  <a:pt x="160768" y="0"/>
                </a:cubicBezTo>
                <a:cubicBezTo>
                  <a:pt x="154841" y="0"/>
                  <a:pt x="150052" y="4789"/>
                  <a:pt x="150052" y="10716"/>
                </a:cubicBezTo>
                <a:lnTo>
                  <a:pt x="150052" y="28597"/>
                </a:lnTo>
                <a:lnTo>
                  <a:pt x="146268" y="25014"/>
                </a:lnTo>
                <a:cubicBezTo>
                  <a:pt x="130764" y="9577"/>
                  <a:pt x="109333" y="0"/>
                  <a:pt x="85725" y="0"/>
                </a:cubicBezTo>
                <a:cubicBezTo>
                  <a:pt x="42528" y="0"/>
                  <a:pt x="6798" y="31946"/>
                  <a:pt x="871" y="73502"/>
                </a:cubicBezTo>
                <a:cubicBezTo>
                  <a:pt x="33" y="79363"/>
                  <a:pt x="4085" y="84787"/>
                  <a:pt x="9945" y="85625"/>
                </a:cubicBezTo>
                <a:cubicBezTo>
                  <a:pt x="15806" y="86462"/>
                  <a:pt x="21230" y="82376"/>
                  <a:pt x="22067" y="76550"/>
                </a:cubicBezTo>
                <a:close/>
                <a:moveTo>
                  <a:pt x="170579" y="97948"/>
                </a:moveTo>
                <a:cubicBezTo>
                  <a:pt x="171417" y="92087"/>
                  <a:pt x="167331" y="86663"/>
                  <a:pt x="161505" y="85825"/>
                </a:cubicBezTo>
                <a:cubicBezTo>
                  <a:pt x="155678" y="84988"/>
                  <a:pt x="150220" y="89074"/>
                  <a:pt x="149383" y="94900"/>
                </a:cubicBezTo>
                <a:cubicBezTo>
                  <a:pt x="144929" y="126043"/>
                  <a:pt x="118106" y="149985"/>
                  <a:pt x="85725" y="149985"/>
                </a:cubicBezTo>
                <a:cubicBezTo>
                  <a:pt x="67977" y="149985"/>
                  <a:pt x="51904" y="142786"/>
                  <a:pt x="40251" y="131166"/>
                </a:cubicBezTo>
                <a:cubicBezTo>
                  <a:pt x="40184" y="131099"/>
                  <a:pt x="40117" y="131032"/>
                  <a:pt x="40050" y="130965"/>
                </a:cubicBezTo>
                <a:lnTo>
                  <a:pt x="37505" y="128554"/>
                </a:lnTo>
                <a:lnTo>
                  <a:pt x="53545" y="128554"/>
                </a:lnTo>
                <a:cubicBezTo>
                  <a:pt x="59472" y="128554"/>
                  <a:pt x="64260" y="123765"/>
                  <a:pt x="64260" y="117838"/>
                </a:cubicBezTo>
                <a:cubicBezTo>
                  <a:pt x="64260" y="111911"/>
                  <a:pt x="59472" y="107123"/>
                  <a:pt x="53545" y="107123"/>
                </a:cubicBezTo>
                <a:lnTo>
                  <a:pt x="10716" y="107156"/>
                </a:lnTo>
                <a:cubicBezTo>
                  <a:pt x="7869" y="107156"/>
                  <a:pt x="5123" y="108295"/>
                  <a:pt x="3114" y="110337"/>
                </a:cubicBezTo>
                <a:cubicBezTo>
                  <a:pt x="1105" y="112380"/>
                  <a:pt x="-33" y="115093"/>
                  <a:pt x="0" y="117972"/>
                </a:cubicBezTo>
                <a:lnTo>
                  <a:pt x="335" y="160500"/>
                </a:lnTo>
                <a:cubicBezTo>
                  <a:pt x="368" y="166427"/>
                  <a:pt x="5224" y="171182"/>
                  <a:pt x="11151" y="171115"/>
                </a:cubicBezTo>
                <a:cubicBezTo>
                  <a:pt x="17078" y="171048"/>
                  <a:pt x="21833" y="166226"/>
                  <a:pt x="21766" y="160299"/>
                </a:cubicBezTo>
                <a:lnTo>
                  <a:pt x="21632" y="143054"/>
                </a:lnTo>
                <a:lnTo>
                  <a:pt x="25215" y="146436"/>
                </a:lnTo>
                <a:cubicBezTo>
                  <a:pt x="40719" y="161873"/>
                  <a:pt x="62117" y="171450"/>
                  <a:pt x="85725" y="171450"/>
                </a:cubicBezTo>
                <a:cubicBezTo>
                  <a:pt x="128922" y="171450"/>
                  <a:pt x="164652" y="139504"/>
                  <a:pt x="170579" y="97948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51" name="Text 49"/>
          <p:cNvSpPr/>
          <p:nvPr/>
        </p:nvSpPr>
        <p:spPr>
          <a:xfrm>
            <a:off x="7852410" y="5303520"/>
            <a:ext cx="62407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620" b="1" dirty="0">
                <a:solidFill>
                  <a:srgbClr val="005F73"/>
                </a:solidFill>
                <a:ea typeface="得意黑" pitchFamily="34" charset="-122"/>
                <a:cs typeface="得意黑" pitchFamily="34" charset="-120"/>
              </a:rPr>
              <a:t>Επαναληπτική Βελτίωση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52" name="Shape 50"/>
          <p:cNvSpPr/>
          <p:nvPr/>
        </p:nvSpPr>
        <p:spPr>
          <a:xfrm>
            <a:off x="7612380" y="580644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29986" y="22235"/>
                </a:moveTo>
                <a:lnTo>
                  <a:pt x="133350" y="25420"/>
                </a:lnTo>
                <a:lnTo>
                  <a:pt x="133350" y="9525"/>
                </a:lnTo>
                <a:cubicBezTo>
                  <a:pt x="133350" y="4256"/>
                  <a:pt x="137606" y="0"/>
                  <a:pt x="142875" y="0"/>
                </a:cubicBezTo>
                <a:cubicBezTo>
                  <a:pt x="148144" y="0"/>
                  <a:pt x="152400" y="4256"/>
                  <a:pt x="152400" y="9525"/>
                </a:cubicBezTo>
                <a:lnTo>
                  <a:pt x="152400" y="47625"/>
                </a:lnTo>
                <a:cubicBezTo>
                  <a:pt x="152400" y="52894"/>
                  <a:pt x="148144" y="57150"/>
                  <a:pt x="142875" y="57150"/>
                </a:cubicBezTo>
                <a:lnTo>
                  <a:pt x="104775" y="57150"/>
                </a:lnTo>
                <a:cubicBezTo>
                  <a:pt x="99506" y="57150"/>
                  <a:pt x="95250" y="52894"/>
                  <a:pt x="95250" y="47625"/>
                </a:cubicBezTo>
                <a:cubicBezTo>
                  <a:pt x="95250" y="42356"/>
                  <a:pt x="99506" y="38100"/>
                  <a:pt x="104775" y="38100"/>
                </a:cubicBezTo>
                <a:lnTo>
                  <a:pt x="119033" y="38100"/>
                </a:lnTo>
                <a:lnTo>
                  <a:pt x="116771" y="35957"/>
                </a:lnTo>
                <a:cubicBezTo>
                  <a:pt x="116711" y="35897"/>
                  <a:pt x="116651" y="35838"/>
                  <a:pt x="116592" y="35778"/>
                </a:cubicBezTo>
                <a:cubicBezTo>
                  <a:pt x="94268" y="13454"/>
                  <a:pt x="58102" y="13454"/>
                  <a:pt x="35778" y="35778"/>
                </a:cubicBezTo>
                <a:cubicBezTo>
                  <a:pt x="13454" y="58103"/>
                  <a:pt x="13454" y="94268"/>
                  <a:pt x="35778" y="116592"/>
                </a:cubicBezTo>
                <a:cubicBezTo>
                  <a:pt x="58102" y="138916"/>
                  <a:pt x="94268" y="138916"/>
                  <a:pt x="116592" y="116592"/>
                </a:cubicBezTo>
                <a:cubicBezTo>
                  <a:pt x="119033" y="114151"/>
                  <a:pt x="121206" y="111562"/>
                  <a:pt x="123111" y="108823"/>
                </a:cubicBezTo>
                <a:cubicBezTo>
                  <a:pt x="126117" y="104507"/>
                  <a:pt x="132070" y="103465"/>
                  <a:pt x="136386" y="106472"/>
                </a:cubicBezTo>
                <a:cubicBezTo>
                  <a:pt x="140702" y="109478"/>
                  <a:pt x="141744" y="115431"/>
                  <a:pt x="138738" y="119747"/>
                </a:cubicBezTo>
                <a:cubicBezTo>
                  <a:pt x="136207" y="123379"/>
                  <a:pt x="133320" y="126831"/>
                  <a:pt x="130076" y="130076"/>
                </a:cubicBezTo>
                <a:cubicBezTo>
                  <a:pt x="100310" y="159841"/>
                  <a:pt x="52060" y="159841"/>
                  <a:pt x="22324" y="130076"/>
                </a:cubicBezTo>
                <a:cubicBezTo>
                  <a:pt x="-7412" y="100310"/>
                  <a:pt x="-7441" y="52090"/>
                  <a:pt x="22324" y="22324"/>
                </a:cubicBezTo>
                <a:cubicBezTo>
                  <a:pt x="52060" y="-7412"/>
                  <a:pt x="100221" y="-7441"/>
                  <a:pt x="129986" y="22235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53" name="Text 51"/>
          <p:cNvSpPr/>
          <p:nvPr/>
        </p:nvSpPr>
        <p:spPr>
          <a:xfrm>
            <a:off x="7909561" y="5760720"/>
            <a:ext cx="52692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Συνεχής βελτίωση:</a:t>
            </a: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 Κάθε κύκλος οδηγεί σε καλύτερες εκδοχές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54" name="Shape 52"/>
          <p:cNvSpPr/>
          <p:nvPr/>
        </p:nvSpPr>
        <p:spPr>
          <a:xfrm>
            <a:off x="7612380" y="617220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29986" y="22235"/>
                </a:moveTo>
                <a:lnTo>
                  <a:pt x="133350" y="25420"/>
                </a:lnTo>
                <a:lnTo>
                  <a:pt x="133350" y="9525"/>
                </a:lnTo>
                <a:cubicBezTo>
                  <a:pt x="133350" y="4256"/>
                  <a:pt x="137606" y="0"/>
                  <a:pt x="142875" y="0"/>
                </a:cubicBezTo>
                <a:cubicBezTo>
                  <a:pt x="148144" y="0"/>
                  <a:pt x="152400" y="4256"/>
                  <a:pt x="152400" y="9525"/>
                </a:cubicBezTo>
                <a:lnTo>
                  <a:pt x="152400" y="47625"/>
                </a:lnTo>
                <a:cubicBezTo>
                  <a:pt x="152400" y="52894"/>
                  <a:pt x="148144" y="57150"/>
                  <a:pt x="142875" y="57150"/>
                </a:cubicBezTo>
                <a:lnTo>
                  <a:pt x="104775" y="57150"/>
                </a:lnTo>
                <a:cubicBezTo>
                  <a:pt x="99506" y="57150"/>
                  <a:pt x="95250" y="52894"/>
                  <a:pt x="95250" y="47625"/>
                </a:cubicBezTo>
                <a:cubicBezTo>
                  <a:pt x="95250" y="42356"/>
                  <a:pt x="99506" y="38100"/>
                  <a:pt x="104775" y="38100"/>
                </a:cubicBezTo>
                <a:lnTo>
                  <a:pt x="119033" y="38100"/>
                </a:lnTo>
                <a:lnTo>
                  <a:pt x="116771" y="35957"/>
                </a:lnTo>
                <a:cubicBezTo>
                  <a:pt x="116711" y="35897"/>
                  <a:pt x="116651" y="35838"/>
                  <a:pt x="116592" y="35778"/>
                </a:cubicBezTo>
                <a:cubicBezTo>
                  <a:pt x="94268" y="13454"/>
                  <a:pt x="58102" y="13454"/>
                  <a:pt x="35778" y="35778"/>
                </a:cubicBezTo>
                <a:cubicBezTo>
                  <a:pt x="13454" y="58103"/>
                  <a:pt x="13454" y="94268"/>
                  <a:pt x="35778" y="116592"/>
                </a:cubicBezTo>
                <a:cubicBezTo>
                  <a:pt x="58102" y="138916"/>
                  <a:pt x="94268" y="138916"/>
                  <a:pt x="116592" y="116592"/>
                </a:cubicBezTo>
                <a:cubicBezTo>
                  <a:pt x="119033" y="114151"/>
                  <a:pt x="121206" y="111562"/>
                  <a:pt x="123111" y="108823"/>
                </a:cubicBezTo>
                <a:cubicBezTo>
                  <a:pt x="126117" y="104507"/>
                  <a:pt x="132070" y="103465"/>
                  <a:pt x="136386" y="106472"/>
                </a:cubicBezTo>
                <a:cubicBezTo>
                  <a:pt x="140702" y="109478"/>
                  <a:pt x="141744" y="115431"/>
                  <a:pt x="138738" y="119747"/>
                </a:cubicBezTo>
                <a:cubicBezTo>
                  <a:pt x="136207" y="123379"/>
                  <a:pt x="133320" y="126831"/>
                  <a:pt x="130076" y="130076"/>
                </a:cubicBezTo>
                <a:cubicBezTo>
                  <a:pt x="100310" y="159841"/>
                  <a:pt x="52060" y="159841"/>
                  <a:pt x="22324" y="130076"/>
                </a:cubicBezTo>
                <a:cubicBezTo>
                  <a:pt x="-7412" y="100310"/>
                  <a:pt x="-7441" y="52090"/>
                  <a:pt x="22324" y="22324"/>
                </a:cubicBezTo>
                <a:cubicBezTo>
                  <a:pt x="52060" y="-7412"/>
                  <a:pt x="100221" y="-7441"/>
                  <a:pt x="129986" y="22235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55" name="Text 53"/>
          <p:cNvSpPr/>
          <p:nvPr/>
        </p:nvSpPr>
        <p:spPr>
          <a:xfrm>
            <a:off x="7909561" y="6126480"/>
            <a:ext cx="49263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Ανατροφοδότηση:</a:t>
            </a: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 Σχόλια από εκπαιδευτικούς και μαθητές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56" name="Shape 54"/>
          <p:cNvSpPr/>
          <p:nvPr/>
        </p:nvSpPr>
        <p:spPr>
          <a:xfrm>
            <a:off x="7612380" y="6537960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29986" y="22235"/>
                </a:moveTo>
                <a:lnTo>
                  <a:pt x="133350" y="25420"/>
                </a:lnTo>
                <a:lnTo>
                  <a:pt x="133350" y="9525"/>
                </a:lnTo>
                <a:cubicBezTo>
                  <a:pt x="133350" y="4256"/>
                  <a:pt x="137606" y="0"/>
                  <a:pt x="142875" y="0"/>
                </a:cubicBezTo>
                <a:cubicBezTo>
                  <a:pt x="148144" y="0"/>
                  <a:pt x="152400" y="4256"/>
                  <a:pt x="152400" y="9525"/>
                </a:cubicBezTo>
                <a:lnTo>
                  <a:pt x="152400" y="47625"/>
                </a:lnTo>
                <a:cubicBezTo>
                  <a:pt x="152400" y="52894"/>
                  <a:pt x="148144" y="57150"/>
                  <a:pt x="142875" y="57150"/>
                </a:cubicBezTo>
                <a:lnTo>
                  <a:pt x="104775" y="57150"/>
                </a:lnTo>
                <a:cubicBezTo>
                  <a:pt x="99506" y="57150"/>
                  <a:pt x="95250" y="52894"/>
                  <a:pt x="95250" y="47625"/>
                </a:cubicBezTo>
                <a:cubicBezTo>
                  <a:pt x="95250" y="42356"/>
                  <a:pt x="99506" y="38100"/>
                  <a:pt x="104775" y="38100"/>
                </a:cubicBezTo>
                <a:lnTo>
                  <a:pt x="119033" y="38100"/>
                </a:lnTo>
                <a:lnTo>
                  <a:pt x="116771" y="35957"/>
                </a:lnTo>
                <a:cubicBezTo>
                  <a:pt x="116711" y="35897"/>
                  <a:pt x="116651" y="35838"/>
                  <a:pt x="116592" y="35778"/>
                </a:cubicBezTo>
                <a:cubicBezTo>
                  <a:pt x="94268" y="13454"/>
                  <a:pt x="58102" y="13454"/>
                  <a:pt x="35778" y="35778"/>
                </a:cubicBezTo>
                <a:cubicBezTo>
                  <a:pt x="13454" y="58103"/>
                  <a:pt x="13454" y="94268"/>
                  <a:pt x="35778" y="116592"/>
                </a:cubicBezTo>
                <a:cubicBezTo>
                  <a:pt x="58102" y="138916"/>
                  <a:pt x="94268" y="138916"/>
                  <a:pt x="116592" y="116592"/>
                </a:cubicBezTo>
                <a:cubicBezTo>
                  <a:pt x="119033" y="114151"/>
                  <a:pt x="121206" y="111562"/>
                  <a:pt x="123111" y="108823"/>
                </a:cubicBezTo>
                <a:cubicBezTo>
                  <a:pt x="126117" y="104507"/>
                  <a:pt x="132070" y="103465"/>
                  <a:pt x="136386" y="106472"/>
                </a:cubicBezTo>
                <a:cubicBezTo>
                  <a:pt x="140702" y="109478"/>
                  <a:pt x="141744" y="115431"/>
                  <a:pt x="138738" y="119747"/>
                </a:cubicBezTo>
                <a:cubicBezTo>
                  <a:pt x="136207" y="123379"/>
                  <a:pt x="133320" y="126831"/>
                  <a:pt x="130076" y="130076"/>
                </a:cubicBezTo>
                <a:cubicBezTo>
                  <a:pt x="100310" y="159841"/>
                  <a:pt x="52060" y="159841"/>
                  <a:pt x="22324" y="130076"/>
                </a:cubicBezTo>
                <a:cubicBezTo>
                  <a:pt x="-7412" y="100310"/>
                  <a:pt x="-7441" y="52090"/>
                  <a:pt x="22324" y="22324"/>
                </a:cubicBezTo>
                <a:cubicBezTo>
                  <a:pt x="52060" y="-7412"/>
                  <a:pt x="100221" y="-7441"/>
                  <a:pt x="129986" y="22235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57" name="Text 55"/>
          <p:cNvSpPr/>
          <p:nvPr/>
        </p:nvSpPr>
        <p:spPr>
          <a:xfrm>
            <a:off x="7909561" y="6492240"/>
            <a:ext cx="435483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Προσαρμογή:</a:t>
            </a: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 Ενημέρωση σύμφωνα με νέες τάσεις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58" name="Shape 0">
            <a:extLst>
              <a:ext uri="{FF2B5EF4-FFF2-40B4-BE49-F238E27FC236}">
                <a16:creationId xmlns:a16="http://schemas.microsoft.com/office/drawing/2014/main" id="{700B096F-A39A-4337-AF00-F4D810CEF36B}"/>
              </a:ext>
            </a:extLst>
          </p:cNvPr>
          <p:cNvSpPr/>
          <p:nvPr/>
        </p:nvSpPr>
        <p:spPr>
          <a:xfrm>
            <a:off x="304694" y="27360"/>
            <a:ext cx="2360534" cy="256318"/>
          </a:xfrm>
          <a:prstGeom prst="roundRect">
            <a:avLst>
              <a:gd name="adj" fmla="val 20294"/>
            </a:avLst>
          </a:prstGeom>
          <a:solidFill>
            <a:srgbClr val="FFE3CC"/>
          </a:solidFill>
          <a:ln/>
        </p:spPr>
      </p:sp>
      <p:sp>
        <p:nvSpPr>
          <p:cNvPr id="59" name="Text 1">
            <a:extLst>
              <a:ext uri="{FF2B5EF4-FFF2-40B4-BE49-F238E27FC236}">
                <a16:creationId xmlns:a16="http://schemas.microsoft.com/office/drawing/2014/main" id="{723F5DE0-9C6D-4DD7-9132-F3FAAD90C861}"/>
              </a:ext>
            </a:extLst>
          </p:cNvPr>
          <p:cNvSpPr/>
          <p:nvPr/>
        </p:nvSpPr>
        <p:spPr>
          <a:xfrm>
            <a:off x="419047" y="76183"/>
            <a:ext cx="2118590" cy="163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1097280">
              <a:lnSpc>
                <a:spcPts val="1260"/>
              </a:lnSpc>
            </a:pPr>
            <a:r>
              <a:rPr lang="en-US" sz="96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Arial"/>
              </a:rPr>
              <a:t>ΨΗΦΙΑΚ</a:t>
            </a:r>
            <a:r>
              <a:rPr lang="el-GR" sz="96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Arial"/>
              </a:rPr>
              <a:t>Ο ΚΕΝΤΡΟ ΚΑΙΝΟΤΟΜΙΑΣ</a:t>
            </a:r>
            <a:r>
              <a:rPr lang="en-US" sz="96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Arial"/>
              </a:rPr>
              <a:t> </a:t>
            </a:r>
            <a:endParaRPr lang="en-US" sz="960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750927"/>
            <a:ext cx="1452920" cy="300990"/>
          </a:xfrm>
          <a:prstGeom prst="roundRect">
            <a:avLst>
              <a:gd name="adj" fmla="val 18833"/>
            </a:avLst>
          </a:prstGeom>
          <a:solidFill>
            <a:srgbClr val="FFE3CC"/>
          </a:solidFill>
          <a:ln/>
        </p:spPr>
      </p:sp>
      <p:sp>
        <p:nvSpPr>
          <p:cNvPr id="3" name="Text 1"/>
          <p:cNvSpPr/>
          <p:nvPr/>
        </p:nvSpPr>
        <p:spPr>
          <a:xfrm>
            <a:off x="894993" y="801529"/>
            <a:ext cx="1250513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ΤΟΠΙΚ</a:t>
            </a:r>
            <a:r>
              <a:rPr lang="el-GR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</a:t>
            </a: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ΚΟΙΝΩΝ</a:t>
            </a:r>
            <a:r>
              <a:rPr lang="el-GR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Ι</a:t>
            </a: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793790" y="1109186"/>
            <a:ext cx="7380208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Δράσεις προς την Τοπική Κοινωνία</a:t>
            </a:r>
            <a:endParaRPr lang="en-US" sz="3300" dirty="0"/>
          </a:p>
        </p:txBody>
      </p:sp>
      <p:sp>
        <p:nvSpPr>
          <p:cNvPr id="5" name="Text 3"/>
          <p:cNvSpPr/>
          <p:nvPr/>
        </p:nvSpPr>
        <p:spPr>
          <a:xfrm>
            <a:off x="793790" y="1693545"/>
            <a:ext cx="6585704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Διεύρυνση του ρόλου των Κ.Κ. πέρα από τη σχολική κοινότητα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770930" y="2310408"/>
            <a:ext cx="45720" cy="1201579"/>
          </a:xfrm>
          <a:prstGeom prst="rect">
            <a:avLst/>
          </a:prstGeom>
          <a:solidFill>
            <a:srgbClr val="FF8D2F"/>
          </a:solidFill>
          <a:ln/>
        </p:spPr>
      </p:sp>
      <p:sp>
        <p:nvSpPr>
          <p:cNvPr id="7" name="Text 5"/>
          <p:cNvSpPr/>
          <p:nvPr/>
        </p:nvSpPr>
        <p:spPr>
          <a:xfrm>
            <a:off x="1008102" y="2333268"/>
            <a:ext cx="2816423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Εμπλοκή Τοπικών Φορέων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1008102" y="2740104"/>
            <a:ext cx="6101358" cy="749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Τα Κ.Κ. ενισχύουν τη συνεργασία με οργανισμούς, φορείς και επιχειρήσεις για την ενίσχυση του κοινωνικού αντίκτυπου και τη δημιουργία εκπαιδευτικών συμμαχιών.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770930" y="3752969"/>
            <a:ext cx="45720" cy="951905"/>
          </a:xfrm>
          <a:prstGeom prst="rect">
            <a:avLst/>
          </a:prstGeom>
          <a:solidFill>
            <a:srgbClr val="FF8D2F"/>
          </a:solidFill>
          <a:ln/>
        </p:spPr>
      </p:sp>
      <p:sp>
        <p:nvSpPr>
          <p:cNvPr id="10" name="Text 8"/>
          <p:cNvSpPr/>
          <p:nvPr/>
        </p:nvSpPr>
        <p:spPr>
          <a:xfrm>
            <a:off x="1008102" y="3775829"/>
            <a:ext cx="3559373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Ανοιχτές Δράσεις και Εκδηλώσεις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1008102" y="4182666"/>
            <a:ext cx="6101358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Οργανώνονται ημερίδες, παρουσιάσεις, εκθέσεις και βιωματικές δράσεις με συμμετοχή γονέων, τοπικής αυτοδιοίκησης και ευρύτερου κοινού.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770930" y="4945856"/>
            <a:ext cx="45720" cy="1201579"/>
          </a:xfrm>
          <a:prstGeom prst="rect">
            <a:avLst/>
          </a:prstGeom>
          <a:solidFill>
            <a:srgbClr val="FF8D2F"/>
          </a:solidFill>
          <a:ln/>
        </p:spPr>
      </p:sp>
      <p:sp>
        <p:nvSpPr>
          <p:cNvPr id="13" name="Text 11"/>
          <p:cNvSpPr/>
          <p:nvPr/>
        </p:nvSpPr>
        <p:spPr>
          <a:xfrm>
            <a:off x="1008102" y="4968716"/>
            <a:ext cx="398323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Ανάπτυξη Εκπαιδευτικού Πολιτισμού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1008102" y="5375553"/>
            <a:ext cx="6101358" cy="749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κοινότητα έρχεται σε επαφή με τεχνολογίες και εκπαιδευτική καινοτομία, διαμορφώνοντας κοινό παιδαγωγικό λεξιλόγιο μεταξύ σχολείου και κοινωνίας.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770930" y="6388417"/>
            <a:ext cx="45720" cy="951905"/>
          </a:xfrm>
          <a:prstGeom prst="rect">
            <a:avLst/>
          </a:prstGeom>
          <a:solidFill>
            <a:srgbClr val="FF8D2F"/>
          </a:solidFill>
          <a:ln/>
        </p:spPr>
      </p:sp>
      <p:sp>
        <p:nvSpPr>
          <p:cNvPr id="16" name="Text 14"/>
          <p:cNvSpPr/>
          <p:nvPr/>
        </p:nvSpPr>
        <p:spPr>
          <a:xfrm>
            <a:off x="1008102" y="6411278"/>
            <a:ext cx="3915251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Δικτύωση και Ανταλλαγή Πρακτικών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1008102" y="6818114"/>
            <a:ext cx="6101358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ανταλλαγή εμπειριών και αποτελεσμάτων ενισχύει τη διάχυση και την πολλαπλασιαστική δυναμική των Κ.Κ. σε εθνικό επίπεδο.</a:t>
            </a:r>
            <a:endParaRPr lang="en-US" sz="1300" dirty="0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560" y="2333268"/>
            <a:ext cx="3057644" cy="2115503"/>
          </a:xfrm>
          <a:prstGeom prst="rect">
            <a:avLst/>
          </a:prstGeom>
        </p:spPr>
      </p:pic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560" y="4609981"/>
            <a:ext cx="3184208" cy="179105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>
            <a:extLst>
              <a:ext uri="{FF2B5EF4-FFF2-40B4-BE49-F238E27FC236}">
                <a16:creationId xmlns:a16="http://schemas.microsoft.com/office/drawing/2014/main" id="{7172962C-B1F3-4BA1-9C82-0B6CFB58C93B}"/>
              </a:ext>
            </a:extLst>
          </p:cNvPr>
          <p:cNvSpPr/>
          <p:nvPr/>
        </p:nvSpPr>
        <p:spPr>
          <a:xfrm>
            <a:off x="3988084" y="2536663"/>
            <a:ext cx="7091042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/>
            <a:r>
              <a:rPr lang="en-US" sz="5400" b="1" dirty="0">
                <a:solidFill>
                  <a:schemeClr val="accent4"/>
                </a:solidFill>
                <a:latin typeface="得意黑" pitchFamily="34" charset="0"/>
                <a:ea typeface="得意黑" pitchFamily="34" charset="-122"/>
                <a:cs typeface="得意黑" pitchFamily="34" charset="-120"/>
              </a:rPr>
              <a:t>Νέα Κέντρα Καινοτομίας</a:t>
            </a:r>
            <a:endParaRPr lang="en-US" sz="1920" dirty="0">
              <a:solidFill>
                <a:schemeClr val="accent4"/>
              </a:solidFill>
              <a:latin typeface="Calibri" panose="020F0502020204030204"/>
            </a:endParaRPr>
          </a:p>
          <a:p>
            <a:pPr algn="ctr" defTabSz="1097280"/>
            <a:r>
              <a:rPr lang="en-US" sz="5400" b="1" dirty="0">
                <a:solidFill>
                  <a:schemeClr val="accent4"/>
                </a:solidFill>
                <a:latin typeface="得意黑" pitchFamily="34" charset="0"/>
                <a:ea typeface="得意黑" pitchFamily="34" charset="-122"/>
                <a:cs typeface="得意黑" pitchFamily="34" charset="-120"/>
              </a:rPr>
              <a:t>που Εγκαινιάστηκαν</a:t>
            </a:r>
            <a:endParaRPr lang="en-US" sz="1920" dirty="0">
              <a:solidFill>
                <a:schemeClr val="accent4"/>
              </a:solidFill>
              <a:latin typeface="Calibri" panose="020F0502020204030204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7E889BA0-35CF-415D-857F-712585A840C8}"/>
              </a:ext>
            </a:extLst>
          </p:cNvPr>
          <p:cNvSpPr/>
          <p:nvPr/>
        </p:nvSpPr>
        <p:spPr>
          <a:xfrm>
            <a:off x="2103120" y="5292090"/>
            <a:ext cx="1042416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10000"/>
              </a:lnSpc>
            </a:pPr>
            <a:r>
              <a:rPr lang="en-US" sz="2160" b="1" dirty="0">
                <a:solidFill>
                  <a:schemeClr val="accent4"/>
                </a:solidFill>
                <a:ea typeface="MiSans" pitchFamily="34" charset="-122"/>
                <a:cs typeface="MiSans" pitchFamily="34" charset="-120"/>
              </a:rPr>
              <a:t>Από το όραμα στην πράξη — Τα εγκαίνια των πρώτων Κέντρων Καινοτομίας σε πανελλαδικό επίπεδο</a:t>
            </a:r>
            <a:endParaRPr lang="en-US" sz="192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25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889591"/>
            <a:ext cx="13807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endParaRPr lang="en-US" sz="192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765544" y="683851"/>
            <a:ext cx="13864856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4CC8"/>
                </a:solidFill>
                <a:effectLst/>
                <a:uLnTx/>
                <a:uFillTx/>
                <a:latin typeface="得意黑" pitchFamily="34" charset="0"/>
                <a:ea typeface="得意黑" pitchFamily="34" charset="-122"/>
                <a:cs typeface="得意黑" pitchFamily="34" charset="-120"/>
              </a:rPr>
              <a:t>          </a:t>
            </a:r>
            <a:r>
              <a:rPr kumimoji="0" lang="el-GR" sz="3000" b="1" i="0" u="none" strike="noStrike" kern="1200" cap="none" spc="0" normalizeH="0" baseline="0" noProof="0" dirty="0">
                <a:ln>
                  <a:noFill/>
                </a:ln>
                <a:solidFill>
                  <a:srgbClr val="1A4CC8"/>
                </a:solidFill>
                <a:effectLst/>
                <a:uLnTx/>
                <a:uFillTx/>
                <a:latin typeface="得意黑" pitchFamily="34" charset="0"/>
                <a:ea typeface="得意黑" pitchFamily="34" charset="-122"/>
                <a:cs typeface="得意黑" pitchFamily="34" charset="-120"/>
              </a:rPr>
              <a:t>Στερεάς Ελλάδας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4CC8"/>
                </a:solidFill>
                <a:effectLst/>
                <a:uLnTx/>
                <a:uFillTx/>
                <a:latin typeface="得意黑" pitchFamily="34" charset="0"/>
                <a:ea typeface="得意黑" pitchFamily="34" charset="-122"/>
                <a:cs typeface="得意黑" pitchFamily="34" charset="-120"/>
              </a:rPr>
              <a:t>		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1A4CC8"/>
                </a:solidFill>
                <a:effectLst/>
                <a:uLnTx/>
                <a:uFillTx/>
                <a:latin typeface="得意黑" pitchFamily="34" charset="0"/>
                <a:ea typeface="得意黑" pitchFamily="34" charset="-122"/>
                <a:cs typeface="得意黑" pitchFamily="34" charset="-120"/>
              </a:rPr>
              <a:t>    		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A4CC8"/>
                </a:solidFill>
                <a:effectLst/>
                <a:uLnTx/>
                <a:uFillTx/>
                <a:latin typeface="得意黑" pitchFamily="34" charset="0"/>
                <a:ea typeface="得意黑" pitchFamily="34" charset="-122"/>
                <a:cs typeface="得意黑" pitchFamily="34" charset="-120"/>
              </a:rPr>
              <a:t>    </a:t>
            </a:r>
            <a:r>
              <a:rPr lang="el-GR" sz="3000" b="1" dirty="0">
                <a:solidFill>
                  <a:srgbClr val="1A4CC8"/>
                </a:solidFill>
                <a:latin typeface="得意黑" pitchFamily="34" charset="0"/>
                <a:ea typeface="得意黑" pitchFamily="34" charset="-122"/>
                <a:cs typeface="得意黑" pitchFamily="34" charset="-120"/>
              </a:rPr>
              <a:t>Ηπείρου</a:t>
            </a:r>
            <a:r>
              <a:rPr kumimoji="0" lang="el-GR" sz="3000" b="1" i="0" u="none" strike="noStrike" kern="1200" cap="none" spc="0" normalizeH="0" baseline="0" noProof="0" dirty="0">
                <a:ln>
                  <a:noFill/>
                </a:ln>
                <a:solidFill>
                  <a:srgbClr val="1A4CC8"/>
                </a:solidFill>
                <a:effectLst/>
                <a:uLnTx/>
                <a:uFillTx/>
                <a:latin typeface="得意黑" pitchFamily="34" charset="0"/>
                <a:ea typeface="得意黑" pitchFamily="34" charset="-122"/>
                <a:cs typeface="得意黑" pitchFamily="34" charset="-12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4CC8"/>
                </a:solidFill>
                <a:effectLst/>
                <a:uLnTx/>
                <a:uFillTx/>
                <a:latin typeface="得意黑" pitchFamily="34" charset="0"/>
                <a:ea typeface="得意黑" pitchFamily="34" charset="-122"/>
                <a:cs typeface="得意黑" pitchFamily="34" charset="-120"/>
              </a:rPr>
              <a:t>		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A4C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6CE0CFF-7309-4D39-B0F0-220437C81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697" y="1369651"/>
            <a:ext cx="4456592" cy="445659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7C1EDBA-B50C-40CF-B8A4-AADCDB3FC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653" y="1234794"/>
            <a:ext cx="4456592" cy="44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365760" y="548640"/>
            <a:ext cx="139217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90000"/>
              </a:lnSpc>
            </a:pPr>
            <a:r>
              <a:rPr lang="en-US" sz="3240" b="1" dirty="0">
                <a:solidFill>
                  <a:schemeClr val="accent4"/>
                </a:solidFill>
                <a:latin typeface="得意黑" pitchFamily="34" charset="0"/>
                <a:ea typeface="得意黑" pitchFamily="34" charset="-122"/>
                <a:cs typeface="得意黑" pitchFamily="34" charset="-120"/>
              </a:rPr>
              <a:t>Εγκαίνια Κεντρικής Δομής Συντονισμού</a:t>
            </a:r>
            <a:endParaRPr lang="en-US" sz="1920" dirty="0">
              <a:solidFill>
                <a:schemeClr val="accent4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11480" y="1231605"/>
            <a:ext cx="138303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b="1" dirty="0">
                <a:solidFill>
                  <a:schemeClr val="accent4"/>
                </a:solidFill>
                <a:ea typeface="MiSans" pitchFamily="34" charset="-122"/>
                <a:cs typeface="MiSans" pitchFamily="34" charset="-120"/>
              </a:rPr>
              <a:t>Ο κόμβος οργάνωσης και εποπτείας των 13 Κέντρων Καινοτομίας</a:t>
            </a:r>
            <a:endParaRPr lang="en-US" sz="1920" b="1" dirty="0">
              <a:solidFill>
                <a:schemeClr val="accent4"/>
              </a:solidFill>
            </a:endParaRPr>
          </a:p>
        </p:txBody>
      </p:sp>
      <p:sp>
        <p:nvSpPr>
          <p:cNvPr id="23" name="Shape 21"/>
          <p:cNvSpPr/>
          <p:nvPr/>
        </p:nvSpPr>
        <p:spPr>
          <a:xfrm>
            <a:off x="6035040" y="1783080"/>
            <a:ext cx="8138160" cy="4846320"/>
          </a:xfrm>
          <a:custGeom>
            <a:avLst/>
            <a:gdLst/>
            <a:ahLst/>
            <a:cxnLst/>
            <a:rect l="l" t="t" r="r" b="b"/>
            <a:pathLst>
              <a:path w="6781800" h="4038600">
                <a:moveTo>
                  <a:pt x="114292" y="0"/>
                </a:moveTo>
                <a:lnTo>
                  <a:pt x="6667508" y="0"/>
                </a:lnTo>
                <a:cubicBezTo>
                  <a:pt x="6730630" y="0"/>
                  <a:pt x="6781800" y="51170"/>
                  <a:pt x="6781800" y="114292"/>
                </a:cubicBezTo>
                <a:lnTo>
                  <a:pt x="6781800" y="3924308"/>
                </a:lnTo>
                <a:cubicBezTo>
                  <a:pt x="6781800" y="3987430"/>
                  <a:pt x="6730630" y="4038600"/>
                  <a:pt x="6667508" y="4038600"/>
                </a:cubicBezTo>
                <a:lnTo>
                  <a:pt x="114292" y="4038600"/>
                </a:lnTo>
                <a:cubicBezTo>
                  <a:pt x="51170" y="4038600"/>
                  <a:pt x="0" y="3987430"/>
                  <a:pt x="0" y="3924308"/>
                </a:cubicBezTo>
                <a:lnTo>
                  <a:pt x="0" y="114292"/>
                </a:lnTo>
                <a:cubicBezTo>
                  <a:pt x="0" y="51213"/>
                  <a:pt x="51213" y="0"/>
                  <a:pt x="11429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6246496" y="2023110"/>
            <a:ext cx="205740" cy="20574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44805" y="12156"/>
                </a:moveTo>
                <a:cubicBezTo>
                  <a:pt x="48455" y="14700"/>
                  <a:pt x="49325" y="19723"/>
                  <a:pt x="46780" y="23340"/>
                </a:cubicBezTo>
                <a:lnTo>
                  <a:pt x="28028" y="50129"/>
                </a:lnTo>
                <a:cubicBezTo>
                  <a:pt x="26655" y="52071"/>
                  <a:pt x="24512" y="53310"/>
                  <a:pt x="22134" y="53511"/>
                </a:cubicBezTo>
                <a:cubicBezTo>
                  <a:pt x="19757" y="53712"/>
                  <a:pt x="17413" y="52908"/>
                  <a:pt x="15739" y="51234"/>
                </a:cubicBezTo>
                <a:lnTo>
                  <a:pt x="2344" y="37840"/>
                </a:lnTo>
                <a:cubicBezTo>
                  <a:pt x="-770" y="34692"/>
                  <a:pt x="-770" y="29602"/>
                  <a:pt x="2344" y="26454"/>
                </a:cubicBezTo>
                <a:cubicBezTo>
                  <a:pt x="5458" y="23306"/>
                  <a:pt x="10582" y="23340"/>
                  <a:pt x="13729" y="26454"/>
                </a:cubicBezTo>
                <a:lnTo>
                  <a:pt x="20360" y="33084"/>
                </a:lnTo>
                <a:lnTo>
                  <a:pt x="33620" y="14131"/>
                </a:lnTo>
                <a:cubicBezTo>
                  <a:pt x="36165" y="10481"/>
                  <a:pt x="41188" y="9611"/>
                  <a:pt x="44805" y="12156"/>
                </a:cubicBezTo>
                <a:close/>
                <a:moveTo>
                  <a:pt x="44805" y="65734"/>
                </a:moveTo>
                <a:cubicBezTo>
                  <a:pt x="48455" y="68279"/>
                  <a:pt x="49325" y="73302"/>
                  <a:pt x="46780" y="76918"/>
                </a:cubicBezTo>
                <a:lnTo>
                  <a:pt x="28028" y="103707"/>
                </a:lnTo>
                <a:cubicBezTo>
                  <a:pt x="26655" y="105649"/>
                  <a:pt x="24512" y="106888"/>
                  <a:pt x="22134" y="107089"/>
                </a:cubicBezTo>
                <a:cubicBezTo>
                  <a:pt x="19757" y="107290"/>
                  <a:pt x="17413" y="106487"/>
                  <a:pt x="15739" y="104812"/>
                </a:cubicBezTo>
                <a:lnTo>
                  <a:pt x="2344" y="91418"/>
                </a:lnTo>
                <a:cubicBezTo>
                  <a:pt x="-804" y="88270"/>
                  <a:pt x="-804" y="83180"/>
                  <a:pt x="2344" y="80066"/>
                </a:cubicBezTo>
                <a:cubicBezTo>
                  <a:pt x="5492" y="76952"/>
                  <a:pt x="10582" y="76918"/>
                  <a:pt x="13696" y="80066"/>
                </a:cubicBezTo>
                <a:lnTo>
                  <a:pt x="20326" y="86696"/>
                </a:lnTo>
                <a:lnTo>
                  <a:pt x="33587" y="67743"/>
                </a:lnTo>
                <a:cubicBezTo>
                  <a:pt x="36132" y="64093"/>
                  <a:pt x="41155" y="63222"/>
                  <a:pt x="44771" y="65767"/>
                </a:cubicBezTo>
                <a:close/>
                <a:moveTo>
                  <a:pt x="75009" y="32147"/>
                </a:moveTo>
                <a:cubicBezTo>
                  <a:pt x="75009" y="26220"/>
                  <a:pt x="79798" y="21431"/>
                  <a:pt x="85725" y="21431"/>
                </a:cubicBezTo>
                <a:lnTo>
                  <a:pt x="160734" y="21431"/>
                </a:lnTo>
                <a:cubicBezTo>
                  <a:pt x="166661" y="21431"/>
                  <a:pt x="171450" y="26220"/>
                  <a:pt x="171450" y="32147"/>
                </a:cubicBezTo>
                <a:cubicBezTo>
                  <a:pt x="171450" y="38074"/>
                  <a:pt x="166661" y="42863"/>
                  <a:pt x="160734" y="42863"/>
                </a:cubicBezTo>
                <a:lnTo>
                  <a:pt x="85725" y="42863"/>
                </a:lnTo>
                <a:cubicBezTo>
                  <a:pt x="79798" y="42863"/>
                  <a:pt x="75009" y="38074"/>
                  <a:pt x="75009" y="32147"/>
                </a:cubicBezTo>
                <a:close/>
                <a:moveTo>
                  <a:pt x="75009" y="85725"/>
                </a:moveTo>
                <a:cubicBezTo>
                  <a:pt x="75009" y="79798"/>
                  <a:pt x="79798" y="75009"/>
                  <a:pt x="85725" y="75009"/>
                </a:cubicBezTo>
                <a:lnTo>
                  <a:pt x="160734" y="75009"/>
                </a:lnTo>
                <a:cubicBezTo>
                  <a:pt x="166661" y="75009"/>
                  <a:pt x="171450" y="79798"/>
                  <a:pt x="171450" y="85725"/>
                </a:cubicBezTo>
                <a:cubicBezTo>
                  <a:pt x="171450" y="91652"/>
                  <a:pt x="166661" y="96441"/>
                  <a:pt x="160734" y="96441"/>
                </a:cubicBezTo>
                <a:lnTo>
                  <a:pt x="85725" y="96441"/>
                </a:lnTo>
                <a:cubicBezTo>
                  <a:pt x="79798" y="96441"/>
                  <a:pt x="75009" y="91652"/>
                  <a:pt x="75009" y="85725"/>
                </a:cubicBezTo>
                <a:close/>
                <a:moveTo>
                  <a:pt x="53578" y="139303"/>
                </a:moveTo>
                <a:cubicBezTo>
                  <a:pt x="53578" y="133376"/>
                  <a:pt x="58367" y="128588"/>
                  <a:pt x="64294" y="128588"/>
                </a:cubicBezTo>
                <a:lnTo>
                  <a:pt x="160734" y="128588"/>
                </a:lnTo>
                <a:cubicBezTo>
                  <a:pt x="166661" y="128588"/>
                  <a:pt x="171450" y="133376"/>
                  <a:pt x="171450" y="139303"/>
                </a:cubicBezTo>
                <a:cubicBezTo>
                  <a:pt x="171450" y="145230"/>
                  <a:pt x="166661" y="150019"/>
                  <a:pt x="160734" y="150019"/>
                </a:cubicBezTo>
                <a:lnTo>
                  <a:pt x="64294" y="150019"/>
                </a:lnTo>
                <a:cubicBezTo>
                  <a:pt x="58367" y="150019"/>
                  <a:pt x="53578" y="145230"/>
                  <a:pt x="53578" y="139303"/>
                </a:cubicBezTo>
                <a:close/>
                <a:moveTo>
                  <a:pt x="21431" y="125909"/>
                </a:moveTo>
                <a:cubicBezTo>
                  <a:pt x="28824" y="125909"/>
                  <a:pt x="34826" y="131910"/>
                  <a:pt x="34826" y="139303"/>
                </a:cubicBezTo>
                <a:cubicBezTo>
                  <a:pt x="34826" y="146696"/>
                  <a:pt x="28824" y="152698"/>
                  <a:pt x="21431" y="152698"/>
                </a:cubicBezTo>
                <a:cubicBezTo>
                  <a:pt x="14039" y="152698"/>
                  <a:pt x="8037" y="146696"/>
                  <a:pt x="8037" y="139303"/>
                </a:cubicBezTo>
                <a:cubicBezTo>
                  <a:pt x="8037" y="131910"/>
                  <a:pt x="14039" y="125909"/>
                  <a:pt x="21431" y="125909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25" name="Text 23"/>
          <p:cNvSpPr/>
          <p:nvPr/>
        </p:nvSpPr>
        <p:spPr>
          <a:xfrm>
            <a:off x="6480810" y="1965960"/>
            <a:ext cx="76123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620" b="1" dirty="0">
                <a:solidFill>
                  <a:srgbClr val="005F73"/>
                </a:solidFill>
                <a:ea typeface="得意黑" pitchFamily="34" charset="-122"/>
                <a:cs typeface="得意黑" pitchFamily="34" charset="-120"/>
              </a:rPr>
              <a:t>Ρόλος &amp; Αρμοδιότητες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6" name="Shape 24"/>
          <p:cNvSpPr/>
          <p:nvPr/>
        </p:nvSpPr>
        <p:spPr>
          <a:xfrm>
            <a:off x="6217920" y="2423160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27" name="Text 25"/>
          <p:cNvSpPr/>
          <p:nvPr/>
        </p:nvSpPr>
        <p:spPr>
          <a:xfrm>
            <a:off x="6172200" y="2423160"/>
            <a:ext cx="457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30000"/>
              </a:lnSpc>
            </a:pPr>
            <a:r>
              <a:rPr lang="en-US" sz="1440" b="1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1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8" name="Text 26"/>
          <p:cNvSpPr/>
          <p:nvPr/>
        </p:nvSpPr>
        <p:spPr>
          <a:xfrm>
            <a:off x="6720840" y="2423160"/>
            <a:ext cx="7360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Συντονισμός Λειτουργίας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9" name="Text 27"/>
          <p:cNvSpPr/>
          <p:nvPr/>
        </p:nvSpPr>
        <p:spPr>
          <a:xfrm>
            <a:off x="6720840" y="2743200"/>
            <a:ext cx="73609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Οργάνωση και εποπτεία όλων των 13 Κέντρων Καινοτομίας σε πανελλαδικό επίπεδο, διασφαλίζοντας την ομοιόμορφη εφαρμογή των πολιτικών.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0" name="Shape 28"/>
          <p:cNvSpPr/>
          <p:nvPr/>
        </p:nvSpPr>
        <p:spPr>
          <a:xfrm>
            <a:off x="6217920" y="3383280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31" name="Text 29"/>
          <p:cNvSpPr/>
          <p:nvPr/>
        </p:nvSpPr>
        <p:spPr>
          <a:xfrm>
            <a:off x="6172200" y="3383280"/>
            <a:ext cx="457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30000"/>
              </a:lnSpc>
            </a:pPr>
            <a:r>
              <a:rPr lang="en-US" sz="1440" b="1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2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2" name="Text 30"/>
          <p:cNvSpPr/>
          <p:nvPr/>
        </p:nvSpPr>
        <p:spPr>
          <a:xfrm>
            <a:off x="6720840" y="3383280"/>
            <a:ext cx="7360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Διασφάλιση Ποιότητας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3" name="Text 31"/>
          <p:cNvSpPr/>
          <p:nvPr/>
        </p:nvSpPr>
        <p:spPr>
          <a:xfrm>
            <a:off x="6720840" y="3703320"/>
            <a:ext cx="73609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Έλεγχος και αξιολόγηση των εκπαιδευτικών προγραμμάτων, σεναρίων και υλικού που παράγονται από τα τοπικά Κέντρα.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4" name="Shape 32"/>
          <p:cNvSpPr/>
          <p:nvPr/>
        </p:nvSpPr>
        <p:spPr>
          <a:xfrm>
            <a:off x="6217920" y="4343400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35" name="Text 33"/>
          <p:cNvSpPr/>
          <p:nvPr/>
        </p:nvSpPr>
        <p:spPr>
          <a:xfrm>
            <a:off x="6172200" y="4343400"/>
            <a:ext cx="457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30000"/>
              </a:lnSpc>
            </a:pPr>
            <a:r>
              <a:rPr lang="en-US" sz="1440" b="1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3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6" name="Text 34"/>
          <p:cNvSpPr/>
          <p:nvPr/>
        </p:nvSpPr>
        <p:spPr>
          <a:xfrm>
            <a:off x="6720840" y="4343400"/>
            <a:ext cx="7360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Συνέχεια Παιδαγωγικής Αποστολής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7" name="Text 35"/>
          <p:cNvSpPr/>
          <p:nvPr/>
        </p:nvSpPr>
        <p:spPr>
          <a:xfrm>
            <a:off x="6720840" y="4663440"/>
            <a:ext cx="73609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Διασφάλιση της συνέπειας μεταξύ των εθνικών στρατηγικών STEM και ψηφιακής εκπαίδευσης και της τοπικής εφαρμογής σε κάθε Περιφέρεια.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8" name="Shape 36"/>
          <p:cNvSpPr/>
          <p:nvPr/>
        </p:nvSpPr>
        <p:spPr>
          <a:xfrm>
            <a:off x="6217920" y="5303520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39" name="Text 37"/>
          <p:cNvSpPr/>
          <p:nvPr/>
        </p:nvSpPr>
        <p:spPr>
          <a:xfrm>
            <a:off x="6172200" y="5303520"/>
            <a:ext cx="457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30000"/>
              </a:lnSpc>
            </a:pPr>
            <a:r>
              <a:rPr lang="en-US" sz="1440" b="1" dirty="0">
                <a:solidFill>
                  <a:srgbClr val="FFFFFF"/>
                </a:solidFill>
                <a:ea typeface="MiSans" pitchFamily="34" charset="-122"/>
                <a:cs typeface="MiSans" pitchFamily="34" charset="-120"/>
              </a:rPr>
              <a:t>4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0" name="Text 38"/>
          <p:cNvSpPr/>
          <p:nvPr/>
        </p:nvSpPr>
        <p:spPr>
          <a:xfrm>
            <a:off x="6720840" y="5303520"/>
            <a:ext cx="7360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b="1" dirty="0">
                <a:solidFill>
                  <a:srgbClr val="212529"/>
                </a:solidFill>
                <a:ea typeface="MiSans" pitchFamily="34" charset="-122"/>
                <a:cs typeface="MiSans" pitchFamily="34" charset="-120"/>
              </a:rPr>
              <a:t>Τεχνική Υποστήριξη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1" name="Text 39"/>
          <p:cNvSpPr/>
          <p:nvPr/>
        </p:nvSpPr>
        <p:spPr>
          <a:xfrm>
            <a:off x="6720840" y="5623560"/>
            <a:ext cx="73609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440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Παροχή τεχνογνωσίας και υποστήριξης στις Παιδαγωγικές Ομάδες για θέματα τεχνολογίας, μεθοδολογίας και παιδαγωγικής.</a:t>
            </a:r>
            <a:endParaRPr lang="en-US" sz="1920" dirty="0">
              <a:solidFill>
                <a:srgbClr val="00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D743795-6174-429A-9B72-95BD417FE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12" y="1851128"/>
            <a:ext cx="5098312" cy="509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411125" y="609290"/>
            <a:ext cx="14014174" cy="3975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90000"/>
              </a:lnSpc>
            </a:pPr>
            <a:r>
              <a:rPr lang="en-US" sz="2818" b="1" dirty="0">
                <a:solidFill>
                  <a:srgbClr val="1418BC"/>
                </a:solidFill>
                <a:latin typeface="得意黑" pitchFamily="34" charset="0"/>
                <a:ea typeface="得意黑" pitchFamily="34" charset="-122"/>
                <a:cs typeface="得意黑" pitchFamily="34" charset="-120"/>
              </a:rPr>
              <a:t>Το Μέλλον των Κέντρων Καινοτομίας</a:t>
            </a:r>
            <a:endParaRPr lang="en-US" sz="1920" dirty="0">
              <a:solidFill>
                <a:srgbClr val="1418BC"/>
              </a:solidFill>
              <a:latin typeface="Calibri" panose="020F0502020204030204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22982" y="1285150"/>
            <a:ext cx="6838122" cy="2425148"/>
          </a:xfrm>
          <a:custGeom>
            <a:avLst/>
            <a:gdLst/>
            <a:ahLst/>
            <a:cxnLst/>
            <a:rect l="l" t="t" r="r" b="b"/>
            <a:pathLst>
              <a:path w="5698435" h="2020957">
                <a:moveTo>
                  <a:pt x="99391" y="0"/>
                </a:moveTo>
                <a:lnTo>
                  <a:pt x="5599044" y="0"/>
                </a:lnTo>
                <a:cubicBezTo>
                  <a:pt x="5653936" y="0"/>
                  <a:pt x="5698435" y="44499"/>
                  <a:pt x="5698435" y="99391"/>
                </a:cubicBezTo>
                <a:lnTo>
                  <a:pt x="5698435" y="1921566"/>
                </a:lnTo>
                <a:cubicBezTo>
                  <a:pt x="5698435" y="1976458"/>
                  <a:pt x="5653936" y="2020957"/>
                  <a:pt x="5599044" y="2020957"/>
                </a:cubicBezTo>
                <a:lnTo>
                  <a:pt x="99391" y="2020957"/>
                </a:lnTo>
                <a:cubicBezTo>
                  <a:pt x="44499" y="2020957"/>
                  <a:pt x="0" y="1976458"/>
                  <a:pt x="0" y="1921566"/>
                </a:cubicBezTo>
                <a:lnTo>
                  <a:pt x="0" y="99391"/>
                </a:lnTo>
                <a:cubicBezTo>
                  <a:pt x="0" y="44535"/>
                  <a:pt x="44535" y="0"/>
                  <a:pt x="9939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49696" dist="3313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482009" y="1444176"/>
            <a:ext cx="477078" cy="477078"/>
          </a:xfrm>
          <a:custGeom>
            <a:avLst/>
            <a:gdLst/>
            <a:ahLst/>
            <a:cxnLst/>
            <a:rect l="l" t="t" r="r" b="b"/>
            <a:pathLst>
              <a:path w="397565" h="397565">
                <a:moveTo>
                  <a:pt x="198783" y="0"/>
                </a:moveTo>
                <a:lnTo>
                  <a:pt x="198783" y="0"/>
                </a:lnTo>
                <a:cubicBezTo>
                  <a:pt x="308494" y="0"/>
                  <a:pt x="397565" y="89072"/>
                  <a:pt x="397565" y="198783"/>
                </a:cubicBezTo>
                <a:lnTo>
                  <a:pt x="397565" y="198783"/>
                </a:lnTo>
                <a:cubicBezTo>
                  <a:pt x="397565" y="308494"/>
                  <a:pt x="308494" y="397565"/>
                  <a:pt x="198783" y="397565"/>
                </a:cubicBezTo>
                <a:lnTo>
                  <a:pt x="198783" y="397565"/>
                </a:lnTo>
                <a:cubicBezTo>
                  <a:pt x="89072" y="397565"/>
                  <a:pt x="0" y="308494"/>
                  <a:pt x="0" y="198783"/>
                </a:cubicBezTo>
                <a:lnTo>
                  <a:pt x="0" y="198783"/>
                </a:lnTo>
                <a:cubicBezTo>
                  <a:pt x="0" y="89072"/>
                  <a:pt x="89072" y="0"/>
                  <a:pt x="198783" y="0"/>
                </a:cubicBezTo>
                <a:close/>
              </a:path>
            </a:pathLst>
          </a:custGeom>
          <a:solidFill>
            <a:srgbClr val="FFC000"/>
          </a:solidFill>
          <a:ln/>
        </p:spPr>
      </p:sp>
      <p:sp>
        <p:nvSpPr>
          <p:cNvPr id="7" name="Text 5"/>
          <p:cNvSpPr/>
          <p:nvPr/>
        </p:nvSpPr>
        <p:spPr>
          <a:xfrm>
            <a:off x="432313" y="1444176"/>
            <a:ext cx="576469" cy="477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20000"/>
              </a:lnSpc>
            </a:pPr>
            <a:r>
              <a:rPr lang="en-US" sz="1565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1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1078357" y="1543567"/>
            <a:ext cx="2175360" cy="278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sz="1565" b="1" dirty="0">
                <a:solidFill>
                  <a:srgbClr val="FFC000"/>
                </a:solidFill>
                <a:ea typeface="得意黑" pitchFamily="34" charset="-122"/>
                <a:cs typeface="得意黑" pitchFamily="34" charset="-120"/>
              </a:rPr>
              <a:t>Θεσμική Συγκρότηση</a:t>
            </a:r>
            <a:endParaRPr lang="en-US" sz="1920" dirty="0">
              <a:solidFill>
                <a:srgbClr val="FFC000"/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482008" y="2040524"/>
            <a:ext cx="6599582" cy="477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Χώροι, εξοπλισμός, Παιδαγωγικές Ομάδες και θεσμική υποστήριξη για συνεχή λειτουργία σε 13 Περιφερειακές Διευθύνεις.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0" name="Shape 8"/>
          <p:cNvSpPr/>
          <p:nvPr/>
        </p:nvSpPr>
        <p:spPr>
          <a:xfrm>
            <a:off x="482009" y="2597114"/>
            <a:ext cx="6520069" cy="954156"/>
          </a:xfrm>
          <a:custGeom>
            <a:avLst/>
            <a:gdLst/>
            <a:ahLst/>
            <a:cxnLst/>
            <a:rect l="l" t="t" r="r" b="b"/>
            <a:pathLst>
              <a:path w="5433391" h="795130">
                <a:moveTo>
                  <a:pt x="66258" y="0"/>
                </a:moveTo>
                <a:lnTo>
                  <a:pt x="5367133" y="0"/>
                </a:lnTo>
                <a:cubicBezTo>
                  <a:pt x="5403726" y="0"/>
                  <a:pt x="5433391" y="29665"/>
                  <a:pt x="5433391" y="66258"/>
                </a:cubicBezTo>
                <a:lnTo>
                  <a:pt x="5433391" y="728872"/>
                </a:lnTo>
                <a:cubicBezTo>
                  <a:pt x="5433391" y="765466"/>
                  <a:pt x="5403726" y="795130"/>
                  <a:pt x="5367133" y="795130"/>
                </a:cubicBezTo>
                <a:lnTo>
                  <a:pt x="66258" y="795130"/>
                </a:lnTo>
                <a:cubicBezTo>
                  <a:pt x="29689" y="795130"/>
                  <a:pt x="0" y="765441"/>
                  <a:pt x="0" y="728872"/>
                </a:cubicBezTo>
                <a:lnTo>
                  <a:pt x="0" y="66258"/>
                </a:lnTo>
                <a:cubicBezTo>
                  <a:pt x="0" y="29689"/>
                  <a:pt x="29689" y="0"/>
                  <a:pt x="66258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11" name="Shape 9"/>
          <p:cNvSpPr/>
          <p:nvPr/>
        </p:nvSpPr>
        <p:spPr>
          <a:xfrm>
            <a:off x="591340" y="2716385"/>
            <a:ext cx="139148" cy="159026"/>
          </a:xfrm>
          <a:custGeom>
            <a:avLst/>
            <a:gdLst/>
            <a:ahLst/>
            <a:cxnLst/>
            <a:rect l="l" t="t" r="r" b="b"/>
            <a:pathLst>
              <a:path w="115957" h="132522">
                <a:moveTo>
                  <a:pt x="112540" y="18144"/>
                </a:moveTo>
                <a:cubicBezTo>
                  <a:pt x="116241" y="20836"/>
                  <a:pt x="117069" y="26013"/>
                  <a:pt x="114378" y="29714"/>
                </a:cubicBezTo>
                <a:lnTo>
                  <a:pt x="48117" y="120823"/>
                </a:lnTo>
                <a:cubicBezTo>
                  <a:pt x="46693" y="122790"/>
                  <a:pt x="44493" y="124006"/>
                  <a:pt x="42060" y="124213"/>
                </a:cubicBezTo>
                <a:cubicBezTo>
                  <a:pt x="39627" y="124420"/>
                  <a:pt x="37272" y="123514"/>
                  <a:pt x="35563" y="121806"/>
                </a:cubicBezTo>
                <a:lnTo>
                  <a:pt x="2433" y="88676"/>
                </a:lnTo>
                <a:cubicBezTo>
                  <a:pt x="-802" y="85440"/>
                  <a:pt x="-802" y="80186"/>
                  <a:pt x="2433" y="76951"/>
                </a:cubicBezTo>
                <a:cubicBezTo>
                  <a:pt x="5668" y="73715"/>
                  <a:pt x="10923" y="73715"/>
                  <a:pt x="14158" y="76951"/>
                </a:cubicBezTo>
                <a:lnTo>
                  <a:pt x="40429" y="103222"/>
                </a:lnTo>
                <a:lnTo>
                  <a:pt x="100996" y="19956"/>
                </a:lnTo>
                <a:cubicBezTo>
                  <a:pt x="103688" y="16255"/>
                  <a:pt x="108865" y="15426"/>
                  <a:pt x="112566" y="18118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12" name="Text 10"/>
          <p:cNvSpPr/>
          <p:nvPr/>
        </p:nvSpPr>
        <p:spPr>
          <a:xfrm>
            <a:off x="760304" y="2676628"/>
            <a:ext cx="6241774" cy="238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Φυσικές υποδομές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591340" y="2994680"/>
            <a:ext cx="139148" cy="159026"/>
          </a:xfrm>
          <a:custGeom>
            <a:avLst/>
            <a:gdLst/>
            <a:ahLst/>
            <a:cxnLst/>
            <a:rect l="l" t="t" r="r" b="b"/>
            <a:pathLst>
              <a:path w="115957" h="132522">
                <a:moveTo>
                  <a:pt x="112540" y="18144"/>
                </a:moveTo>
                <a:cubicBezTo>
                  <a:pt x="116241" y="20836"/>
                  <a:pt x="117069" y="26013"/>
                  <a:pt x="114378" y="29714"/>
                </a:cubicBezTo>
                <a:lnTo>
                  <a:pt x="48117" y="120823"/>
                </a:lnTo>
                <a:cubicBezTo>
                  <a:pt x="46693" y="122790"/>
                  <a:pt x="44493" y="124006"/>
                  <a:pt x="42060" y="124213"/>
                </a:cubicBezTo>
                <a:cubicBezTo>
                  <a:pt x="39627" y="124420"/>
                  <a:pt x="37272" y="123514"/>
                  <a:pt x="35563" y="121806"/>
                </a:cubicBezTo>
                <a:lnTo>
                  <a:pt x="2433" y="88676"/>
                </a:lnTo>
                <a:cubicBezTo>
                  <a:pt x="-802" y="85440"/>
                  <a:pt x="-802" y="80186"/>
                  <a:pt x="2433" y="76951"/>
                </a:cubicBezTo>
                <a:cubicBezTo>
                  <a:pt x="5668" y="73715"/>
                  <a:pt x="10923" y="73715"/>
                  <a:pt x="14158" y="76951"/>
                </a:cubicBezTo>
                <a:lnTo>
                  <a:pt x="40429" y="103222"/>
                </a:lnTo>
                <a:lnTo>
                  <a:pt x="100996" y="19956"/>
                </a:lnTo>
                <a:cubicBezTo>
                  <a:pt x="103688" y="16255"/>
                  <a:pt x="108865" y="15426"/>
                  <a:pt x="112566" y="18118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14" name="Text 12"/>
          <p:cNvSpPr/>
          <p:nvPr/>
        </p:nvSpPr>
        <p:spPr>
          <a:xfrm>
            <a:off x="760304" y="2954923"/>
            <a:ext cx="6241774" cy="238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Τεχνολογικός εξοπλισμός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5" name="Shape 13"/>
          <p:cNvSpPr/>
          <p:nvPr/>
        </p:nvSpPr>
        <p:spPr>
          <a:xfrm>
            <a:off x="591340" y="3272976"/>
            <a:ext cx="139148" cy="159026"/>
          </a:xfrm>
          <a:custGeom>
            <a:avLst/>
            <a:gdLst/>
            <a:ahLst/>
            <a:cxnLst/>
            <a:rect l="l" t="t" r="r" b="b"/>
            <a:pathLst>
              <a:path w="115957" h="132522">
                <a:moveTo>
                  <a:pt x="112540" y="18144"/>
                </a:moveTo>
                <a:cubicBezTo>
                  <a:pt x="116241" y="20836"/>
                  <a:pt x="117069" y="26013"/>
                  <a:pt x="114378" y="29714"/>
                </a:cubicBezTo>
                <a:lnTo>
                  <a:pt x="48117" y="120823"/>
                </a:lnTo>
                <a:cubicBezTo>
                  <a:pt x="46693" y="122790"/>
                  <a:pt x="44493" y="124006"/>
                  <a:pt x="42060" y="124213"/>
                </a:cubicBezTo>
                <a:cubicBezTo>
                  <a:pt x="39627" y="124420"/>
                  <a:pt x="37272" y="123514"/>
                  <a:pt x="35563" y="121806"/>
                </a:cubicBezTo>
                <a:lnTo>
                  <a:pt x="2433" y="88676"/>
                </a:lnTo>
                <a:cubicBezTo>
                  <a:pt x="-802" y="85440"/>
                  <a:pt x="-802" y="80186"/>
                  <a:pt x="2433" y="76951"/>
                </a:cubicBezTo>
                <a:cubicBezTo>
                  <a:pt x="5668" y="73715"/>
                  <a:pt x="10923" y="73715"/>
                  <a:pt x="14158" y="76951"/>
                </a:cubicBezTo>
                <a:lnTo>
                  <a:pt x="40429" y="103222"/>
                </a:lnTo>
                <a:lnTo>
                  <a:pt x="100996" y="19956"/>
                </a:lnTo>
                <a:cubicBezTo>
                  <a:pt x="103688" y="16255"/>
                  <a:pt x="108865" y="15426"/>
                  <a:pt x="112566" y="18118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16" name="Text 14"/>
          <p:cNvSpPr/>
          <p:nvPr/>
        </p:nvSpPr>
        <p:spPr>
          <a:xfrm>
            <a:off x="760304" y="3233219"/>
            <a:ext cx="6241774" cy="238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Ανθρώπινο δυναμικό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408274" y="1483935"/>
            <a:ext cx="6838122" cy="2425148"/>
          </a:xfrm>
          <a:custGeom>
            <a:avLst/>
            <a:gdLst/>
            <a:ahLst/>
            <a:cxnLst/>
            <a:rect l="l" t="t" r="r" b="b"/>
            <a:pathLst>
              <a:path w="5698435" h="2020957">
                <a:moveTo>
                  <a:pt x="99391" y="0"/>
                </a:moveTo>
                <a:lnTo>
                  <a:pt x="5599044" y="0"/>
                </a:lnTo>
                <a:cubicBezTo>
                  <a:pt x="5653936" y="0"/>
                  <a:pt x="5698435" y="44499"/>
                  <a:pt x="5698435" y="99391"/>
                </a:cubicBezTo>
                <a:lnTo>
                  <a:pt x="5698435" y="1921566"/>
                </a:lnTo>
                <a:cubicBezTo>
                  <a:pt x="5698435" y="1976458"/>
                  <a:pt x="5653936" y="2020957"/>
                  <a:pt x="5599044" y="2020957"/>
                </a:cubicBezTo>
                <a:lnTo>
                  <a:pt x="99391" y="2020957"/>
                </a:lnTo>
                <a:cubicBezTo>
                  <a:pt x="44499" y="2020957"/>
                  <a:pt x="0" y="1976458"/>
                  <a:pt x="0" y="1921566"/>
                </a:cubicBezTo>
                <a:lnTo>
                  <a:pt x="0" y="99391"/>
                </a:lnTo>
                <a:cubicBezTo>
                  <a:pt x="0" y="44535"/>
                  <a:pt x="44535" y="0"/>
                  <a:pt x="9939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49696" dist="3313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7567300" y="1642961"/>
            <a:ext cx="477078" cy="477078"/>
          </a:xfrm>
          <a:custGeom>
            <a:avLst/>
            <a:gdLst/>
            <a:ahLst/>
            <a:cxnLst/>
            <a:rect l="l" t="t" r="r" b="b"/>
            <a:pathLst>
              <a:path w="397565" h="397565">
                <a:moveTo>
                  <a:pt x="198783" y="0"/>
                </a:moveTo>
                <a:lnTo>
                  <a:pt x="198783" y="0"/>
                </a:lnTo>
                <a:cubicBezTo>
                  <a:pt x="308494" y="0"/>
                  <a:pt x="397565" y="89072"/>
                  <a:pt x="397565" y="198783"/>
                </a:cubicBezTo>
                <a:lnTo>
                  <a:pt x="397565" y="198783"/>
                </a:lnTo>
                <a:cubicBezTo>
                  <a:pt x="397565" y="308494"/>
                  <a:pt x="308494" y="397565"/>
                  <a:pt x="198783" y="397565"/>
                </a:cubicBezTo>
                <a:lnTo>
                  <a:pt x="198783" y="397565"/>
                </a:lnTo>
                <a:cubicBezTo>
                  <a:pt x="89072" y="397565"/>
                  <a:pt x="0" y="308494"/>
                  <a:pt x="0" y="198783"/>
                </a:cubicBezTo>
                <a:lnTo>
                  <a:pt x="0" y="198783"/>
                </a:lnTo>
                <a:cubicBezTo>
                  <a:pt x="0" y="89072"/>
                  <a:pt x="89072" y="0"/>
                  <a:pt x="198783" y="0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19" name="Text 17"/>
          <p:cNvSpPr/>
          <p:nvPr/>
        </p:nvSpPr>
        <p:spPr>
          <a:xfrm>
            <a:off x="7517605" y="1642961"/>
            <a:ext cx="576469" cy="477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20000"/>
              </a:lnSpc>
            </a:pPr>
            <a:r>
              <a:rPr lang="en-US" sz="1565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2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0" name="Text 18"/>
          <p:cNvSpPr/>
          <p:nvPr/>
        </p:nvSpPr>
        <p:spPr>
          <a:xfrm>
            <a:off x="8163648" y="1742352"/>
            <a:ext cx="3347252" cy="278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sz="1565" b="1" dirty="0">
                <a:solidFill>
                  <a:srgbClr val="005F73"/>
                </a:solidFill>
                <a:ea typeface="得意黑" pitchFamily="34" charset="-122"/>
                <a:cs typeface="得意黑" pitchFamily="34" charset="-120"/>
              </a:rPr>
              <a:t>Εδραιωμένος Κύκλος Σχεδιασμού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1" name="Text 19"/>
          <p:cNvSpPr/>
          <p:nvPr/>
        </p:nvSpPr>
        <p:spPr>
          <a:xfrm>
            <a:off x="7567300" y="2239309"/>
            <a:ext cx="6599582" cy="477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Μοντέλο ανίχνευσης αναγκών → σχεδιασμός → πιλοτική εφαρμογή → αποτίμηση → ανασχεδιασμός.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2" name="Shape 20"/>
          <p:cNvSpPr/>
          <p:nvPr/>
        </p:nvSpPr>
        <p:spPr>
          <a:xfrm>
            <a:off x="7567300" y="2795899"/>
            <a:ext cx="6520069" cy="954156"/>
          </a:xfrm>
          <a:custGeom>
            <a:avLst/>
            <a:gdLst/>
            <a:ahLst/>
            <a:cxnLst/>
            <a:rect l="l" t="t" r="r" b="b"/>
            <a:pathLst>
              <a:path w="5433391" h="795130">
                <a:moveTo>
                  <a:pt x="66258" y="0"/>
                </a:moveTo>
                <a:lnTo>
                  <a:pt x="5367133" y="0"/>
                </a:lnTo>
                <a:cubicBezTo>
                  <a:pt x="5403726" y="0"/>
                  <a:pt x="5433391" y="29665"/>
                  <a:pt x="5433391" y="66258"/>
                </a:cubicBezTo>
                <a:lnTo>
                  <a:pt x="5433391" y="728872"/>
                </a:lnTo>
                <a:cubicBezTo>
                  <a:pt x="5433391" y="765466"/>
                  <a:pt x="5403726" y="795130"/>
                  <a:pt x="5367133" y="795130"/>
                </a:cubicBezTo>
                <a:lnTo>
                  <a:pt x="66258" y="795130"/>
                </a:lnTo>
                <a:cubicBezTo>
                  <a:pt x="29689" y="795130"/>
                  <a:pt x="0" y="765441"/>
                  <a:pt x="0" y="728872"/>
                </a:cubicBezTo>
                <a:lnTo>
                  <a:pt x="0" y="66258"/>
                </a:lnTo>
                <a:cubicBezTo>
                  <a:pt x="0" y="29689"/>
                  <a:pt x="29689" y="0"/>
                  <a:pt x="66258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23" name="Shape 21"/>
          <p:cNvSpPr/>
          <p:nvPr/>
        </p:nvSpPr>
        <p:spPr>
          <a:xfrm>
            <a:off x="7676630" y="2915170"/>
            <a:ext cx="139148" cy="159026"/>
          </a:xfrm>
          <a:custGeom>
            <a:avLst/>
            <a:gdLst/>
            <a:ahLst/>
            <a:cxnLst/>
            <a:rect l="l" t="t" r="r" b="b"/>
            <a:pathLst>
              <a:path w="115957" h="132522">
                <a:moveTo>
                  <a:pt x="112540" y="18144"/>
                </a:moveTo>
                <a:cubicBezTo>
                  <a:pt x="116241" y="20836"/>
                  <a:pt x="117069" y="26013"/>
                  <a:pt x="114378" y="29714"/>
                </a:cubicBezTo>
                <a:lnTo>
                  <a:pt x="48117" y="120823"/>
                </a:lnTo>
                <a:cubicBezTo>
                  <a:pt x="46693" y="122790"/>
                  <a:pt x="44493" y="124006"/>
                  <a:pt x="42060" y="124213"/>
                </a:cubicBezTo>
                <a:cubicBezTo>
                  <a:pt x="39627" y="124420"/>
                  <a:pt x="37272" y="123514"/>
                  <a:pt x="35563" y="121806"/>
                </a:cubicBezTo>
                <a:lnTo>
                  <a:pt x="2433" y="88676"/>
                </a:lnTo>
                <a:cubicBezTo>
                  <a:pt x="-802" y="85440"/>
                  <a:pt x="-802" y="80186"/>
                  <a:pt x="2433" y="76951"/>
                </a:cubicBezTo>
                <a:cubicBezTo>
                  <a:pt x="5668" y="73715"/>
                  <a:pt x="10923" y="73715"/>
                  <a:pt x="14158" y="76951"/>
                </a:cubicBezTo>
                <a:lnTo>
                  <a:pt x="40429" y="103222"/>
                </a:lnTo>
                <a:lnTo>
                  <a:pt x="100996" y="19956"/>
                </a:lnTo>
                <a:cubicBezTo>
                  <a:pt x="103688" y="16255"/>
                  <a:pt x="108865" y="15426"/>
                  <a:pt x="112566" y="18118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24" name="Text 22"/>
          <p:cNvSpPr/>
          <p:nvPr/>
        </p:nvSpPr>
        <p:spPr>
          <a:xfrm>
            <a:off x="7845595" y="2875413"/>
            <a:ext cx="6241774" cy="238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Συστηματική διαδικασία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5" name="Shape 23"/>
          <p:cNvSpPr/>
          <p:nvPr/>
        </p:nvSpPr>
        <p:spPr>
          <a:xfrm>
            <a:off x="7676630" y="3193465"/>
            <a:ext cx="139148" cy="159026"/>
          </a:xfrm>
          <a:custGeom>
            <a:avLst/>
            <a:gdLst/>
            <a:ahLst/>
            <a:cxnLst/>
            <a:rect l="l" t="t" r="r" b="b"/>
            <a:pathLst>
              <a:path w="115957" h="132522">
                <a:moveTo>
                  <a:pt x="112540" y="18144"/>
                </a:moveTo>
                <a:cubicBezTo>
                  <a:pt x="116241" y="20836"/>
                  <a:pt x="117069" y="26013"/>
                  <a:pt x="114378" y="29714"/>
                </a:cubicBezTo>
                <a:lnTo>
                  <a:pt x="48117" y="120823"/>
                </a:lnTo>
                <a:cubicBezTo>
                  <a:pt x="46693" y="122790"/>
                  <a:pt x="44493" y="124006"/>
                  <a:pt x="42060" y="124213"/>
                </a:cubicBezTo>
                <a:cubicBezTo>
                  <a:pt x="39627" y="124420"/>
                  <a:pt x="37272" y="123514"/>
                  <a:pt x="35563" y="121806"/>
                </a:cubicBezTo>
                <a:lnTo>
                  <a:pt x="2433" y="88676"/>
                </a:lnTo>
                <a:cubicBezTo>
                  <a:pt x="-802" y="85440"/>
                  <a:pt x="-802" y="80186"/>
                  <a:pt x="2433" y="76951"/>
                </a:cubicBezTo>
                <a:cubicBezTo>
                  <a:pt x="5668" y="73715"/>
                  <a:pt x="10923" y="73715"/>
                  <a:pt x="14158" y="76951"/>
                </a:cubicBezTo>
                <a:lnTo>
                  <a:pt x="40429" y="103222"/>
                </a:lnTo>
                <a:lnTo>
                  <a:pt x="100996" y="19956"/>
                </a:lnTo>
                <a:cubicBezTo>
                  <a:pt x="103688" y="16255"/>
                  <a:pt x="108865" y="15426"/>
                  <a:pt x="112566" y="18118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26" name="Text 24"/>
          <p:cNvSpPr/>
          <p:nvPr/>
        </p:nvSpPr>
        <p:spPr>
          <a:xfrm>
            <a:off x="7845595" y="3153708"/>
            <a:ext cx="6241774" cy="238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Ανατροφοδότηση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7" name="Shape 25"/>
          <p:cNvSpPr/>
          <p:nvPr/>
        </p:nvSpPr>
        <p:spPr>
          <a:xfrm>
            <a:off x="7676630" y="3471761"/>
            <a:ext cx="139148" cy="159026"/>
          </a:xfrm>
          <a:custGeom>
            <a:avLst/>
            <a:gdLst/>
            <a:ahLst/>
            <a:cxnLst/>
            <a:rect l="l" t="t" r="r" b="b"/>
            <a:pathLst>
              <a:path w="115957" h="132522">
                <a:moveTo>
                  <a:pt x="112540" y="18144"/>
                </a:moveTo>
                <a:cubicBezTo>
                  <a:pt x="116241" y="20836"/>
                  <a:pt x="117069" y="26013"/>
                  <a:pt x="114378" y="29714"/>
                </a:cubicBezTo>
                <a:lnTo>
                  <a:pt x="48117" y="120823"/>
                </a:lnTo>
                <a:cubicBezTo>
                  <a:pt x="46693" y="122790"/>
                  <a:pt x="44493" y="124006"/>
                  <a:pt x="42060" y="124213"/>
                </a:cubicBezTo>
                <a:cubicBezTo>
                  <a:pt x="39627" y="124420"/>
                  <a:pt x="37272" y="123514"/>
                  <a:pt x="35563" y="121806"/>
                </a:cubicBezTo>
                <a:lnTo>
                  <a:pt x="2433" y="88676"/>
                </a:lnTo>
                <a:cubicBezTo>
                  <a:pt x="-802" y="85440"/>
                  <a:pt x="-802" y="80186"/>
                  <a:pt x="2433" y="76951"/>
                </a:cubicBezTo>
                <a:cubicBezTo>
                  <a:pt x="5668" y="73715"/>
                  <a:pt x="10923" y="73715"/>
                  <a:pt x="14158" y="76951"/>
                </a:cubicBezTo>
                <a:lnTo>
                  <a:pt x="40429" y="103222"/>
                </a:lnTo>
                <a:lnTo>
                  <a:pt x="100996" y="19956"/>
                </a:lnTo>
                <a:cubicBezTo>
                  <a:pt x="103688" y="16255"/>
                  <a:pt x="108865" y="15426"/>
                  <a:pt x="112566" y="18118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28" name="Text 26"/>
          <p:cNvSpPr/>
          <p:nvPr/>
        </p:nvSpPr>
        <p:spPr>
          <a:xfrm>
            <a:off x="7845595" y="3432004"/>
            <a:ext cx="6241774" cy="238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Συνεχής βελτίωση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9" name="Shape 27"/>
          <p:cNvSpPr/>
          <p:nvPr/>
        </p:nvSpPr>
        <p:spPr>
          <a:xfrm>
            <a:off x="411125" y="4087986"/>
            <a:ext cx="6838122" cy="2425148"/>
          </a:xfrm>
          <a:custGeom>
            <a:avLst/>
            <a:gdLst/>
            <a:ahLst/>
            <a:cxnLst/>
            <a:rect l="l" t="t" r="r" b="b"/>
            <a:pathLst>
              <a:path w="5698435" h="2020957">
                <a:moveTo>
                  <a:pt x="99391" y="0"/>
                </a:moveTo>
                <a:lnTo>
                  <a:pt x="5599044" y="0"/>
                </a:lnTo>
                <a:cubicBezTo>
                  <a:pt x="5653936" y="0"/>
                  <a:pt x="5698435" y="44499"/>
                  <a:pt x="5698435" y="99391"/>
                </a:cubicBezTo>
                <a:lnTo>
                  <a:pt x="5698435" y="1921566"/>
                </a:lnTo>
                <a:cubicBezTo>
                  <a:pt x="5698435" y="1976458"/>
                  <a:pt x="5653936" y="2020957"/>
                  <a:pt x="5599044" y="2020957"/>
                </a:cubicBezTo>
                <a:lnTo>
                  <a:pt x="99391" y="2020957"/>
                </a:lnTo>
                <a:cubicBezTo>
                  <a:pt x="44499" y="2020957"/>
                  <a:pt x="0" y="1976458"/>
                  <a:pt x="0" y="1921566"/>
                </a:cubicBezTo>
                <a:lnTo>
                  <a:pt x="0" y="99391"/>
                </a:lnTo>
                <a:cubicBezTo>
                  <a:pt x="0" y="44535"/>
                  <a:pt x="44535" y="0"/>
                  <a:pt x="9939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49696" dist="3313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0" name="Shape 28"/>
          <p:cNvSpPr/>
          <p:nvPr/>
        </p:nvSpPr>
        <p:spPr>
          <a:xfrm>
            <a:off x="570152" y="4247012"/>
            <a:ext cx="477078" cy="477078"/>
          </a:xfrm>
          <a:custGeom>
            <a:avLst/>
            <a:gdLst/>
            <a:ahLst/>
            <a:cxnLst/>
            <a:rect l="l" t="t" r="r" b="b"/>
            <a:pathLst>
              <a:path w="397565" h="397565">
                <a:moveTo>
                  <a:pt x="198783" y="0"/>
                </a:moveTo>
                <a:lnTo>
                  <a:pt x="198783" y="0"/>
                </a:lnTo>
                <a:cubicBezTo>
                  <a:pt x="308494" y="0"/>
                  <a:pt x="397565" y="89072"/>
                  <a:pt x="397565" y="198783"/>
                </a:cubicBezTo>
                <a:lnTo>
                  <a:pt x="397565" y="198783"/>
                </a:lnTo>
                <a:cubicBezTo>
                  <a:pt x="397565" y="308494"/>
                  <a:pt x="308494" y="397565"/>
                  <a:pt x="198783" y="397565"/>
                </a:cubicBezTo>
                <a:lnTo>
                  <a:pt x="198783" y="397565"/>
                </a:lnTo>
                <a:cubicBezTo>
                  <a:pt x="89072" y="397565"/>
                  <a:pt x="0" y="308494"/>
                  <a:pt x="0" y="198783"/>
                </a:cubicBezTo>
                <a:lnTo>
                  <a:pt x="0" y="198783"/>
                </a:lnTo>
                <a:cubicBezTo>
                  <a:pt x="0" y="89072"/>
                  <a:pt x="89072" y="0"/>
                  <a:pt x="198783" y="0"/>
                </a:cubicBezTo>
                <a:close/>
              </a:path>
            </a:pathLst>
          </a:custGeom>
          <a:solidFill>
            <a:srgbClr val="00B0F0"/>
          </a:solidFill>
          <a:ln/>
        </p:spPr>
      </p:sp>
      <p:sp>
        <p:nvSpPr>
          <p:cNvPr id="31" name="Text 29"/>
          <p:cNvSpPr/>
          <p:nvPr/>
        </p:nvSpPr>
        <p:spPr>
          <a:xfrm>
            <a:off x="520456" y="4247012"/>
            <a:ext cx="576469" cy="477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20000"/>
              </a:lnSpc>
            </a:pPr>
            <a:r>
              <a:rPr lang="en-US" sz="1565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3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2" name="Text 30"/>
          <p:cNvSpPr/>
          <p:nvPr/>
        </p:nvSpPr>
        <p:spPr>
          <a:xfrm>
            <a:off x="1166498" y="4346403"/>
            <a:ext cx="2773017" cy="278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sz="1565" b="1" dirty="0">
                <a:solidFill>
                  <a:srgbClr val="00B0F0"/>
                </a:solidFill>
                <a:ea typeface="得意黑" pitchFamily="34" charset="-122"/>
                <a:cs typeface="得意黑" pitchFamily="34" charset="-120"/>
              </a:rPr>
              <a:t>Θεματικά Δίκτυα Σχολείων</a:t>
            </a:r>
            <a:endParaRPr lang="en-US" sz="1920" dirty="0">
              <a:solidFill>
                <a:srgbClr val="00B0F0"/>
              </a:solidFill>
            </a:endParaRPr>
          </a:p>
        </p:txBody>
      </p:sp>
      <p:sp>
        <p:nvSpPr>
          <p:cNvPr id="33" name="Text 31"/>
          <p:cNvSpPr/>
          <p:nvPr/>
        </p:nvSpPr>
        <p:spPr>
          <a:xfrm>
            <a:off x="570151" y="4843359"/>
            <a:ext cx="6599582" cy="477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Συστηματική ενεργοποίηση Π.Ο., τεκμηριωμένα σενάρια και ανάπτυξη θεματικών δικτύων για μακροπρόθεσμη επίδραση.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4" name="Shape 32"/>
          <p:cNvSpPr/>
          <p:nvPr/>
        </p:nvSpPr>
        <p:spPr>
          <a:xfrm>
            <a:off x="570152" y="5399951"/>
            <a:ext cx="6520069" cy="954156"/>
          </a:xfrm>
          <a:custGeom>
            <a:avLst/>
            <a:gdLst/>
            <a:ahLst/>
            <a:cxnLst/>
            <a:rect l="l" t="t" r="r" b="b"/>
            <a:pathLst>
              <a:path w="5433391" h="795130">
                <a:moveTo>
                  <a:pt x="66258" y="0"/>
                </a:moveTo>
                <a:lnTo>
                  <a:pt x="5367133" y="0"/>
                </a:lnTo>
                <a:cubicBezTo>
                  <a:pt x="5403726" y="0"/>
                  <a:pt x="5433391" y="29665"/>
                  <a:pt x="5433391" y="66258"/>
                </a:cubicBezTo>
                <a:lnTo>
                  <a:pt x="5433391" y="728872"/>
                </a:lnTo>
                <a:cubicBezTo>
                  <a:pt x="5433391" y="765466"/>
                  <a:pt x="5403726" y="795130"/>
                  <a:pt x="5367133" y="795130"/>
                </a:cubicBezTo>
                <a:lnTo>
                  <a:pt x="66258" y="795130"/>
                </a:lnTo>
                <a:cubicBezTo>
                  <a:pt x="29689" y="795130"/>
                  <a:pt x="0" y="765441"/>
                  <a:pt x="0" y="728872"/>
                </a:cubicBezTo>
                <a:lnTo>
                  <a:pt x="0" y="66258"/>
                </a:lnTo>
                <a:cubicBezTo>
                  <a:pt x="0" y="29689"/>
                  <a:pt x="29689" y="0"/>
                  <a:pt x="66258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35" name="Shape 33"/>
          <p:cNvSpPr/>
          <p:nvPr/>
        </p:nvSpPr>
        <p:spPr>
          <a:xfrm>
            <a:off x="679483" y="5519220"/>
            <a:ext cx="139148" cy="159026"/>
          </a:xfrm>
          <a:custGeom>
            <a:avLst/>
            <a:gdLst/>
            <a:ahLst/>
            <a:cxnLst/>
            <a:rect l="l" t="t" r="r" b="b"/>
            <a:pathLst>
              <a:path w="115957" h="132522">
                <a:moveTo>
                  <a:pt x="112540" y="18144"/>
                </a:moveTo>
                <a:cubicBezTo>
                  <a:pt x="116241" y="20836"/>
                  <a:pt x="117069" y="26013"/>
                  <a:pt x="114378" y="29714"/>
                </a:cubicBezTo>
                <a:lnTo>
                  <a:pt x="48117" y="120823"/>
                </a:lnTo>
                <a:cubicBezTo>
                  <a:pt x="46693" y="122790"/>
                  <a:pt x="44493" y="124006"/>
                  <a:pt x="42060" y="124213"/>
                </a:cubicBezTo>
                <a:cubicBezTo>
                  <a:pt x="39627" y="124420"/>
                  <a:pt x="37272" y="123514"/>
                  <a:pt x="35563" y="121806"/>
                </a:cubicBezTo>
                <a:lnTo>
                  <a:pt x="2433" y="88676"/>
                </a:lnTo>
                <a:cubicBezTo>
                  <a:pt x="-802" y="85440"/>
                  <a:pt x="-802" y="80186"/>
                  <a:pt x="2433" y="76951"/>
                </a:cubicBezTo>
                <a:cubicBezTo>
                  <a:pt x="5668" y="73715"/>
                  <a:pt x="10923" y="73715"/>
                  <a:pt x="14158" y="76951"/>
                </a:cubicBezTo>
                <a:lnTo>
                  <a:pt x="40429" y="103222"/>
                </a:lnTo>
                <a:lnTo>
                  <a:pt x="100996" y="19956"/>
                </a:lnTo>
                <a:cubicBezTo>
                  <a:pt x="103688" y="16255"/>
                  <a:pt x="108865" y="15426"/>
                  <a:pt x="112566" y="18118"/>
                </a:cubicBez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36" name="Text 34"/>
          <p:cNvSpPr/>
          <p:nvPr/>
        </p:nvSpPr>
        <p:spPr>
          <a:xfrm>
            <a:off x="848447" y="5479463"/>
            <a:ext cx="6241774" cy="238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Δικτύωση σχολείων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7" name="Shape 35"/>
          <p:cNvSpPr/>
          <p:nvPr/>
        </p:nvSpPr>
        <p:spPr>
          <a:xfrm>
            <a:off x="679483" y="5797516"/>
            <a:ext cx="139148" cy="159026"/>
          </a:xfrm>
          <a:custGeom>
            <a:avLst/>
            <a:gdLst/>
            <a:ahLst/>
            <a:cxnLst/>
            <a:rect l="l" t="t" r="r" b="b"/>
            <a:pathLst>
              <a:path w="115957" h="132522">
                <a:moveTo>
                  <a:pt x="112540" y="18144"/>
                </a:moveTo>
                <a:cubicBezTo>
                  <a:pt x="116241" y="20836"/>
                  <a:pt x="117069" y="26013"/>
                  <a:pt x="114378" y="29714"/>
                </a:cubicBezTo>
                <a:lnTo>
                  <a:pt x="48117" y="120823"/>
                </a:lnTo>
                <a:cubicBezTo>
                  <a:pt x="46693" y="122790"/>
                  <a:pt x="44493" y="124006"/>
                  <a:pt x="42060" y="124213"/>
                </a:cubicBezTo>
                <a:cubicBezTo>
                  <a:pt x="39627" y="124420"/>
                  <a:pt x="37272" y="123514"/>
                  <a:pt x="35563" y="121806"/>
                </a:cubicBezTo>
                <a:lnTo>
                  <a:pt x="2433" y="88676"/>
                </a:lnTo>
                <a:cubicBezTo>
                  <a:pt x="-802" y="85440"/>
                  <a:pt x="-802" y="80186"/>
                  <a:pt x="2433" y="76951"/>
                </a:cubicBezTo>
                <a:cubicBezTo>
                  <a:pt x="5668" y="73715"/>
                  <a:pt x="10923" y="73715"/>
                  <a:pt x="14158" y="76951"/>
                </a:cubicBezTo>
                <a:lnTo>
                  <a:pt x="40429" y="103222"/>
                </a:lnTo>
                <a:lnTo>
                  <a:pt x="100996" y="19956"/>
                </a:lnTo>
                <a:cubicBezTo>
                  <a:pt x="103688" y="16255"/>
                  <a:pt x="108865" y="15426"/>
                  <a:pt x="112566" y="18118"/>
                </a:cubicBez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38" name="Text 36"/>
          <p:cNvSpPr/>
          <p:nvPr/>
        </p:nvSpPr>
        <p:spPr>
          <a:xfrm>
            <a:off x="848447" y="5757759"/>
            <a:ext cx="6241774" cy="238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Ανταλλαγή πρακτικών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9" name="Shape 37"/>
          <p:cNvSpPr/>
          <p:nvPr/>
        </p:nvSpPr>
        <p:spPr>
          <a:xfrm>
            <a:off x="679483" y="6075812"/>
            <a:ext cx="139148" cy="159026"/>
          </a:xfrm>
          <a:custGeom>
            <a:avLst/>
            <a:gdLst/>
            <a:ahLst/>
            <a:cxnLst/>
            <a:rect l="l" t="t" r="r" b="b"/>
            <a:pathLst>
              <a:path w="115957" h="132522">
                <a:moveTo>
                  <a:pt x="112540" y="18144"/>
                </a:moveTo>
                <a:cubicBezTo>
                  <a:pt x="116241" y="20836"/>
                  <a:pt x="117069" y="26013"/>
                  <a:pt x="114378" y="29714"/>
                </a:cubicBezTo>
                <a:lnTo>
                  <a:pt x="48117" y="120823"/>
                </a:lnTo>
                <a:cubicBezTo>
                  <a:pt x="46693" y="122790"/>
                  <a:pt x="44493" y="124006"/>
                  <a:pt x="42060" y="124213"/>
                </a:cubicBezTo>
                <a:cubicBezTo>
                  <a:pt x="39627" y="124420"/>
                  <a:pt x="37272" y="123514"/>
                  <a:pt x="35563" y="121806"/>
                </a:cubicBezTo>
                <a:lnTo>
                  <a:pt x="2433" y="88676"/>
                </a:lnTo>
                <a:cubicBezTo>
                  <a:pt x="-802" y="85440"/>
                  <a:pt x="-802" y="80186"/>
                  <a:pt x="2433" y="76951"/>
                </a:cubicBezTo>
                <a:cubicBezTo>
                  <a:pt x="5668" y="73715"/>
                  <a:pt x="10923" y="73715"/>
                  <a:pt x="14158" y="76951"/>
                </a:cubicBezTo>
                <a:lnTo>
                  <a:pt x="40429" y="103222"/>
                </a:lnTo>
                <a:lnTo>
                  <a:pt x="100996" y="19956"/>
                </a:lnTo>
                <a:cubicBezTo>
                  <a:pt x="103688" y="16255"/>
                  <a:pt x="108865" y="15426"/>
                  <a:pt x="112566" y="18118"/>
                </a:cubicBez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40" name="Text 38"/>
          <p:cNvSpPr/>
          <p:nvPr/>
        </p:nvSpPr>
        <p:spPr>
          <a:xfrm>
            <a:off x="848447" y="6036056"/>
            <a:ext cx="6241774" cy="238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Μακροπρόθεσμη επίδραση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1" name="Shape 39"/>
          <p:cNvSpPr/>
          <p:nvPr/>
        </p:nvSpPr>
        <p:spPr>
          <a:xfrm>
            <a:off x="7408274" y="4068109"/>
            <a:ext cx="6838122" cy="2425148"/>
          </a:xfrm>
          <a:custGeom>
            <a:avLst/>
            <a:gdLst/>
            <a:ahLst/>
            <a:cxnLst/>
            <a:rect l="l" t="t" r="r" b="b"/>
            <a:pathLst>
              <a:path w="5698435" h="2020957">
                <a:moveTo>
                  <a:pt x="99391" y="0"/>
                </a:moveTo>
                <a:lnTo>
                  <a:pt x="5599044" y="0"/>
                </a:lnTo>
                <a:cubicBezTo>
                  <a:pt x="5653936" y="0"/>
                  <a:pt x="5698435" y="44499"/>
                  <a:pt x="5698435" y="99391"/>
                </a:cubicBezTo>
                <a:lnTo>
                  <a:pt x="5698435" y="1921566"/>
                </a:lnTo>
                <a:cubicBezTo>
                  <a:pt x="5698435" y="1976458"/>
                  <a:pt x="5653936" y="2020957"/>
                  <a:pt x="5599044" y="2020957"/>
                </a:cubicBezTo>
                <a:lnTo>
                  <a:pt x="99391" y="2020957"/>
                </a:lnTo>
                <a:cubicBezTo>
                  <a:pt x="44499" y="2020957"/>
                  <a:pt x="0" y="1976458"/>
                  <a:pt x="0" y="1921566"/>
                </a:cubicBezTo>
                <a:lnTo>
                  <a:pt x="0" y="99391"/>
                </a:lnTo>
                <a:cubicBezTo>
                  <a:pt x="0" y="44535"/>
                  <a:pt x="44535" y="0"/>
                  <a:pt x="9939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49696" dist="3313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2" name="Shape 40"/>
          <p:cNvSpPr/>
          <p:nvPr/>
        </p:nvSpPr>
        <p:spPr>
          <a:xfrm>
            <a:off x="7567300" y="4227135"/>
            <a:ext cx="477078" cy="477078"/>
          </a:xfrm>
          <a:custGeom>
            <a:avLst/>
            <a:gdLst/>
            <a:ahLst/>
            <a:cxnLst/>
            <a:rect l="l" t="t" r="r" b="b"/>
            <a:pathLst>
              <a:path w="397565" h="397565">
                <a:moveTo>
                  <a:pt x="198783" y="0"/>
                </a:moveTo>
                <a:lnTo>
                  <a:pt x="198783" y="0"/>
                </a:lnTo>
                <a:cubicBezTo>
                  <a:pt x="308494" y="0"/>
                  <a:pt x="397565" y="89072"/>
                  <a:pt x="397565" y="198783"/>
                </a:cubicBezTo>
                <a:lnTo>
                  <a:pt x="397565" y="198783"/>
                </a:lnTo>
                <a:cubicBezTo>
                  <a:pt x="397565" y="308494"/>
                  <a:pt x="308494" y="397565"/>
                  <a:pt x="198783" y="397565"/>
                </a:cubicBezTo>
                <a:lnTo>
                  <a:pt x="198783" y="397565"/>
                </a:lnTo>
                <a:cubicBezTo>
                  <a:pt x="89072" y="397565"/>
                  <a:pt x="0" y="308494"/>
                  <a:pt x="0" y="198783"/>
                </a:cubicBezTo>
                <a:lnTo>
                  <a:pt x="0" y="198783"/>
                </a:lnTo>
                <a:cubicBezTo>
                  <a:pt x="0" y="89072"/>
                  <a:pt x="89072" y="0"/>
                  <a:pt x="198783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/>
        </p:spPr>
      </p:sp>
      <p:sp>
        <p:nvSpPr>
          <p:cNvPr id="43" name="Text 41"/>
          <p:cNvSpPr/>
          <p:nvPr/>
        </p:nvSpPr>
        <p:spPr>
          <a:xfrm>
            <a:off x="7517605" y="4227135"/>
            <a:ext cx="576469" cy="477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20000"/>
              </a:lnSpc>
            </a:pPr>
            <a:r>
              <a:rPr lang="en-US" sz="1565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4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4" name="Text 42"/>
          <p:cNvSpPr/>
          <p:nvPr/>
        </p:nvSpPr>
        <p:spPr>
          <a:xfrm>
            <a:off x="8163646" y="4326526"/>
            <a:ext cx="2482471" cy="278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sz="1565" b="1" dirty="0">
                <a:solidFill>
                  <a:schemeClr val="accent2">
                    <a:lumMod val="75000"/>
                  </a:schemeClr>
                </a:solidFill>
                <a:ea typeface="得意黑" pitchFamily="34" charset="-122"/>
                <a:cs typeface="得意黑" pitchFamily="34" charset="-120"/>
              </a:rPr>
              <a:t>Κουλτούρα Καινοτομίας</a:t>
            </a:r>
            <a:endParaRPr lang="en-US" sz="192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5" name="Text 43"/>
          <p:cNvSpPr/>
          <p:nvPr/>
        </p:nvSpPr>
        <p:spPr>
          <a:xfrm>
            <a:off x="7567300" y="4823482"/>
            <a:ext cx="6599582" cy="4770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80000"/>
                  </a:srgbClr>
                </a:solidFill>
                <a:ea typeface="MiSans" pitchFamily="34" charset="-122"/>
                <a:cs typeface="MiSans" pitchFamily="34" charset="-120"/>
              </a:rPr>
              <a:t>Η έμφαση μετατοπίζεται από τον εξοπλισμό στην ενδυνάμωση κουλτούρας συνεργατικού, κριτικού και ουσιαστικού σχεδιασμού.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6" name="Shape 44"/>
          <p:cNvSpPr/>
          <p:nvPr/>
        </p:nvSpPr>
        <p:spPr>
          <a:xfrm>
            <a:off x="7567300" y="5380074"/>
            <a:ext cx="6520069" cy="954156"/>
          </a:xfrm>
          <a:custGeom>
            <a:avLst/>
            <a:gdLst/>
            <a:ahLst/>
            <a:cxnLst/>
            <a:rect l="l" t="t" r="r" b="b"/>
            <a:pathLst>
              <a:path w="5433391" h="795130">
                <a:moveTo>
                  <a:pt x="66258" y="0"/>
                </a:moveTo>
                <a:lnTo>
                  <a:pt x="5367133" y="0"/>
                </a:lnTo>
                <a:cubicBezTo>
                  <a:pt x="5403726" y="0"/>
                  <a:pt x="5433391" y="29665"/>
                  <a:pt x="5433391" y="66258"/>
                </a:cubicBezTo>
                <a:lnTo>
                  <a:pt x="5433391" y="728872"/>
                </a:lnTo>
                <a:cubicBezTo>
                  <a:pt x="5433391" y="765466"/>
                  <a:pt x="5403726" y="795130"/>
                  <a:pt x="5367133" y="795130"/>
                </a:cubicBezTo>
                <a:lnTo>
                  <a:pt x="66258" y="795130"/>
                </a:lnTo>
                <a:cubicBezTo>
                  <a:pt x="29689" y="795130"/>
                  <a:pt x="0" y="765441"/>
                  <a:pt x="0" y="728872"/>
                </a:cubicBezTo>
                <a:lnTo>
                  <a:pt x="0" y="66258"/>
                </a:lnTo>
                <a:cubicBezTo>
                  <a:pt x="0" y="29689"/>
                  <a:pt x="29689" y="0"/>
                  <a:pt x="66258" y="0"/>
                </a:cubicBezTo>
                <a:close/>
              </a:path>
            </a:pathLst>
          </a:custGeom>
          <a:solidFill>
            <a:srgbClr val="F8F9FA"/>
          </a:solidFill>
          <a:ln/>
        </p:spPr>
      </p:sp>
      <p:sp>
        <p:nvSpPr>
          <p:cNvPr id="47" name="Shape 45"/>
          <p:cNvSpPr/>
          <p:nvPr/>
        </p:nvSpPr>
        <p:spPr>
          <a:xfrm>
            <a:off x="7676630" y="5499343"/>
            <a:ext cx="139148" cy="159026"/>
          </a:xfrm>
          <a:custGeom>
            <a:avLst/>
            <a:gdLst/>
            <a:ahLst/>
            <a:cxnLst/>
            <a:rect l="l" t="t" r="r" b="b"/>
            <a:pathLst>
              <a:path w="115957" h="132522">
                <a:moveTo>
                  <a:pt x="112540" y="18144"/>
                </a:moveTo>
                <a:cubicBezTo>
                  <a:pt x="116241" y="20836"/>
                  <a:pt x="117069" y="26013"/>
                  <a:pt x="114378" y="29714"/>
                </a:cubicBezTo>
                <a:lnTo>
                  <a:pt x="48117" y="120823"/>
                </a:lnTo>
                <a:cubicBezTo>
                  <a:pt x="46693" y="122790"/>
                  <a:pt x="44493" y="124006"/>
                  <a:pt x="42060" y="124213"/>
                </a:cubicBezTo>
                <a:cubicBezTo>
                  <a:pt x="39627" y="124420"/>
                  <a:pt x="37272" y="123514"/>
                  <a:pt x="35563" y="121806"/>
                </a:cubicBezTo>
                <a:lnTo>
                  <a:pt x="2433" y="88676"/>
                </a:lnTo>
                <a:cubicBezTo>
                  <a:pt x="-802" y="85440"/>
                  <a:pt x="-802" y="80186"/>
                  <a:pt x="2433" y="76951"/>
                </a:cubicBezTo>
                <a:cubicBezTo>
                  <a:pt x="5668" y="73715"/>
                  <a:pt x="10923" y="73715"/>
                  <a:pt x="14158" y="76951"/>
                </a:cubicBezTo>
                <a:lnTo>
                  <a:pt x="40429" y="103222"/>
                </a:lnTo>
                <a:lnTo>
                  <a:pt x="100996" y="19956"/>
                </a:lnTo>
                <a:cubicBezTo>
                  <a:pt x="103688" y="16255"/>
                  <a:pt x="108865" y="15426"/>
                  <a:pt x="112566" y="18118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48" name="Text 46"/>
          <p:cNvSpPr/>
          <p:nvPr/>
        </p:nvSpPr>
        <p:spPr>
          <a:xfrm>
            <a:off x="7845595" y="5459586"/>
            <a:ext cx="6241774" cy="238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Συνεργατικός σχεδιασμός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49" name="Shape 47"/>
          <p:cNvSpPr/>
          <p:nvPr/>
        </p:nvSpPr>
        <p:spPr>
          <a:xfrm>
            <a:off x="7676630" y="5777639"/>
            <a:ext cx="139148" cy="159026"/>
          </a:xfrm>
          <a:custGeom>
            <a:avLst/>
            <a:gdLst/>
            <a:ahLst/>
            <a:cxnLst/>
            <a:rect l="l" t="t" r="r" b="b"/>
            <a:pathLst>
              <a:path w="115957" h="132522">
                <a:moveTo>
                  <a:pt x="112540" y="18144"/>
                </a:moveTo>
                <a:cubicBezTo>
                  <a:pt x="116241" y="20836"/>
                  <a:pt x="117069" y="26013"/>
                  <a:pt x="114378" y="29714"/>
                </a:cubicBezTo>
                <a:lnTo>
                  <a:pt x="48117" y="120823"/>
                </a:lnTo>
                <a:cubicBezTo>
                  <a:pt x="46693" y="122790"/>
                  <a:pt x="44493" y="124006"/>
                  <a:pt x="42060" y="124213"/>
                </a:cubicBezTo>
                <a:cubicBezTo>
                  <a:pt x="39627" y="124420"/>
                  <a:pt x="37272" y="123514"/>
                  <a:pt x="35563" y="121806"/>
                </a:cubicBezTo>
                <a:lnTo>
                  <a:pt x="2433" y="88676"/>
                </a:lnTo>
                <a:cubicBezTo>
                  <a:pt x="-802" y="85440"/>
                  <a:pt x="-802" y="80186"/>
                  <a:pt x="2433" y="76951"/>
                </a:cubicBezTo>
                <a:cubicBezTo>
                  <a:pt x="5668" y="73715"/>
                  <a:pt x="10923" y="73715"/>
                  <a:pt x="14158" y="76951"/>
                </a:cubicBezTo>
                <a:lnTo>
                  <a:pt x="40429" y="103222"/>
                </a:lnTo>
                <a:lnTo>
                  <a:pt x="100996" y="19956"/>
                </a:lnTo>
                <a:cubicBezTo>
                  <a:pt x="103688" y="16255"/>
                  <a:pt x="108865" y="15426"/>
                  <a:pt x="112566" y="18118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50" name="Text 48"/>
          <p:cNvSpPr/>
          <p:nvPr/>
        </p:nvSpPr>
        <p:spPr>
          <a:xfrm>
            <a:off x="7845595" y="5737882"/>
            <a:ext cx="6241774" cy="238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Κριτική σκέψη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51" name="Shape 49"/>
          <p:cNvSpPr/>
          <p:nvPr/>
        </p:nvSpPr>
        <p:spPr>
          <a:xfrm>
            <a:off x="7676630" y="6055935"/>
            <a:ext cx="139148" cy="159026"/>
          </a:xfrm>
          <a:custGeom>
            <a:avLst/>
            <a:gdLst/>
            <a:ahLst/>
            <a:cxnLst/>
            <a:rect l="l" t="t" r="r" b="b"/>
            <a:pathLst>
              <a:path w="115957" h="132522">
                <a:moveTo>
                  <a:pt x="112540" y="18144"/>
                </a:moveTo>
                <a:cubicBezTo>
                  <a:pt x="116241" y="20836"/>
                  <a:pt x="117069" y="26013"/>
                  <a:pt x="114378" y="29714"/>
                </a:cubicBezTo>
                <a:lnTo>
                  <a:pt x="48117" y="120823"/>
                </a:lnTo>
                <a:cubicBezTo>
                  <a:pt x="46693" y="122790"/>
                  <a:pt x="44493" y="124006"/>
                  <a:pt x="42060" y="124213"/>
                </a:cubicBezTo>
                <a:cubicBezTo>
                  <a:pt x="39627" y="124420"/>
                  <a:pt x="37272" y="123514"/>
                  <a:pt x="35563" y="121806"/>
                </a:cubicBezTo>
                <a:lnTo>
                  <a:pt x="2433" y="88676"/>
                </a:lnTo>
                <a:cubicBezTo>
                  <a:pt x="-802" y="85440"/>
                  <a:pt x="-802" y="80186"/>
                  <a:pt x="2433" y="76951"/>
                </a:cubicBezTo>
                <a:cubicBezTo>
                  <a:pt x="5668" y="73715"/>
                  <a:pt x="10923" y="73715"/>
                  <a:pt x="14158" y="76951"/>
                </a:cubicBezTo>
                <a:lnTo>
                  <a:pt x="40429" y="103222"/>
                </a:lnTo>
                <a:lnTo>
                  <a:pt x="100996" y="19956"/>
                </a:lnTo>
                <a:cubicBezTo>
                  <a:pt x="103688" y="16255"/>
                  <a:pt x="108865" y="15426"/>
                  <a:pt x="112566" y="18118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52" name="Text 50"/>
          <p:cNvSpPr/>
          <p:nvPr/>
        </p:nvSpPr>
        <p:spPr>
          <a:xfrm>
            <a:off x="7845595" y="6016179"/>
            <a:ext cx="6241774" cy="238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r>
              <a:rPr lang="en-US" sz="1252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Ουσιαστική καινοτομία</a:t>
            </a:r>
            <a:endParaRPr lang="en-US" sz="192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8697153" y="4871755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F8D2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Σας Ευχαριστώ!</a:t>
            </a:r>
            <a:endParaRPr lang="en-US" sz="3100" dirty="0"/>
          </a:p>
        </p:txBody>
      </p:sp>
      <p:sp>
        <p:nvSpPr>
          <p:cNvPr id="5" name="Text 1"/>
          <p:cNvSpPr/>
          <p:nvPr/>
        </p:nvSpPr>
        <p:spPr>
          <a:xfrm>
            <a:off x="6244745" y="3212638"/>
            <a:ext cx="8173001" cy="785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Εκ μέρους της </a:t>
            </a:r>
            <a:r>
              <a:rPr lang="en-US" sz="24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Καθηγήτριας Ζαχαρούλας Σμυρναίου</a:t>
            </a:r>
            <a:r>
              <a:rPr lang="en-US" sz="2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l-GR" sz="2400" dirty="0">
              <a:solidFill>
                <a:srgbClr val="00000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1800"/>
              </a:lnSpc>
              <a:buNone/>
            </a:pPr>
            <a:endParaRPr lang="el-GR" sz="2400" dirty="0">
              <a:solidFill>
                <a:srgbClr val="00000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18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και της </a:t>
            </a:r>
            <a:r>
              <a:rPr lang="en-US" sz="2400" b="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Ομάδ</a:t>
            </a:r>
            <a:r>
              <a:rPr lang="en-US" sz="24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ας </a:t>
            </a:r>
            <a:r>
              <a:rPr lang="el-GR" sz="24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Έργου των Κέντρων Καινοτομίας</a:t>
            </a:r>
          </a:p>
          <a:p>
            <a:pPr marL="0" indent="0" algn="just">
              <a:lnSpc>
                <a:spcPts val="1800"/>
              </a:lnSpc>
              <a:buNone/>
            </a:pPr>
            <a:endParaRPr lang="el-GR" sz="2400" b="1" dirty="0">
              <a:solidFill>
                <a:srgbClr val="00000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F77FF9-73B9-4346-B055-47EC0F78E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620" y="0"/>
            <a:ext cx="5214415" cy="69323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E3429E7-00F8-4EE4-800A-553CA3647075}"/>
              </a:ext>
            </a:extLst>
          </p:cNvPr>
          <p:cNvSpPr/>
          <p:nvPr/>
        </p:nvSpPr>
        <p:spPr>
          <a:xfrm>
            <a:off x="457200" y="457200"/>
            <a:ext cx="13807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30000"/>
              </a:lnSpc>
            </a:pP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142CAED1-0439-4779-A01F-AD4412A2A679}"/>
              </a:ext>
            </a:extLst>
          </p:cNvPr>
          <p:cNvSpPr/>
          <p:nvPr/>
        </p:nvSpPr>
        <p:spPr>
          <a:xfrm>
            <a:off x="399456" y="593766"/>
            <a:ext cx="139903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80000"/>
              </a:lnSpc>
            </a:pPr>
            <a:r>
              <a:rPr lang="en-US" sz="4320" b="1" dirty="0">
                <a:solidFill>
                  <a:schemeClr val="accent4"/>
                </a:solidFill>
                <a:ea typeface="得意黑" pitchFamily="34" charset="-122"/>
                <a:cs typeface="得意黑" pitchFamily="34" charset="-120"/>
              </a:rPr>
              <a:t>Δομή Παρουσίασης</a:t>
            </a:r>
            <a:endParaRPr lang="en-US" sz="1920" dirty="0">
              <a:solidFill>
                <a:schemeClr val="accent4"/>
              </a:solidFill>
            </a:endParaRP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2D860BC1-1509-4BB6-BBEE-3E4E8544FA01}"/>
              </a:ext>
            </a:extLst>
          </p:cNvPr>
          <p:cNvSpPr/>
          <p:nvPr/>
        </p:nvSpPr>
        <p:spPr>
          <a:xfrm>
            <a:off x="7376209" y="4674870"/>
            <a:ext cx="6720840" cy="1554480"/>
          </a:xfrm>
          <a:custGeom>
            <a:avLst/>
            <a:gdLst/>
            <a:ahLst/>
            <a:cxnLst/>
            <a:rect l="l" t="t" r="r" b="b"/>
            <a:pathLst>
              <a:path w="5600700" h="1295400">
                <a:moveTo>
                  <a:pt x="38100" y="0"/>
                </a:moveTo>
                <a:lnTo>
                  <a:pt x="5448296" y="0"/>
                </a:lnTo>
                <a:cubicBezTo>
                  <a:pt x="5532466" y="0"/>
                  <a:pt x="5600700" y="68234"/>
                  <a:pt x="5600700" y="152404"/>
                </a:cubicBezTo>
                <a:lnTo>
                  <a:pt x="5600700" y="1142996"/>
                </a:lnTo>
                <a:cubicBezTo>
                  <a:pt x="5600700" y="1227166"/>
                  <a:pt x="5532466" y="1295400"/>
                  <a:pt x="5448296" y="1295400"/>
                </a:cubicBez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9F7B9594-4513-49C7-B620-8DE9A6F908B9}"/>
              </a:ext>
            </a:extLst>
          </p:cNvPr>
          <p:cNvSpPr/>
          <p:nvPr/>
        </p:nvSpPr>
        <p:spPr>
          <a:xfrm>
            <a:off x="7376209" y="4674870"/>
            <a:ext cx="45720" cy="1554480"/>
          </a:xfrm>
          <a:custGeom>
            <a:avLst/>
            <a:gdLst/>
            <a:ahLst/>
            <a:cxnLst/>
            <a:rect l="l" t="t" r="r" b="b"/>
            <a:pathLst>
              <a:path w="38100" h="1295400">
                <a:moveTo>
                  <a:pt x="38100" y="0"/>
                </a:moveTo>
                <a:lnTo>
                  <a:pt x="38100" y="0"/>
                </a:lnTo>
                <a:lnTo>
                  <a:pt x="38100" y="1295400"/>
                </a:ln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707F9321-98F7-4DE9-AA7A-D94A50015A9A}"/>
              </a:ext>
            </a:extLst>
          </p:cNvPr>
          <p:cNvSpPr/>
          <p:nvPr/>
        </p:nvSpPr>
        <p:spPr>
          <a:xfrm>
            <a:off x="7673389" y="4949190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92D050"/>
          </a:solidFill>
          <a:ln/>
        </p:spPr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DEAADD39-D780-48BE-875C-891AE7718235}"/>
              </a:ext>
            </a:extLst>
          </p:cNvPr>
          <p:cNvSpPr/>
          <p:nvPr/>
        </p:nvSpPr>
        <p:spPr>
          <a:xfrm>
            <a:off x="7604809" y="4949190"/>
            <a:ext cx="7772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10000"/>
              </a:lnSpc>
            </a:pPr>
            <a:r>
              <a:rPr lang="en-US" sz="216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0</a:t>
            </a:r>
            <a:r>
              <a:rPr lang="el-GR" sz="216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5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27EF4DBA-499D-436D-9708-3AAD4C334650}"/>
              </a:ext>
            </a:extLst>
          </p:cNvPr>
          <p:cNvSpPr/>
          <p:nvPr/>
        </p:nvSpPr>
        <p:spPr>
          <a:xfrm>
            <a:off x="8496349" y="4949190"/>
            <a:ext cx="54406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b="1" dirty="0">
                <a:solidFill>
                  <a:schemeClr val="accent4"/>
                </a:solidFill>
                <a:ea typeface="得意黑" pitchFamily="34" charset="-122"/>
                <a:cs typeface="得意黑" pitchFamily="34" charset="-120"/>
              </a:rPr>
              <a:t>Νέα Κέντρα Καινοτομίας που Εγκαινιάστηκαν</a:t>
            </a:r>
            <a:endParaRPr lang="en-US" sz="1920" dirty="0">
              <a:solidFill>
                <a:schemeClr val="accent4"/>
              </a:solidFill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A3EABE45-993C-4874-88E7-6B0CF0546FB6}"/>
              </a:ext>
            </a:extLst>
          </p:cNvPr>
          <p:cNvSpPr/>
          <p:nvPr/>
        </p:nvSpPr>
        <p:spPr>
          <a:xfrm>
            <a:off x="8496349" y="5360670"/>
            <a:ext cx="541782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40000"/>
              </a:lnSpc>
            </a:pPr>
            <a:r>
              <a:rPr lang="en-US" sz="144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Τα εγκαίνια των πρώτων Κέντρων Καινοτομίας σε πανελλαδικό επίπεδο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15EEF8CC-AD38-497D-8388-CC98829E8DFF}"/>
              </a:ext>
            </a:extLst>
          </p:cNvPr>
          <p:cNvSpPr/>
          <p:nvPr/>
        </p:nvSpPr>
        <p:spPr>
          <a:xfrm>
            <a:off x="7256268" y="3058633"/>
            <a:ext cx="6720840" cy="1371600"/>
          </a:xfrm>
          <a:custGeom>
            <a:avLst/>
            <a:gdLst/>
            <a:ahLst/>
            <a:cxnLst/>
            <a:rect l="l" t="t" r="r" b="b"/>
            <a:pathLst>
              <a:path w="5600700" h="1295400">
                <a:moveTo>
                  <a:pt x="38100" y="0"/>
                </a:moveTo>
                <a:lnTo>
                  <a:pt x="5448296" y="0"/>
                </a:lnTo>
                <a:cubicBezTo>
                  <a:pt x="5532466" y="0"/>
                  <a:pt x="5600700" y="68234"/>
                  <a:pt x="5600700" y="152404"/>
                </a:cubicBezTo>
                <a:lnTo>
                  <a:pt x="5600700" y="1142996"/>
                </a:lnTo>
                <a:cubicBezTo>
                  <a:pt x="5600700" y="1227166"/>
                  <a:pt x="5532466" y="1295400"/>
                  <a:pt x="5448296" y="1295400"/>
                </a:cubicBez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FAF42009-BB6B-48B0-A066-543F9A7EACF6}"/>
              </a:ext>
            </a:extLst>
          </p:cNvPr>
          <p:cNvSpPr/>
          <p:nvPr/>
        </p:nvSpPr>
        <p:spPr>
          <a:xfrm>
            <a:off x="7256268" y="3040380"/>
            <a:ext cx="45720" cy="1348740"/>
          </a:xfrm>
          <a:custGeom>
            <a:avLst/>
            <a:gdLst/>
            <a:ahLst/>
            <a:cxnLst/>
            <a:rect l="l" t="t" r="r" b="b"/>
            <a:pathLst>
              <a:path w="38100" h="1295400">
                <a:moveTo>
                  <a:pt x="38100" y="0"/>
                </a:moveTo>
                <a:lnTo>
                  <a:pt x="38100" y="0"/>
                </a:lnTo>
                <a:lnTo>
                  <a:pt x="38100" y="1295400"/>
                </a:lnTo>
                <a:lnTo>
                  <a:pt x="38100" y="1295400"/>
                </a:lnTo>
                <a:cubicBezTo>
                  <a:pt x="17072" y="1295400"/>
                  <a:pt x="0" y="1278328"/>
                  <a:pt x="0" y="1257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97F6AD4C-BF0B-469D-A39D-A679EAA62EBC}"/>
              </a:ext>
            </a:extLst>
          </p:cNvPr>
          <p:cNvSpPr/>
          <p:nvPr/>
        </p:nvSpPr>
        <p:spPr>
          <a:xfrm>
            <a:off x="7553448" y="3314700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chemeClr val="accent6">
              <a:lumMod val="25000"/>
            </a:schemeClr>
          </a:solidFill>
          <a:ln/>
        </p:spPr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59722E57-6FBA-451D-951D-705581ADEE93}"/>
              </a:ext>
            </a:extLst>
          </p:cNvPr>
          <p:cNvSpPr/>
          <p:nvPr/>
        </p:nvSpPr>
        <p:spPr>
          <a:xfrm>
            <a:off x="7484868" y="3314700"/>
            <a:ext cx="7772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10000"/>
              </a:lnSpc>
            </a:pPr>
            <a:r>
              <a:rPr lang="en-US" sz="216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0</a:t>
            </a:r>
            <a:r>
              <a:rPr lang="el-GR" sz="216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3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4D751DCA-DA45-48FD-BA65-0ADA759E5C42}"/>
              </a:ext>
            </a:extLst>
          </p:cNvPr>
          <p:cNvSpPr/>
          <p:nvPr/>
        </p:nvSpPr>
        <p:spPr>
          <a:xfrm>
            <a:off x="8376408" y="3314700"/>
            <a:ext cx="47320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b="1" dirty="0">
                <a:solidFill>
                  <a:schemeClr val="accent4"/>
                </a:solidFill>
                <a:ea typeface="得意黑" pitchFamily="34" charset="-122"/>
                <a:cs typeface="得意黑" pitchFamily="34" charset="-120"/>
              </a:rPr>
              <a:t>Παιδαγωγικές Ομάδες Αποσπασμένων Εκπαιδευτικών</a:t>
            </a:r>
            <a:endParaRPr lang="en-US" sz="1920" dirty="0">
              <a:solidFill>
                <a:schemeClr val="accent4"/>
              </a:solidFill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F069B436-C97B-4C7B-924B-6DC27E4CB0CF}"/>
              </a:ext>
            </a:extLst>
          </p:cNvPr>
          <p:cNvSpPr/>
          <p:nvPr/>
        </p:nvSpPr>
        <p:spPr>
          <a:xfrm>
            <a:off x="8382482" y="3829671"/>
            <a:ext cx="4709160" cy="2971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40000"/>
              </a:lnSpc>
            </a:pPr>
            <a:r>
              <a:rPr lang="en-US" sz="144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Η ανθρώπινη δύναμη πίσω από την καινοτομία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545DB6FE-59F2-4D1E-B3B1-06B4EEF0B252}"/>
              </a:ext>
            </a:extLst>
          </p:cNvPr>
          <p:cNvSpPr/>
          <p:nvPr/>
        </p:nvSpPr>
        <p:spPr>
          <a:xfrm>
            <a:off x="352548" y="3131820"/>
            <a:ext cx="6720840" cy="1257300"/>
          </a:xfrm>
          <a:custGeom>
            <a:avLst/>
            <a:gdLst/>
            <a:ahLst/>
            <a:cxnLst/>
            <a:rect l="l" t="t" r="r" b="b"/>
            <a:pathLst>
              <a:path w="5600700" h="1047750">
                <a:moveTo>
                  <a:pt x="38100" y="0"/>
                </a:moveTo>
                <a:lnTo>
                  <a:pt x="5448305" y="0"/>
                </a:lnTo>
                <a:cubicBezTo>
                  <a:pt x="5532470" y="0"/>
                  <a:pt x="5600700" y="68230"/>
                  <a:pt x="5600700" y="152395"/>
                </a:cubicBezTo>
                <a:lnTo>
                  <a:pt x="5600700" y="895355"/>
                </a:lnTo>
                <a:cubicBezTo>
                  <a:pt x="5600700" y="979520"/>
                  <a:pt x="5532470" y="1047750"/>
                  <a:pt x="5448305" y="1047750"/>
                </a:cubicBezTo>
                <a:lnTo>
                  <a:pt x="38100" y="1047750"/>
                </a:lnTo>
                <a:cubicBezTo>
                  <a:pt x="17072" y="1047750"/>
                  <a:pt x="0" y="1030678"/>
                  <a:pt x="0" y="10096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CB2B498B-85BA-45C1-B497-4510EA83ABCB}"/>
              </a:ext>
            </a:extLst>
          </p:cNvPr>
          <p:cNvSpPr/>
          <p:nvPr/>
        </p:nvSpPr>
        <p:spPr>
          <a:xfrm>
            <a:off x="352548" y="3131820"/>
            <a:ext cx="45720" cy="1257300"/>
          </a:xfrm>
          <a:custGeom>
            <a:avLst/>
            <a:gdLst/>
            <a:ahLst/>
            <a:cxnLst/>
            <a:rect l="l" t="t" r="r" b="b"/>
            <a:pathLst>
              <a:path w="38100" h="1047750">
                <a:moveTo>
                  <a:pt x="38100" y="0"/>
                </a:moveTo>
                <a:lnTo>
                  <a:pt x="38100" y="0"/>
                </a:lnTo>
                <a:lnTo>
                  <a:pt x="38100" y="1047750"/>
                </a:lnTo>
                <a:lnTo>
                  <a:pt x="38100" y="1047750"/>
                </a:lnTo>
                <a:cubicBezTo>
                  <a:pt x="17072" y="1047750"/>
                  <a:pt x="0" y="1030678"/>
                  <a:pt x="0" y="10096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5411073B-4DFF-43AD-ADAA-35D7A11092D2}"/>
              </a:ext>
            </a:extLst>
          </p:cNvPr>
          <p:cNvSpPr/>
          <p:nvPr/>
        </p:nvSpPr>
        <p:spPr>
          <a:xfrm>
            <a:off x="649728" y="3406140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EE9B00"/>
          </a:solidFill>
          <a:ln/>
        </p:spPr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C10F8A63-17A2-44B4-953D-40A6F3C17204}"/>
              </a:ext>
            </a:extLst>
          </p:cNvPr>
          <p:cNvSpPr/>
          <p:nvPr/>
        </p:nvSpPr>
        <p:spPr>
          <a:xfrm>
            <a:off x="581148" y="3406140"/>
            <a:ext cx="7772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10000"/>
              </a:lnSpc>
            </a:pPr>
            <a:r>
              <a:rPr lang="en-US" sz="216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0</a:t>
            </a:r>
            <a:r>
              <a:rPr lang="el-GR" sz="216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2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7F8FD239-2698-44BD-B242-1BF6FD79BE43}"/>
              </a:ext>
            </a:extLst>
          </p:cNvPr>
          <p:cNvSpPr/>
          <p:nvPr/>
        </p:nvSpPr>
        <p:spPr>
          <a:xfrm>
            <a:off x="1472688" y="3406140"/>
            <a:ext cx="36804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b="1" dirty="0">
                <a:solidFill>
                  <a:schemeClr val="accent4"/>
                </a:solidFill>
                <a:ea typeface="得意黑" pitchFamily="34" charset="-122"/>
                <a:cs typeface="得意黑" pitchFamily="34" charset="-120"/>
              </a:rPr>
              <a:t>Εκπαιδευτικά Σενάρια</a:t>
            </a:r>
            <a:endParaRPr lang="en-US" sz="1920" dirty="0">
              <a:solidFill>
                <a:schemeClr val="accent4"/>
              </a:solidFill>
            </a:endParaRPr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ED3DCA8C-EDAB-4FEE-809B-C04B6CC77B24}"/>
              </a:ext>
            </a:extLst>
          </p:cNvPr>
          <p:cNvSpPr/>
          <p:nvPr/>
        </p:nvSpPr>
        <p:spPr>
          <a:xfrm>
            <a:off x="1472688" y="3817620"/>
            <a:ext cx="3657600" cy="2971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40000"/>
              </a:lnSpc>
            </a:pPr>
            <a:r>
              <a:rPr lang="en-US" sz="144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Σχεδιασμός και υλοποίηση STEM σεναρίων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55CC4D6F-0E30-48C2-9D54-7C0B36AB1FEF}"/>
              </a:ext>
            </a:extLst>
          </p:cNvPr>
          <p:cNvSpPr/>
          <p:nvPr/>
        </p:nvSpPr>
        <p:spPr>
          <a:xfrm>
            <a:off x="278993" y="4972050"/>
            <a:ext cx="6720840" cy="1257300"/>
          </a:xfrm>
          <a:custGeom>
            <a:avLst/>
            <a:gdLst/>
            <a:ahLst/>
            <a:cxnLst/>
            <a:rect l="l" t="t" r="r" b="b"/>
            <a:pathLst>
              <a:path w="5600700" h="1047750">
                <a:moveTo>
                  <a:pt x="38100" y="0"/>
                </a:moveTo>
                <a:lnTo>
                  <a:pt x="5448305" y="0"/>
                </a:lnTo>
                <a:cubicBezTo>
                  <a:pt x="5532470" y="0"/>
                  <a:pt x="5600700" y="68230"/>
                  <a:pt x="5600700" y="152395"/>
                </a:cubicBezTo>
                <a:lnTo>
                  <a:pt x="5600700" y="895355"/>
                </a:lnTo>
                <a:cubicBezTo>
                  <a:pt x="5600700" y="979520"/>
                  <a:pt x="5532470" y="1047750"/>
                  <a:pt x="5448305" y="1047750"/>
                </a:cubicBezTo>
                <a:lnTo>
                  <a:pt x="38100" y="1047750"/>
                </a:lnTo>
                <a:cubicBezTo>
                  <a:pt x="17072" y="1047750"/>
                  <a:pt x="0" y="1030678"/>
                  <a:pt x="0" y="10096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D5A6A17C-55D3-4FA6-A0D9-D37722F17AF7}"/>
              </a:ext>
            </a:extLst>
          </p:cNvPr>
          <p:cNvSpPr/>
          <p:nvPr/>
        </p:nvSpPr>
        <p:spPr>
          <a:xfrm>
            <a:off x="278993" y="4972050"/>
            <a:ext cx="45720" cy="1257300"/>
          </a:xfrm>
          <a:custGeom>
            <a:avLst/>
            <a:gdLst/>
            <a:ahLst/>
            <a:cxnLst/>
            <a:rect l="l" t="t" r="r" b="b"/>
            <a:pathLst>
              <a:path w="38100" h="1047750">
                <a:moveTo>
                  <a:pt x="38100" y="0"/>
                </a:moveTo>
                <a:lnTo>
                  <a:pt x="38100" y="0"/>
                </a:lnTo>
                <a:lnTo>
                  <a:pt x="38100" y="1047750"/>
                </a:lnTo>
                <a:lnTo>
                  <a:pt x="38100" y="1047750"/>
                </a:lnTo>
                <a:cubicBezTo>
                  <a:pt x="17072" y="1047750"/>
                  <a:pt x="0" y="1030678"/>
                  <a:pt x="0" y="10096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05F73"/>
          </a:solidFill>
          <a:ln/>
        </p:spPr>
      </p:sp>
      <p:sp>
        <p:nvSpPr>
          <p:cNvPr id="24" name="Shape 22">
            <a:extLst>
              <a:ext uri="{FF2B5EF4-FFF2-40B4-BE49-F238E27FC236}">
                <a16:creationId xmlns:a16="http://schemas.microsoft.com/office/drawing/2014/main" id="{7B1DEBE0-7873-4E37-9F68-2249E7D21353}"/>
              </a:ext>
            </a:extLst>
          </p:cNvPr>
          <p:cNvSpPr/>
          <p:nvPr/>
        </p:nvSpPr>
        <p:spPr>
          <a:xfrm>
            <a:off x="576173" y="5246370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chemeClr val="accent1"/>
          </a:solidFill>
          <a:ln/>
        </p:spPr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0A400008-770F-452A-8C13-B355FAADB4B2}"/>
              </a:ext>
            </a:extLst>
          </p:cNvPr>
          <p:cNvSpPr/>
          <p:nvPr/>
        </p:nvSpPr>
        <p:spPr>
          <a:xfrm>
            <a:off x="507593" y="5246370"/>
            <a:ext cx="7772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10000"/>
              </a:lnSpc>
            </a:pPr>
            <a:r>
              <a:rPr lang="en-US" sz="216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0</a:t>
            </a:r>
            <a:r>
              <a:rPr lang="el-GR" sz="216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4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6598C2DC-6B64-484E-86BC-C76DEC4DE3B8}"/>
              </a:ext>
            </a:extLst>
          </p:cNvPr>
          <p:cNvSpPr/>
          <p:nvPr/>
        </p:nvSpPr>
        <p:spPr>
          <a:xfrm>
            <a:off x="1399133" y="5246370"/>
            <a:ext cx="45034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b="1" dirty="0">
                <a:solidFill>
                  <a:schemeClr val="accent4"/>
                </a:solidFill>
                <a:ea typeface="得意黑" pitchFamily="34" charset="-122"/>
                <a:cs typeface="得意黑" pitchFamily="34" charset="-120"/>
              </a:rPr>
              <a:t>Ψηφιακό Κέντρο Καινοτομίας</a:t>
            </a:r>
            <a:endParaRPr lang="en-US" sz="1920" dirty="0">
              <a:solidFill>
                <a:schemeClr val="accent4"/>
              </a:solidFill>
            </a:endParaRPr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ECD08E89-6C1A-4C58-A050-F926B2266647}"/>
              </a:ext>
            </a:extLst>
          </p:cNvPr>
          <p:cNvSpPr/>
          <p:nvPr/>
        </p:nvSpPr>
        <p:spPr>
          <a:xfrm>
            <a:off x="1399133" y="5657850"/>
            <a:ext cx="4480560" cy="2971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40000"/>
              </a:lnSpc>
            </a:pPr>
            <a:r>
              <a:rPr lang="en-US" sz="144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Η τεχνολογική υποδομή που ενδυναμώνει τη μάθηση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ED6E5704-2BAD-4F1F-9915-8AF1722C62BA}"/>
              </a:ext>
            </a:extLst>
          </p:cNvPr>
          <p:cNvSpPr/>
          <p:nvPr/>
        </p:nvSpPr>
        <p:spPr>
          <a:xfrm>
            <a:off x="375408" y="1588770"/>
            <a:ext cx="8250236" cy="1257300"/>
          </a:xfrm>
          <a:custGeom>
            <a:avLst/>
            <a:gdLst/>
            <a:ahLst/>
            <a:cxnLst/>
            <a:rect l="l" t="t" r="r" b="b"/>
            <a:pathLst>
              <a:path w="11410950" h="1047750">
                <a:moveTo>
                  <a:pt x="38100" y="0"/>
                </a:moveTo>
                <a:lnTo>
                  <a:pt x="11258555" y="0"/>
                </a:lnTo>
                <a:cubicBezTo>
                  <a:pt x="11342720" y="0"/>
                  <a:pt x="11410950" y="68230"/>
                  <a:pt x="11410950" y="152395"/>
                </a:cubicBezTo>
                <a:lnTo>
                  <a:pt x="11410950" y="895355"/>
                </a:lnTo>
                <a:cubicBezTo>
                  <a:pt x="11410950" y="979520"/>
                  <a:pt x="11342720" y="1047750"/>
                  <a:pt x="11258555" y="1047750"/>
                </a:cubicBezTo>
                <a:lnTo>
                  <a:pt x="38100" y="1047750"/>
                </a:lnTo>
                <a:cubicBezTo>
                  <a:pt x="17072" y="1047750"/>
                  <a:pt x="0" y="1030678"/>
                  <a:pt x="0" y="10096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1424925B-4E51-4064-992F-FDE6B00D507E}"/>
              </a:ext>
            </a:extLst>
          </p:cNvPr>
          <p:cNvSpPr/>
          <p:nvPr/>
        </p:nvSpPr>
        <p:spPr>
          <a:xfrm>
            <a:off x="344383" y="1600200"/>
            <a:ext cx="45720" cy="1257300"/>
          </a:xfrm>
          <a:custGeom>
            <a:avLst/>
            <a:gdLst/>
            <a:ahLst/>
            <a:cxnLst/>
            <a:rect l="l" t="t" r="r" b="b"/>
            <a:pathLst>
              <a:path w="38100" h="1047750">
                <a:moveTo>
                  <a:pt x="38100" y="0"/>
                </a:moveTo>
                <a:lnTo>
                  <a:pt x="38100" y="0"/>
                </a:lnTo>
                <a:lnTo>
                  <a:pt x="38100" y="1047750"/>
                </a:lnTo>
                <a:lnTo>
                  <a:pt x="38100" y="1047750"/>
                </a:lnTo>
                <a:cubicBezTo>
                  <a:pt x="17072" y="1047750"/>
                  <a:pt x="0" y="1030678"/>
                  <a:pt x="0" y="10096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A9396"/>
          </a:solidFill>
          <a:ln/>
        </p:spPr>
      </p:sp>
      <p:sp>
        <p:nvSpPr>
          <p:cNvPr id="30" name="Shape 28">
            <a:extLst>
              <a:ext uri="{FF2B5EF4-FFF2-40B4-BE49-F238E27FC236}">
                <a16:creationId xmlns:a16="http://schemas.microsoft.com/office/drawing/2014/main" id="{C5859746-FF57-469B-9990-27E768F130A1}"/>
              </a:ext>
            </a:extLst>
          </p:cNvPr>
          <p:cNvSpPr/>
          <p:nvPr/>
        </p:nvSpPr>
        <p:spPr>
          <a:xfrm>
            <a:off x="641563" y="1874520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chemeClr val="accent4"/>
          </a:solidFill>
          <a:ln/>
        </p:spPr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36FC9C4B-0B33-429E-81C2-D011E6ACBE22}"/>
              </a:ext>
            </a:extLst>
          </p:cNvPr>
          <p:cNvSpPr/>
          <p:nvPr/>
        </p:nvSpPr>
        <p:spPr>
          <a:xfrm>
            <a:off x="572983" y="1874520"/>
            <a:ext cx="7772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10000"/>
              </a:lnSpc>
            </a:pPr>
            <a:r>
              <a:rPr lang="en-US" sz="216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0</a:t>
            </a:r>
            <a:r>
              <a:rPr lang="el-GR" sz="2160" b="1" dirty="0">
                <a:solidFill>
                  <a:srgbClr val="FFFFFF"/>
                </a:solidFill>
                <a:ea typeface="得意黑" pitchFamily="34" charset="-122"/>
                <a:cs typeface="得意黑" pitchFamily="34" charset="-120"/>
              </a:rPr>
              <a:t>1</a:t>
            </a:r>
            <a:endParaRPr lang="en-US" sz="1920" dirty="0">
              <a:solidFill>
                <a:srgbClr val="000000"/>
              </a:solidFill>
            </a:endParaRPr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A5C6189A-AFF9-48B1-B07C-0C0824196BD6}"/>
              </a:ext>
            </a:extLst>
          </p:cNvPr>
          <p:cNvSpPr/>
          <p:nvPr/>
        </p:nvSpPr>
        <p:spPr>
          <a:xfrm>
            <a:off x="1464524" y="1874520"/>
            <a:ext cx="664083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20000"/>
              </a:lnSpc>
            </a:pPr>
            <a:r>
              <a:rPr lang="en-US" b="1" dirty="0">
                <a:solidFill>
                  <a:schemeClr val="accent4"/>
                </a:solidFill>
                <a:ea typeface="得意黑" pitchFamily="34" charset="-122"/>
                <a:cs typeface="得意黑" pitchFamily="34" charset="-120"/>
              </a:rPr>
              <a:t>Η Σύλληψη της Ιδέας και Θεωρητικό Υπόβαθρο</a:t>
            </a:r>
            <a:endParaRPr lang="en-US" sz="1920" dirty="0">
              <a:solidFill>
                <a:schemeClr val="accent4"/>
              </a:solidFill>
            </a:endParaRPr>
          </a:p>
        </p:txBody>
      </p:sp>
      <p:sp>
        <p:nvSpPr>
          <p:cNvPr id="33" name="Text 31">
            <a:extLst>
              <a:ext uri="{FF2B5EF4-FFF2-40B4-BE49-F238E27FC236}">
                <a16:creationId xmlns:a16="http://schemas.microsoft.com/office/drawing/2014/main" id="{7527C737-1216-46AC-A64D-A658E476EB2B}"/>
              </a:ext>
            </a:extLst>
          </p:cNvPr>
          <p:cNvSpPr/>
          <p:nvPr/>
        </p:nvSpPr>
        <p:spPr>
          <a:xfrm>
            <a:off x="1464524" y="2286000"/>
            <a:ext cx="6617970" cy="2971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1097280">
              <a:lnSpc>
                <a:spcPct val="140000"/>
              </a:lnSpc>
            </a:pPr>
            <a:r>
              <a:rPr lang="en-US" sz="1440" dirty="0">
                <a:solidFill>
                  <a:srgbClr val="212529">
                    <a:alpha val="70000"/>
                  </a:srgbClr>
                </a:solidFill>
                <a:ea typeface="MiSans" pitchFamily="34" charset="-122"/>
                <a:cs typeface="MiSans" pitchFamily="34" charset="-120"/>
              </a:rPr>
              <a:t>Το όραμα, οι θεωρίες και το πλαίσιο που διαμόρφωσαν τα Κέντρα Καινοτομίας</a:t>
            </a:r>
            <a:endParaRPr lang="en-US" sz="192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2">
            <a:extLst>
              <a:ext uri="{FF2B5EF4-FFF2-40B4-BE49-F238E27FC236}">
                <a16:creationId xmlns:a16="http://schemas.microsoft.com/office/drawing/2014/main" id="{D1B7673E-4253-47CD-8F13-B64E4C96C66A}"/>
              </a:ext>
            </a:extLst>
          </p:cNvPr>
          <p:cNvSpPr/>
          <p:nvPr/>
        </p:nvSpPr>
        <p:spPr>
          <a:xfrm>
            <a:off x="3011724" y="2464362"/>
            <a:ext cx="9017244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/>
            <a:r>
              <a:rPr lang="en-US" sz="5400" b="1" dirty="0">
                <a:solidFill>
                  <a:schemeClr val="accent4"/>
                </a:solidFill>
                <a:ea typeface="得意黑" pitchFamily="34" charset="-122"/>
                <a:cs typeface="得意黑" pitchFamily="34" charset="-120"/>
              </a:rPr>
              <a:t>Η Σύλληψη της Ιδέας</a:t>
            </a:r>
            <a:endParaRPr lang="en-US" sz="1920" dirty="0">
              <a:solidFill>
                <a:schemeClr val="accent4"/>
              </a:solidFill>
            </a:endParaRPr>
          </a:p>
          <a:p>
            <a:pPr algn="ctr" defTabSz="1097280"/>
            <a:r>
              <a:rPr lang="en-US" sz="5400" b="1" dirty="0">
                <a:solidFill>
                  <a:schemeClr val="accent4"/>
                </a:solidFill>
                <a:ea typeface="得意黑" pitchFamily="34" charset="-122"/>
                <a:cs typeface="得意黑" pitchFamily="34" charset="-120"/>
              </a:rPr>
              <a:t>και Θεωρητικό Υπόβαθρο</a:t>
            </a:r>
            <a:endParaRPr lang="en-US" sz="1920" dirty="0">
              <a:solidFill>
                <a:schemeClr val="accent4"/>
              </a:solidFill>
            </a:endParaRPr>
          </a:p>
        </p:txBody>
      </p:sp>
      <p:sp>
        <p:nvSpPr>
          <p:cNvPr id="3" name="Text 4">
            <a:extLst>
              <a:ext uri="{FF2B5EF4-FFF2-40B4-BE49-F238E27FC236}">
                <a16:creationId xmlns:a16="http://schemas.microsoft.com/office/drawing/2014/main" id="{248AD170-1EB0-4D6F-8847-1ECD85D65021}"/>
              </a:ext>
            </a:extLst>
          </p:cNvPr>
          <p:cNvSpPr/>
          <p:nvPr/>
        </p:nvSpPr>
        <p:spPr>
          <a:xfrm>
            <a:off x="2350294" y="5581295"/>
            <a:ext cx="993267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1097280">
              <a:lnSpc>
                <a:spcPct val="110000"/>
              </a:lnSpc>
            </a:pPr>
            <a:r>
              <a:rPr lang="en-US" sz="2160" b="1" dirty="0">
                <a:solidFill>
                  <a:schemeClr val="accent4"/>
                </a:solidFill>
                <a:ea typeface="MiSans" pitchFamily="34" charset="-122"/>
                <a:cs typeface="MiSans" pitchFamily="34" charset="-120"/>
              </a:rPr>
              <a:t>Το όραμα, οι θεωρίες και το πλαίσιο που διαμόρφωσαν τα Κέντρα Καινοτομίας</a:t>
            </a:r>
            <a:endParaRPr lang="en-US" sz="192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31665278-098A-410A-B978-DF1EE25AB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156" y="0"/>
            <a:ext cx="5459111" cy="7134446"/>
          </a:xfrm>
          <a:prstGeom prst="rect">
            <a:avLst/>
          </a:prstGeom>
        </p:spPr>
      </p:pic>
      <p:sp>
        <p:nvSpPr>
          <p:cNvPr id="5" name="Text 2">
            <a:extLst>
              <a:ext uri="{FF2B5EF4-FFF2-40B4-BE49-F238E27FC236}">
                <a16:creationId xmlns:a16="http://schemas.microsoft.com/office/drawing/2014/main" id="{2B7CEFCD-CBFB-4969-91DE-82D98DE6A310}"/>
              </a:ext>
            </a:extLst>
          </p:cNvPr>
          <p:cNvSpPr/>
          <p:nvPr/>
        </p:nvSpPr>
        <p:spPr>
          <a:xfrm>
            <a:off x="96310" y="59923"/>
            <a:ext cx="9067705" cy="189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097280">
              <a:lnSpc>
                <a:spcPts val="4980"/>
              </a:lnSpc>
            </a:pPr>
            <a:r>
              <a:rPr lang="en-US" sz="396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  <a:sym typeface="Arial"/>
              </a:rPr>
              <a:t>Τα Κέντρα Καινοτομίας: Ένας Νέος Θεσμός για την Παιδαγωγική Καινοτομία</a:t>
            </a:r>
            <a:endParaRPr lang="en-US" sz="396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EEFAF0E6-869B-485B-B700-9FEB9AD09940}"/>
              </a:ext>
            </a:extLst>
          </p:cNvPr>
          <p:cNvSpPr/>
          <p:nvPr/>
        </p:nvSpPr>
        <p:spPr>
          <a:xfrm>
            <a:off x="87508" y="1957445"/>
            <a:ext cx="9067705" cy="1198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097280">
              <a:lnSpc>
                <a:spcPts val="2340"/>
              </a:lnSpc>
            </a:pPr>
            <a:r>
              <a:rPr lang="en-US" sz="156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Arial"/>
              </a:rPr>
              <a:t>Τα Κέντρα Καινοτομίας λειτουργούν σε κάθε Περιφερειακή Διεύθυνση Εκπαίδευσης και αποτελούν νέο θεσμικό πλαίσιο για την εισαγωγή της καινοτομίας στη σχολική πράξη, τόσο στην Πρωτοβάθμια όσο και στη Δευτεροβάθμια Εκπαίδευση. </a:t>
            </a:r>
            <a:endParaRPr lang="en-US" sz="156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524C3AEB-85A4-40FF-9EB9-E87708185992}"/>
              </a:ext>
            </a:extLst>
          </p:cNvPr>
          <p:cNvSpPr/>
          <p:nvPr/>
        </p:nvSpPr>
        <p:spPr>
          <a:xfrm>
            <a:off x="87508" y="3180666"/>
            <a:ext cx="4447842" cy="2340293"/>
          </a:xfrm>
          <a:prstGeom prst="roundRect">
            <a:avLst>
              <a:gd name="adj" fmla="val 3633"/>
            </a:avLst>
          </a:prstGeom>
          <a:solidFill>
            <a:srgbClr val="FFE3CC"/>
          </a:solidFill>
          <a:ln w="7620">
            <a:solidFill>
              <a:srgbClr val="E5C9B2"/>
            </a:solidFill>
            <a:prstDash val="solid"/>
          </a:ln>
        </p:spPr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684642CF-C9C2-4314-B946-DE269E67E015}"/>
              </a:ext>
            </a:extLst>
          </p:cNvPr>
          <p:cNvSpPr/>
          <p:nvPr/>
        </p:nvSpPr>
        <p:spPr>
          <a:xfrm>
            <a:off x="298962" y="3392122"/>
            <a:ext cx="2530459" cy="316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1097280">
              <a:lnSpc>
                <a:spcPts val="2460"/>
              </a:lnSpc>
            </a:pPr>
            <a:r>
              <a:rPr lang="en-US" sz="198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  <a:sym typeface="Arial"/>
              </a:rPr>
              <a:t>Στόχοι Κέντρων</a:t>
            </a:r>
            <a:endParaRPr lang="en-US" sz="198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4A70CF5E-5B8F-4AF7-A530-5D51F9173A71}"/>
              </a:ext>
            </a:extLst>
          </p:cNvPr>
          <p:cNvSpPr/>
          <p:nvPr/>
        </p:nvSpPr>
        <p:spPr>
          <a:xfrm>
            <a:off x="298962" y="3811459"/>
            <a:ext cx="4024932" cy="1498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097280">
              <a:lnSpc>
                <a:spcPts val="2340"/>
              </a:lnSpc>
            </a:pPr>
            <a:r>
              <a:rPr lang="en-US" sz="156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Arial"/>
              </a:rPr>
              <a:t>Ενημέρωση μαθητών/-τριών σε τεχνολογίες αιχμής, δημιουργία οικοσυστημάτων γνώσης και οργάνωση εκπαιδευτικών προγραμμάτων με επιστημονική εποπτεία.</a:t>
            </a:r>
            <a:endParaRPr lang="en-US" sz="156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50276843-9475-4E6C-B7E5-344F949B3108}"/>
              </a:ext>
            </a:extLst>
          </p:cNvPr>
          <p:cNvSpPr/>
          <p:nvPr/>
        </p:nvSpPr>
        <p:spPr>
          <a:xfrm>
            <a:off x="4707371" y="3180666"/>
            <a:ext cx="4447842" cy="2340293"/>
          </a:xfrm>
          <a:prstGeom prst="roundRect">
            <a:avLst>
              <a:gd name="adj" fmla="val 3633"/>
            </a:avLst>
          </a:prstGeom>
          <a:solidFill>
            <a:srgbClr val="FFE3CC"/>
          </a:solidFill>
          <a:ln w="7620">
            <a:solidFill>
              <a:srgbClr val="E5C9B2"/>
            </a:solidFill>
            <a:prstDash val="solid"/>
          </a:ln>
        </p:spPr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FF83A3C3-4505-46D2-8023-B563E6D4E89A}"/>
              </a:ext>
            </a:extLst>
          </p:cNvPr>
          <p:cNvSpPr/>
          <p:nvPr/>
        </p:nvSpPr>
        <p:spPr>
          <a:xfrm>
            <a:off x="4918825" y="3392122"/>
            <a:ext cx="3133963" cy="316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1097280">
              <a:lnSpc>
                <a:spcPts val="2460"/>
              </a:lnSpc>
            </a:pPr>
            <a:r>
              <a:rPr lang="en-US" sz="198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  <a:sym typeface="Arial"/>
              </a:rPr>
              <a:t>Επιστημονική Αποστολή</a:t>
            </a:r>
            <a:endParaRPr lang="en-US" sz="198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308F5561-4064-4406-9B0A-F8499BC4F23E}"/>
              </a:ext>
            </a:extLst>
          </p:cNvPr>
          <p:cNvSpPr/>
          <p:nvPr/>
        </p:nvSpPr>
        <p:spPr>
          <a:xfrm>
            <a:off x="4918825" y="3811459"/>
            <a:ext cx="4024932" cy="1198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097280">
              <a:lnSpc>
                <a:spcPts val="2340"/>
              </a:lnSpc>
            </a:pPr>
            <a:r>
              <a:rPr lang="en-US" sz="156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Arial"/>
              </a:rPr>
              <a:t>Συνδυάζουν ερευνητικό χαρακτήρα με πρακτική εφαρμογή καινοτομίας, συνδέοντας το σχολείο με κοινωνικές προκλήσεις και τεχνολογική πρόοδο.</a:t>
            </a:r>
            <a:endParaRPr lang="en-US" sz="156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E6192D77-39A3-4927-8E41-3AFD9989C22C}"/>
              </a:ext>
            </a:extLst>
          </p:cNvPr>
          <p:cNvSpPr/>
          <p:nvPr/>
        </p:nvSpPr>
        <p:spPr>
          <a:xfrm>
            <a:off x="87508" y="5692980"/>
            <a:ext cx="9067705" cy="1441466"/>
          </a:xfrm>
          <a:prstGeom prst="roundRect">
            <a:avLst>
              <a:gd name="adj" fmla="val 5899"/>
            </a:avLst>
          </a:prstGeom>
          <a:solidFill>
            <a:srgbClr val="FFE3CC"/>
          </a:solidFill>
          <a:ln w="7620">
            <a:solidFill>
              <a:srgbClr val="E5C9B2"/>
            </a:solidFill>
            <a:prstDash val="solid"/>
          </a:ln>
        </p:spPr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F866756E-7FFD-45C4-B9F1-7BB62A63AC2C}"/>
              </a:ext>
            </a:extLst>
          </p:cNvPr>
          <p:cNvSpPr/>
          <p:nvPr/>
        </p:nvSpPr>
        <p:spPr>
          <a:xfrm>
            <a:off x="298962" y="5904436"/>
            <a:ext cx="3177254" cy="316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1097280">
              <a:lnSpc>
                <a:spcPts val="2460"/>
              </a:lnSpc>
            </a:pPr>
            <a:r>
              <a:rPr lang="en-US" sz="198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  <a:sym typeface="Arial"/>
              </a:rPr>
              <a:t>Πολυδύναμα Εργαστήρια</a:t>
            </a:r>
            <a:endParaRPr lang="en-US" sz="198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5F9A395D-2748-416E-BD4E-B7ACE21557B7}"/>
              </a:ext>
            </a:extLst>
          </p:cNvPr>
          <p:cNvSpPr/>
          <p:nvPr/>
        </p:nvSpPr>
        <p:spPr>
          <a:xfrm>
            <a:off x="298962" y="6323773"/>
            <a:ext cx="8644795" cy="599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1097280">
              <a:lnSpc>
                <a:spcPts val="2340"/>
              </a:lnSpc>
            </a:pPr>
            <a:r>
              <a:rPr lang="en-US" sz="156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  <a:sym typeface="Arial"/>
              </a:rPr>
              <a:t>Τα Κέντρα δεν είναι μουσειακοί χώροι τεχνολογίας, αλλά διασυνδεδεμένα παιδαγωγικά εργαστήρια με ενεργό ρόλο στο Αναλυτικό Πρόγραμμα.</a:t>
            </a:r>
            <a:endParaRPr lang="en-US" sz="156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4504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722691" y="635354"/>
            <a:ext cx="130428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Τα Κέντρα Καινοτομίας στο Πλαίσιο Πολιτικών STEM και Ψηφιακής Μετάβασης</a:t>
            </a:r>
            <a:endParaRPr lang="en-US" sz="3100" dirty="0"/>
          </a:p>
        </p:txBody>
      </p:sp>
      <p:sp>
        <p:nvSpPr>
          <p:cNvPr id="5" name="Text 3"/>
          <p:cNvSpPr/>
          <p:nvPr/>
        </p:nvSpPr>
        <p:spPr>
          <a:xfrm>
            <a:off x="722691" y="1824452"/>
            <a:ext cx="1304282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Τα Κέντρα Καινοτομίας εντάσσονται πλήρως στις εθνικές και ευρωπαϊκές στρατηγικές για τη ψηφιακή εκπαίδευση και τη βιώσιμη ανάπτυξη, αποτελώντας κόμβο σύνδεσης της σχολικής πραγματικότητας με τις απαιτήσεις του 21ου αιώνα.</a:t>
            </a:r>
            <a:endParaRPr lang="en-US" sz="12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418921"/>
            <a:ext cx="396835" cy="39683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93790" y="2974467"/>
            <a:ext cx="2895362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Ψηφιακός Μετασχηματισμός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3298674"/>
            <a:ext cx="644199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Εντάσσονται σε στρατηγικές ψηφιακής εκπαίδευσης και εξοπλισμού, σύμφωνα με εθνικές και ευρωπαϊκές κατευθύνσεις.</a:t>
            </a:r>
            <a:endParaRPr lang="en-US" sz="12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4496" y="2418921"/>
            <a:ext cx="396835" cy="39683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394496" y="2974467"/>
            <a:ext cx="210371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Πράσινη Εκπαίδευση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7394496" y="3298674"/>
            <a:ext cx="644211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Συνδυασμός τεχνολογιών με περιβαλλοντική συνείδηση: από ενεργειακές λύσεις σε σενάρια με οικολογική θεματολογία.</a:t>
            </a:r>
            <a:endParaRPr lang="en-US" sz="12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009834"/>
            <a:ext cx="396835" cy="39683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93790" y="4565380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DigComp 2.2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793790" y="4889587"/>
            <a:ext cx="644199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Εκπαίδευση μαθητών και εκπαιδευτικών με βάση το DigCompEdu και DigComp 2.2 για δεξιότητες του 21ου αιώνα.</a:t>
            </a:r>
            <a:endParaRPr lang="en-US" sz="12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4496" y="4009834"/>
            <a:ext cx="396835" cy="396835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394496" y="4565380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STEM και Ισότητα</a:t>
            </a:r>
            <a:endParaRPr lang="en-US" sz="1550" dirty="0"/>
          </a:p>
        </p:txBody>
      </p:sp>
      <p:sp>
        <p:nvSpPr>
          <p:cNvPr id="17" name="Text 11"/>
          <p:cNvSpPr/>
          <p:nvPr/>
        </p:nvSpPr>
        <p:spPr>
          <a:xfrm>
            <a:off x="7394496" y="4889587"/>
            <a:ext cx="644211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Προωθούν συμμετοχή των νέων στις επιστήμες, με έμφαση στην ισότητα και τη διασύνδεση με την κοινωνία.</a:t>
            </a:r>
            <a:endParaRPr lang="en-US" sz="1250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90" y="5346787"/>
            <a:ext cx="2325094" cy="1603700"/>
          </a:xfrm>
          <a:prstGeom prst="rect">
            <a:avLst/>
          </a:prstGeom>
        </p:spPr>
      </p:pic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0570" y="5419314"/>
            <a:ext cx="3796626" cy="1416844"/>
          </a:xfrm>
          <a:prstGeom prst="rect">
            <a:avLst/>
          </a:prstGeom>
        </p:spPr>
      </p:pic>
      <p:sp>
        <p:nvSpPr>
          <p:cNvPr id="21" name="Shape 0">
            <a:extLst>
              <a:ext uri="{FF2B5EF4-FFF2-40B4-BE49-F238E27FC236}">
                <a16:creationId xmlns:a16="http://schemas.microsoft.com/office/drawing/2014/main" id="{FF6587AE-4933-4B0E-AEC4-35FFECFE81F8}"/>
              </a:ext>
            </a:extLst>
          </p:cNvPr>
          <p:cNvSpPr/>
          <p:nvPr/>
        </p:nvSpPr>
        <p:spPr>
          <a:xfrm>
            <a:off x="722691" y="168235"/>
            <a:ext cx="1722582" cy="278130"/>
          </a:xfrm>
          <a:prstGeom prst="roundRect">
            <a:avLst>
              <a:gd name="adj" fmla="val 19182"/>
            </a:avLst>
          </a:prstGeom>
          <a:solidFill>
            <a:srgbClr val="FFE3CC"/>
          </a:solidFill>
          <a:ln/>
        </p:spPr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1058C38B-B1CF-4B95-88CC-7D56F6CA3E76}"/>
              </a:ext>
            </a:extLst>
          </p:cNvPr>
          <p:cNvSpPr/>
          <p:nvPr/>
        </p:nvSpPr>
        <p:spPr>
          <a:xfrm>
            <a:off x="817941" y="215860"/>
            <a:ext cx="1525378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0"/>
              </a:lnSpc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ΣΤΡΑΤΗΓΙΚ</a:t>
            </a:r>
            <a:r>
              <a:rPr lang="el-GR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</a:t>
            </a: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Σ</a:t>
            </a:r>
            <a:r>
              <a:rPr lang="el-GR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Υ</a:t>
            </a: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ΝΔΕΣΗ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694623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002466" y="466844"/>
            <a:ext cx="7556421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Χώροι, Εξοπλισμός και Πρόσβαση στα Κέντρα Καινοτομίας</a:t>
            </a:r>
            <a:endParaRPr lang="en-US" sz="3300" dirty="0"/>
          </a:p>
        </p:txBody>
      </p:sp>
      <p:sp>
        <p:nvSpPr>
          <p:cNvPr id="6" name="Text 3"/>
          <p:cNvSpPr/>
          <p:nvPr/>
        </p:nvSpPr>
        <p:spPr>
          <a:xfrm>
            <a:off x="6002466" y="1578292"/>
            <a:ext cx="4201358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Από την υποδομή στη μαθησιακή πράξη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5945030" y="2015728"/>
            <a:ext cx="3815358" cy="5067300"/>
          </a:xfrm>
          <a:prstGeom prst="roundRect">
            <a:avLst>
              <a:gd name="adj" fmla="val 3184"/>
            </a:avLst>
          </a:prstGeom>
          <a:solidFill>
            <a:srgbClr val="FF8D2F"/>
          </a:solidFill>
          <a:ln/>
        </p:spPr>
      </p:sp>
      <p:sp>
        <p:nvSpPr>
          <p:cNvPr id="8" name="Text 5"/>
          <p:cNvSpPr/>
          <p:nvPr/>
        </p:nvSpPr>
        <p:spPr>
          <a:xfrm>
            <a:off x="6211936" y="2159080"/>
            <a:ext cx="3478173" cy="526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Πέντε Εξειδικευμένοι Χώροι Μάθησης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6211936" y="2829401"/>
            <a:ext cx="3478173" cy="1248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Κάθε Κέντρο οργανώνεται με Χώρους Εκτεταμένης Πραγματικότητας, Διαδικτύου Πραγμάτων, Ρομποτικής, Κατασκευών και Παρουσιάσεων, προσαρμοσμένους σε σενάρια STEM.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6247075" y="4364474"/>
            <a:ext cx="3478173" cy="526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Πλήρης Τεχνολογικός Εξοπλισμός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6211936" y="4891445"/>
            <a:ext cx="3478173" cy="1248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Ρομποτικά συστήματα, αισθητήρες ΙοΤ, 3D εκτυπωτές, VR/AR σετ και συστήματα τεχνητής νοημοσύνης διασφαλίζουν δυναμικό και ενημερωμένο μαθησιακό περιβάλλον.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10156358" y="2159080"/>
            <a:ext cx="2495193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Υποστήριξη από </a:t>
            </a:r>
            <a:r>
              <a:rPr lang="en-US" sz="1650" b="1" dirty="0" err="1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το</a:t>
            </a:r>
            <a:r>
              <a:rPr lang="en-US" sz="16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 ΙΤΥΕ - </a:t>
            </a:r>
            <a:r>
              <a:rPr lang="el-GR" sz="16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Διόφαντος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10156358" y="2565916"/>
            <a:ext cx="3572470" cy="998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Το ΙΤΥΕ έχει αναλάβει τη συνεχή τεχνική υποστήριξη και ανανέωση του εξοπλισμού, </a:t>
            </a:r>
            <a:r>
              <a:rPr lang="el-GR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διατηρώντας έτσι τη λειτουργικότητα και τη συνάφεια με τις εξελίξεις.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10133326" y="3750112"/>
            <a:ext cx="3472815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Ψηφιακή Πρόσβαση και Διάχυση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10156358" y="4114800"/>
            <a:ext cx="3572470" cy="1248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Προβλέπεται αποθετήριο </a:t>
            </a:r>
            <a:r>
              <a:rPr lang="en-US" sz="13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icrepo</a:t>
            </a: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και πλατφόρμα συνεργατικής μάθησης </a:t>
            </a:r>
            <a:r>
              <a:rPr lang="en-US" sz="13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icollab</a:t>
            </a: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προσβάσιμη από όλα τα σχολεία για συμμετοχική και αποκεντρωμένη διάχυση της καινοτομίας.</a:t>
            </a:r>
            <a:endParaRPr lang="en-US" sz="1300" dirty="0"/>
          </a:p>
        </p:txBody>
      </p:sp>
      <p:sp>
        <p:nvSpPr>
          <p:cNvPr id="16" name="Shape 13"/>
          <p:cNvSpPr/>
          <p:nvPr/>
        </p:nvSpPr>
        <p:spPr>
          <a:xfrm>
            <a:off x="10156358" y="5524381"/>
            <a:ext cx="3572470" cy="1397437"/>
          </a:xfrm>
          <a:prstGeom prst="roundRect">
            <a:avLst>
              <a:gd name="adj" fmla="val 5070"/>
            </a:avLst>
          </a:prstGeom>
          <a:solidFill>
            <a:srgbClr val="FFD5B3"/>
          </a:solidFill>
          <a:ln/>
        </p:spPr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950" y="5770483"/>
            <a:ext cx="210860" cy="168593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10704403" y="5709881"/>
            <a:ext cx="2855833" cy="998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Αναφορά:</a:t>
            </a: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Smyrnaiou, Z. et al. (2024). Βασικές Επιλογές στο Σχεδιασμό των Κέντρων Καινοτομίας.</a:t>
            </a:r>
            <a:endParaRPr lang="en-US" sz="1300" dirty="0"/>
          </a:p>
        </p:txBody>
      </p:sp>
      <p:sp>
        <p:nvSpPr>
          <p:cNvPr id="20" name="Shape 0">
            <a:extLst>
              <a:ext uri="{FF2B5EF4-FFF2-40B4-BE49-F238E27FC236}">
                <a16:creationId xmlns:a16="http://schemas.microsoft.com/office/drawing/2014/main" id="{BCADB45E-517A-461B-A28F-40D957F02BED}"/>
              </a:ext>
            </a:extLst>
          </p:cNvPr>
          <p:cNvSpPr/>
          <p:nvPr/>
        </p:nvSpPr>
        <p:spPr>
          <a:xfrm>
            <a:off x="6009045" y="149823"/>
            <a:ext cx="997625" cy="300990"/>
          </a:xfrm>
          <a:prstGeom prst="roundRect">
            <a:avLst>
              <a:gd name="adj" fmla="val 18833"/>
            </a:avLst>
          </a:prstGeom>
          <a:solidFill>
            <a:srgbClr val="FFE3CC"/>
          </a:solidFill>
          <a:ln/>
        </p:spPr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92A66AB7-11AE-4946-8E0A-431EE557A624}"/>
              </a:ext>
            </a:extLst>
          </p:cNvPr>
          <p:cNvSpPr/>
          <p:nvPr/>
        </p:nvSpPr>
        <p:spPr>
          <a:xfrm>
            <a:off x="6110248" y="200424"/>
            <a:ext cx="795218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50"/>
              </a:lnSpc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ΥΠΟΔΟΜ</a:t>
            </a:r>
            <a:r>
              <a:rPr lang="el-GR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</a:t>
            </a: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Σ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677560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870620" y="381297"/>
            <a:ext cx="7351733" cy="930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Τεχνολογίες Αιχμής στην Εκπαίδευση μέσω των Κ.Κ.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5870620" y="1333443"/>
            <a:ext cx="469523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AI, Machine Learning, Big Data, VR/AR, Metaverse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5882709" y="1668541"/>
            <a:ext cx="7556421" cy="1044297"/>
          </a:xfrm>
          <a:prstGeom prst="roundRect">
            <a:avLst>
              <a:gd name="adj" fmla="val 5987"/>
            </a:avLst>
          </a:prstGeom>
          <a:solidFill>
            <a:srgbClr val="FFFFFF"/>
          </a:solidFill>
          <a:ln w="15240">
            <a:solidFill>
              <a:srgbClr val="E5C9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046777" y="1832609"/>
            <a:ext cx="1916549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Τεχνητή Νοημοσύνη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046777" y="2132052"/>
            <a:ext cx="7228284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Εισαγωγή βασικών εννοιών ΤΝ, κατηγορίες συστημάτων και κριτικός γραμματισμός για εκπαιδευτικούς και μαθητές/-τριες.</a:t>
            </a:r>
            <a:endParaRPr lang="en-US" sz="1150" dirty="0"/>
          </a:p>
        </p:txBody>
      </p:sp>
      <p:sp>
        <p:nvSpPr>
          <p:cNvPr id="10" name="Shape 7"/>
          <p:cNvSpPr/>
          <p:nvPr/>
        </p:nvSpPr>
        <p:spPr>
          <a:xfrm>
            <a:off x="5882709" y="3557214"/>
            <a:ext cx="7556421" cy="1044297"/>
          </a:xfrm>
          <a:prstGeom prst="roundRect">
            <a:avLst>
              <a:gd name="adj" fmla="val 5987"/>
            </a:avLst>
          </a:prstGeom>
          <a:solidFill>
            <a:srgbClr val="FFFFFF"/>
          </a:solidFill>
          <a:ln w="15240">
            <a:solidFill>
              <a:srgbClr val="E5C9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046777" y="3721282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Μεγάλα Δεδομένα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6046777" y="4020724"/>
            <a:ext cx="7228284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Projects με ανοιχτά δεδομένα που αξιοποιούν την πολυπλοκότητα, την ταχύτητα και την ποικιλία των Μεγάλων Δεδομένων.</a:t>
            </a:r>
            <a:endParaRPr lang="en-US" sz="1150" dirty="0"/>
          </a:p>
        </p:txBody>
      </p:sp>
      <p:sp>
        <p:nvSpPr>
          <p:cNvPr id="13" name="Shape 10"/>
          <p:cNvSpPr/>
          <p:nvPr/>
        </p:nvSpPr>
        <p:spPr>
          <a:xfrm>
            <a:off x="5903419" y="4715294"/>
            <a:ext cx="7556421" cy="1044297"/>
          </a:xfrm>
          <a:prstGeom prst="roundRect">
            <a:avLst>
              <a:gd name="adj" fmla="val 5987"/>
            </a:avLst>
          </a:prstGeom>
          <a:solidFill>
            <a:srgbClr val="FFFFFF"/>
          </a:solidFill>
          <a:ln w="15240">
            <a:solidFill>
              <a:srgbClr val="E5C9B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067487" y="4879362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Μηχανική Μάθηση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6067487" y="5178804"/>
            <a:ext cx="7228284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Χρήση επιβλεπόμενης, ενισχυτικής και χωρίς επίβλεψη μάθησης σε σενάρια με Διαδίκτυο Πραγμάτων και Big Data.</a:t>
            </a:r>
            <a:endParaRPr lang="en-US" sz="1150" dirty="0"/>
          </a:p>
        </p:txBody>
      </p:sp>
      <p:sp>
        <p:nvSpPr>
          <p:cNvPr id="16" name="Shape 13"/>
          <p:cNvSpPr/>
          <p:nvPr/>
        </p:nvSpPr>
        <p:spPr>
          <a:xfrm>
            <a:off x="5903419" y="5874842"/>
            <a:ext cx="7556421" cy="1044297"/>
          </a:xfrm>
          <a:prstGeom prst="roundRect">
            <a:avLst>
              <a:gd name="adj" fmla="val 5987"/>
            </a:avLst>
          </a:prstGeom>
          <a:solidFill>
            <a:srgbClr val="FFFFFF"/>
          </a:solidFill>
          <a:ln w="15240">
            <a:solidFill>
              <a:srgbClr val="E5C9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067487" y="6038910"/>
            <a:ext cx="2215515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VR/AR και Μετασύμπαν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6067487" y="6338352"/>
            <a:ext cx="7228284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Εκτεταμένη πραγματικότητα ως βάση για βιωματική, πολυαισθητηριακή μάθηση, με στόχο εμβύθιση και κατανόηση αφηρημένων εννοιών.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5882708" y="2769694"/>
            <a:ext cx="7556421" cy="740212"/>
          </a:xfrm>
          <a:prstGeom prst="roundRect">
            <a:avLst>
              <a:gd name="adj" fmla="val 8446"/>
            </a:avLst>
          </a:prstGeom>
          <a:solidFill>
            <a:srgbClr val="FFD5B3"/>
          </a:solidFill>
          <a:ln/>
        </p:spPr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9123" y="2209739"/>
            <a:ext cx="185976" cy="148828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5976481" y="2853729"/>
            <a:ext cx="6923961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Πρόσφατη έρευνα:</a:t>
            </a:r>
            <a:r>
              <a:rPr lang="en-US" sz="11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Vagelatos</a:t>
            </a:r>
            <a:r>
              <a:rPr lang="el-GR" sz="11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</a:t>
            </a:r>
            <a:r>
              <a:rPr lang="en-US" sz="11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A., Giannisi, M., Konstantakos, D. Smyrnaiou, Z. (2025). Μεγάλα Γλωσσικά Μοντέλα: Μπορεί η παραγωγική μορφή τους να καλλιεργήσει τη μαθηματική σκέψη; Μια Έρευνα με μαθητές/τριες Γυμνασίου.</a:t>
            </a:r>
            <a:endParaRPr lang="en-US" sz="1150" dirty="0"/>
          </a:p>
        </p:txBody>
      </p:sp>
      <p:sp>
        <p:nvSpPr>
          <p:cNvPr id="23" name="Shape 0">
            <a:extLst>
              <a:ext uri="{FF2B5EF4-FFF2-40B4-BE49-F238E27FC236}">
                <a16:creationId xmlns:a16="http://schemas.microsoft.com/office/drawing/2014/main" id="{99D92E1E-B354-4BD4-849F-C1C661DB7D3E}"/>
              </a:ext>
            </a:extLst>
          </p:cNvPr>
          <p:cNvSpPr/>
          <p:nvPr/>
        </p:nvSpPr>
        <p:spPr>
          <a:xfrm>
            <a:off x="5903419" y="82243"/>
            <a:ext cx="1546741" cy="255984"/>
          </a:xfrm>
          <a:prstGeom prst="roundRect">
            <a:avLst>
              <a:gd name="adj" fmla="val 19539"/>
            </a:avLst>
          </a:prstGeom>
          <a:solidFill>
            <a:srgbClr val="FFE3CC"/>
          </a:solidFill>
          <a:ln/>
        </p:spPr>
      </p:sp>
      <p:sp>
        <p:nvSpPr>
          <p:cNvPr id="24" name="Text 1">
            <a:extLst>
              <a:ext uri="{FF2B5EF4-FFF2-40B4-BE49-F238E27FC236}">
                <a16:creationId xmlns:a16="http://schemas.microsoft.com/office/drawing/2014/main" id="{2BA45985-6312-43CD-918C-EA809DA42703}"/>
              </a:ext>
            </a:extLst>
          </p:cNvPr>
          <p:cNvSpPr/>
          <p:nvPr/>
        </p:nvSpPr>
        <p:spPr>
          <a:xfrm>
            <a:off x="6031537" y="138650"/>
            <a:ext cx="1368147" cy="166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00"/>
              </a:lnSpc>
            </a:pPr>
            <a:r>
              <a:rPr lang="en-US" sz="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ΤΕΧΝΟΛΟΓ</a:t>
            </a:r>
            <a:r>
              <a:rPr lang="el-GR" sz="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Ι</a:t>
            </a:r>
            <a:r>
              <a:rPr lang="en-US" sz="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ΕΣ ΑΙΧΜ</a:t>
            </a:r>
            <a:r>
              <a:rPr lang="el-GR" sz="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</a:t>
            </a:r>
            <a:r>
              <a:rPr lang="en-US" sz="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Σ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t="5113"/>
          <a:stretch/>
        </p:blipFill>
        <p:spPr>
          <a:xfrm>
            <a:off x="8839200" y="1"/>
            <a:ext cx="5486400" cy="7060644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60725" y="99655"/>
            <a:ext cx="1237178" cy="196929"/>
          </a:xfrm>
          <a:prstGeom prst="roundRect">
            <a:avLst>
              <a:gd name="adj" fmla="val 20636"/>
            </a:avLst>
          </a:prstGeom>
          <a:solidFill>
            <a:srgbClr val="FFE3CC"/>
          </a:solidFill>
          <a:ln/>
        </p:spPr>
      </p:sp>
      <p:sp>
        <p:nvSpPr>
          <p:cNvPr id="4" name="Text 1"/>
          <p:cNvSpPr/>
          <p:nvPr/>
        </p:nvSpPr>
        <p:spPr>
          <a:xfrm>
            <a:off x="533234" y="135850"/>
            <a:ext cx="1092160" cy="124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ΠΑΙΔΑΓΩΓΙΚ</a:t>
            </a:r>
            <a:r>
              <a:rPr lang="el-GR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</a:t>
            </a: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ΠΛΑ</a:t>
            </a:r>
            <a:r>
              <a:rPr lang="el-GR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Ι</a:t>
            </a: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ΣΙΟ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460725" y="325993"/>
            <a:ext cx="4931450" cy="378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STEM και Κοινωνική Δικαιοσύνη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460725" y="733425"/>
            <a:ext cx="4304467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1A4CC8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Κριτικός εγγραμματισμός, ισότητα και συμμετοχικότητα</a:t>
            </a:r>
            <a:endParaRPr lang="en-US" sz="1150" dirty="0"/>
          </a:p>
        </p:txBody>
      </p:sp>
      <p:sp>
        <p:nvSpPr>
          <p:cNvPr id="7" name="Shape 4"/>
          <p:cNvSpPr/>
          <p:nvPr/>
        </p:nvSpPr>
        <p:spPr>
          <a:xfrm>
            <a:off x="460725" y="1032867"/>
            <a:ext cx="7655481" cy="816769"/>
          </a:xfrm>
          <a:prstGeom prst="roundRect">
            <a:avLst>
              <a:gd name="adj" fmla="val 8956"/>
            </a:avLst>
          </a:prstGeom>
          <a:solidFill>
            <a:srgbClr val="FFFFFF"/>
          </a:solidFill>
          <a:ln w="15240">
            <a:solidFill>
              <a:srgbClr val="E5C9B2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445485" y="1032867"/>
            <a:ext cx="60960" cy="816769"/>
          </a:xfrm>
          <a:prstGeom prst="roundRect">
            <a:avLst>
              <a:gd name="adj" fmla="val 83328"/>
            </a:avLst>
          </a:prstGeom>
          <a:solidFill>
            <a:srgbClr val="FF8D2F"/>
          </a:solidFill>
          <a:ln/>
        </p:spPr>
      </p:sp>
      <p:sp>
        <p:nvSpPr>
          <p:cNvPr id="9" name="Text 6"/>
          <p:cNvSpPr/>
          <p:nvPr/>
        </p:nvSpPr>
        <p:spPr>
          <a:xfrm>
            <a:off x="642533" y="1168956"/>
            <a:ext cx="2536508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STEM και Κοινωνικές Προκλήσεις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642533" y="1402080"/>
            <a:ext cx="7337584" cy="311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Τα Κέντρα Καινοτομίας συνδέουν τις τεχνολογίες STEM με ζητήματα όπως η κλιματική αλλαγή, η ενέργεια και οι κοινωνικές ανισότητες, μέσα από σενάρια που εστιάζουν στη βιωσιμότητα και την κοινωνική δικαιοσύνη.</a:t>
            </a:r>
            <a:endParaRPr lang="en-US" sz="950" dirty="0"/>
          </a:p>
        </p:txBody>
      </p:sp>
      <p:sp>
        <p:nvSpPr>
          <p:cNvPr id="11" name="Shape 8"/>
          <p:cNvSpPr/>
          <p:nvPr/>
        </p:nvSpPr>
        <p:spPr>
          <a:xfrm>
            <a:off x="460725" y="1923336"/>
            <a:ext cx="7655481" cy="816769"/>
          </a:xfrm>
          <a:prstGeom prst="roundRect">
            <a:avLst>
              <a:gd name="adj" fmla="val 8956"/>
            </a:avLst>
          </a:prstGeom>
          <a:solidFill>
            <a:srgbClr val="FFFFFF"/>
          </a:solidFill>
          <a:ln w="15240">
            <a:solidFill>
              <a:srgbClr val="E5C9B2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445485" y="1923336"/>
            <a:ext cx="60960" cy="816769"/>
          </a:xfrm>
          <a:prstGeom prst="roundRect">
            <a:avLst>
              <a:gd name="adj" fmla="val 83328"/>
            </a:avLst>
          </a:prstGeom>
          <a:solidFill>
            <a:srgbClr val="FF8D2F"/>
          </a:solidFill>
          <a:ln/>
        </p:spPr>
      </p:sp>
      <p:sp>
        <p:nvSpPr>
          <p:cNvPr id="13" name="Text 10"/>
          <p:cNvSpPr/>
          <p:nvPr/>
        </p:nvSpPr>
        <p:spPr>
          <a:xfrm>
            <a:off x="642533" y="2059424"/>
            <a:ext cx="2947273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Παιδαγωγική Κοινωνικής Δικαιοσύνης</a:t>
            </a:r>
            <a:endParaRPr lang="en-US" sz="1150" dirty="0"/>
          </a:p>
        </p:txBody>
      </p:sp>
      <p:sp>
        <p:nvSpPr>
          <p:cNvPr id="14" name="Text 11"/>
          <p:cNvSpPr/>
          <p:nvPr/>
        </p:nvSpPr>
        <p:spPr>
          <a:xfrm>
            <a:off x="642533" y="2292548"/>
            <a:ext cx="7337584" cy="311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Αντλεί από θεωρητικές παραδόσεις που εκτείνονται από την κλασική φιλοσοφία έως την κριτική παιδαγωγική του Freire, με έμφαση στον κριτικό πολυπολιτισμό και την πολιτισμικά διατηρούμενη παιδαγωγική.</a:t>
            </a:r>
            <a:endParaRPr lang="en-US" sz="950" dirty="0"/>
          </a:p>
        </p:txBody>
      </p:sp>
      <p:sp>
        <p:nvSpPr>
          <p:cNvPr id="15" name="Shape 12"/>
          <p:cNvSpPr/>
          <p:nvPr/>
        </p:nvSpPr>
        <p:spPr>
          <a:xfrm>
            <a:off x="460725" y="2813804"/>
            <a:ext cx="7655481" cy="816769"/>
          </a:xfrm>
          <a:prstGeom prst="roundRect">
            <a:avLst>
              <a:gd name="adj" fmla="val 8956"/>
            </a:avLst>
          </a:prstGeom>
          <a:solidFill>
            <a:srgbClr val="FFFFFF"/>
          </a:solidFill>
          <a:ln w="15240">
            <a:solidFill>
              <a:srgbClr val="E5C9B2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445485" y="2813804"/>
            <a:ext cx="60960" cy="816769"/>
          </a:xfrm>
          <a:prstGeom prst="roundRect">
            <a:avLst>
              <a:gd name="adj" fmla="val 83328"/>
            </a:avLst>
          </a:prstGeom>
          <a:solidFill>
            <a:srgbClr val="FF8D2F"/>
          </a:solidFill>
          <a:ln/>
        </p:spPr>
      </p:sp>
      <p:sp>
        <p:nvSpPr>
          <p:cNvPr id="17" name="Text 14"/>
          <p:cNvSpPr/>
          <p:nvPr/>
        </p:nvSpPr>
        <p:spPr>
          <a:xfrm>
            <a:off x="642533" y="2949892"/>
            <a:ext cx="2285524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Συμπερίληψη στον Σχεδιασμό</a:t>
            </a:r>
            <a:endParaRPr lang="en-US" sz="1150" dirty="0"/>
          </a:p>
        </p:txBody>
      </p:sp>
      <p:sp>
        <p:nvSpPr>
          <p:cNvPr id="18" name="Text 15"/>
          <p:cNvSpPr/>
          <p:nvPr/>
        </p:nvSpPr>
        <p:spPr>
          <a:xfrm>
            <a:off x="642533" y="3183017"/>
            <a:ext cx="7337584" cy="311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Εφαρμογή μοντέλου για δίκαιη και εξατομικευμένη αξιοποίηση ψηφιακών εργαλείων, ώστε κάθε μαθητής/-τρια να έχει ίσες ευκαιρίες συμμετοχής.</a:t>
            </a:r>
            <a:endParaRPr lang="en-US" sz="950" dirty="0"/>
          </a:p>
        </p:txBody>
      </p:sp>
      <p:sp>
        <p:nvSpPr>
          <p:cNvPr id="19" name="Shape 16"/>
          <p:cNvSpPr/>
          <p:nvPr/>
        </p:nvSpPr>
        <p:spPr>
          <a:xfrm>
            <a:off x="460725" y="3704272"/>
            <a:ext cx="7655481" cy="816769"/>
          </a:xfrm>
          <a:prstGeom prst="roundRect">
            <a:avLst>
              <a:gd name="adj" fmla="val 8956"/>
            </a:avLst>
          </a:prstGeom>
          <a:solidFill>
            <a:srgbClr val="FFFFFF"/>
          </a:solidFill>
          <a:ln w="15240">
            <a:solidFill>
              <a:srgbClr val="E5C9B2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445485" y="3704272"/>
            <a:ext cx="60960" cy="816769"/>
          </a:xfrm>
          <a:prstGeom prst="roundRect">
            <a:avLst>
              <a:gd name="adj" fmla="val 83328"/>
            </a:avLst>
          </a:prstGeom>
          <a:solidFill>
            <a:srgbClr val="FF8D2F"/>
          </a:solidFill>
          <a:ln/>
        </p:spPr>
      </p:sp>
      <p:sp>
        <p:nvSpPr>
          <p:cNvPr id="21" name="Text 18"/>
          <p:cNvSpPr/>
          <p:nvPr/>
        </p:nvSpPr>
        <p:spPr>
          <a:xfrm>
            <a:off x="642533" y="3840361"/>
            <a:ext cx="2145030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Κριτική Χρήση Τεχνολογιών</a:t>
            </a:r>
            <a:endParaRPr lang="en-US" sz="1150" dirty="0"/>
          </a:p>
        </p:txBody>
      </p:sp>
      <p:sp>
        <p:nvSpPr>
          <p:cNvPr id="22" name="Text 19"/>
          <p:cNvSpPr/>
          <p:nvPr/>
        </p:nvSpPr>
        <p:spPr>
          <a:xfrm>
            <a:off x="642533" y="4073485"/>
            <a:ext cx="7337584" cy="311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τεχνολογία δεν προβάλλεται ως ουδέτερη ή πανάκεια, αλλά ως πεδίο διαλόγου για τις αλγοριθμικές προκαταλήψεις και τις γλωσσικές ανισότητες.</a:t>
            </a:r>
            <a:endParaRPr lang="en-US" sz="950" dirty="0"/>
          </a:p>
        </p:txBody>
      </p:sp>
      <p:pic>
        <p:nvPicPr>
          <p:cNvPr id="2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25" y="4603909"/>
            <a:ext cx="2350770" cy="24567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C V1">
      <a:dk1>
        <a:srgbClr val="000000"/>
      </a:dk1>
      <a:lt1>
        <a:srgbClr val="FFFFFF"/>
      </a:lt1>
      <a:dk2>
        <a:srgbClr val="FFD965"/>
      </a:dk2>
      <a:lt2>
        <a:srgbClr val="D8D9DC"/>
      </a:lt2>
      <a:accent1>
        <a:srgbClr val="F17930"/>
      </a:accent1>
      <a:accent2>
        <a:srgbClr val="FFC000"/>
      </a:accent2>
      <a:accent3>
        <a:srgbClr val="FFF2CC"/>
      </a:accent3>
      <a:accent4>
        <a:srgbClr val="1A4CC8"/>
      </a:accent4>
      <a:accent5>
        <a:srgbClr val="94C9EA"/>
      </a:accent5>
      <a:accent6>
        <a:srgbClr val="CCD9F8"/>
      </a:accent6>
      <a:hlink>
        <a:srgbClr val="368776"/>
      </a:hlink>
      <a:folHlink>
        <a:srgbClr val="C7E8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B2C4C735-3013-4E4E-B52B-54BAEDFDDD8A}" vid="{0AAF4FC3-E460-4A46-B8F1-F0974ED0B8B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2393</Words>
  <Application>Microsoft Office PowerPoint</Application>
  <PresentationFormat>Custom</PresentationFormat>
  <Paragraphs>347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得意黑</vt:lpstr>
      <vt:lpstr>Calibri</vt:lpstr>
      <vt:lpstr>Aptos</vt:lpstr>
      <vt:lpstr>Inter</vt:lpstr>
      <vt:lpstr>Poppins Bold</vt:lpstr>
      <vt:lpstr>Aptos ExtraBold</vt:lpstr>
      <vt:lpstr>MiSans</vt:lpstr>
      <vt:lpstr>Aptos Light</vt:lpstr>
      <vt:lpstr>Poppins</vt:lpstr>
      <vt:lpstr>Aptos Display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Giannisi Maria</dc:creator>
  <cp:lastModifiedBy>Giannisi Maria</cp:lastModifiedBy>
  <cp:revision>40</cp:revision>
  <dcterms:created xsi:type="dcterms:W3CDTF">2026-02-25T13:48:45Z</dcterms:created>
  <dcterms:modified xsi:type="dcterms:W3CDTF">2026-02-27T09:00:29Z</dcterms:modified>
</cp:coreProperties>
</file>