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42"/>
  </p:notesMasterIdLst>
  <p:handoutMasterIdLst>
    <p:handoutMasterId r:id="rId43"/>
  </p:handoutMasterIdLst>
  <p:sldIdLst>
    <p:sldId id="312" r:id="rId5"/>
    <p:sldId id="307" r:id="rId6"/>
    <p:sldId id="304" r:id="rId7"/>
    <p:sldId id="519" r:id="rId8"/>
    <p:sldId id="281" r:id="rId9"/>
    <p:sldId id="282" r:id="rId10"/>
    <p:sldId id="314" r:id="rId11"/>
    <p:sldId id="520" r:id="rId12"/>
    <p:sldId id="521" r:id="rId13"/>
    <p:sldId id="522" r:id="rId14"/>
    <p:sldId id="518" r:id="rId15"/>
    <p:sldId id="270" r:id="rId16"/>
    <p:sldId id="271" r:id="rId17"/>
    <p:sldId id="523" r:id="rId18"/>
    <p:sldId id="273" r:id="rId19"/>
    <p:sldId id="315" r:id="rId20"/>
    <p:sldId id="317" r:id="rId21"/>
    <p:sldId id="269" r:id="rId22"/>
    <p:sldId id="524" r:id="rId23"/>
    <p:sldId id="526" r:id="rId24"/>
    <p:sldId id="527" r:id="rId25"/>
    <p:sldId id="359" r:id="rId26"/>
    <p:sldId id="528" r:id="rId27"/>
    <p:sldId id="529" r:id="rId28"/>
    <p:sldId id="525" r:id="rId29"/>
    <p:sldId id="530" r:id="rId30"/>
    <p:sldId id="531" r:id="rId31"/>
    <p:sldId id="533" r:id="rId32"/>
    <p:sldId id="360" r:id="rId33"/>
    <p:sldId id="361" r:id="rId34"/>
    <p:sldId id="399" r:id="rId35"/>
    <p:sldId id="376" r:id="rId36"/>
    <p:sldId id="535" r:id="rId37"/>
    <p:sldId id="404" r:id="rId38"/>
    <p:sldId id="406" r:id="rId39"/>
    <p:sldId id="407" r:id="rId40"/>
    <p:sldId id="318" r:id="rId41"/>
  </p:sldIdLst>
  <p:sldSz cx="12192000" cy="6858000"/>
  <p:notesSz cx="13716000" cy="2438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F6"/>
    <a:srgbClr val="202C8F"/>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79" d="100"/>
          <a:sy n="79" d="100"/>
        </p:scale>
        <p:origin x="773" y="67"/>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FA8C5-38C5-446C-8460-BCD9789269E7}"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l-GR"/>
        </a:p>
      </dgm:t>
    </dgm:pt>
    <dgm:pt modelId="{7F44EE9B-CC4F-4E36-9256-0E9419B7CC7A}">
      <dgm:prSet phldrT="[Κείμενο]" custT="1"/>
      <dgm:spPr>
        <a:solidFill>
          <a:srgbClr val="D8B288"/>
        </a:solidFill>
      </dgm:spPr>
      <dgm:t>
        <a:bodyPr/>
        <a:lstStyle/>
        <a:p>
          <a:r>
            <a:rPr lang="el-GR" sz="2800" b="1" dirty="0">
              <a:solidFill>
                <a:schemeClr val="bg1"/>
              </a:solidFill>
              <a:latin typeface="Aptos" panose="020B0004020202020204" pitchFamily="34" charset="0"/>
            </a:rPr>
            <a:t>Πνευματική Ιδιοκτησία</a:t>
          </a:r>
        </a:p>
      </dgm:t>
    </dgm:pt>
    <dgm:pt modelId="{AFDF56B5-753E-4D99-AE08-9FB31843736D}" type="parTrans" cxnId="{B4433519-AA62-4C09-AB89-E2179189DCAC}">
      <dgm:prSet/>
      <dgm:spPr/>
      <dgm:t>
        <a:bodyPr/>
        <a:lstStyle/>
        <a:p>
          <a:endParaRPr lang="el-GR"/>
        </a:p>
      </dgm:t>
    </dgm:pt>
    <dgm:pt modelId="{AD584E22-7033-4CB1-AB04-39ECB203D506}" type="sibTrans" cxnId="{B4433519-AA62-4C09-AB89-E2179189DCAC}">
      <dgm:prSet/>
      <dgm:spPr>
        <a:solidFill>
          <a:schemeClr val="tx1">
            <a:lumMod val="85000"/>
            <a:lumOff val="15000"/>
          </a:schemeClr>
        </a:solidFill>
      </dgm:spPr>
      <dgm:t>
        <a:bodyPr/>
        <a:lstStyle/>
        <a:p>
          <a:endParaRPr lang="el-GR"/>
        </a:p>
      </dgm:t>
    </dgm:pt>
    <dgm:pt modelId="{C3A4CAAE-0661-406B-9213-28142555E0AB}">
      <dgm:prSet phldrT="[Κείμενο]" custT="1"/>
      <dgm:spPr>
        <a:solidFill>
          <a:schemeClr val="bg1">
            <a:lumMod val="65000"/>
          </a:schemeClr>
        </a:solidFill>
      </dgm:spPr>
      <dgm:t>
        <a:bodyPr/>
        <a:lstStyle/>
        <a:p>
          <a:r>
            <a:rPr lang="el-GR" sz="2400" b="1" dirty="0">
              <a:solidFill>
                <a:schemeClr val="bg1"/>
              </a:solidFill>
              <a:latin typeface="Aptos" panose="020B0004020202020204" pitchFamily="34" charset="0"/>
            </a:rPr>
            <a:t>ΧΡΗΣΤΗΣ</a:t>
          </a:r>
        </a:p>
      </dgm:t>
    </dgm:pt>
    <dgm:pt modelId="{10462C64-EBAB-4F7D-91CC-B33B37FEE3CE}" type="parTrans" cxnId="{6F358D96-F731-4B91-99BB-3967A0D91C62}">
      <dgm:prSet/>
      <dgm:spPr/>
      <dgm:t>
        <a:bodyPr/>
        <a:lstStyle/>
        <a:p>
          <a:endParaRPr lang="el-GR"/>
        </a:p>
      </dgm:t>
    </dgm:pt>
    <dgm:pt modelId="{121441DA-A820-4E26-BA0B-A2348CC96702}" type="sibTrans" cxnId="{6F358D96-F731-4B91-99BB-3967A0D91C62}">
      <dgm:prSet/>
      <dgm:spPr>
        <a:solidFill>
          <a:schemeClr val="tx1"/>
        </a:solidFill>
      </dgm:spPr>
      <dgm:t>
        <a:bodyPr/>
        <a:lstStyle/>
        <a:p>
          <a:endParaRPr lang="el-GR"/>
        </a:p>
      </dgm:t>
    </dgm:pt>
    <dgm:pt modelId="{EB6A193C-7EF1-430D-A411-421BD2C97142}">
      <dgm:prSet phldrT="[Κείμενο]" custT="1"/>
      <dgm:spPr>
        <a:solidFill>
          <a:schemeClr val="accent2">
            <a:lumMod val="40000"/>
            <a:lumOff val="60000"/>
          </a:schemeClr>
        </a:solidFill>
      </dgm:spPr>
      <dgm:t>
        <a:bodyPr/>
        <a:lstStyle/>
        <a:p>
          <a:r>
            <a:rPr lang="el-GR" sz="2400" b="1" dirty="0">
              <a:solidFill>
                <a:schemeClr val="bg1"/>
              </a:solidFill>
              <a:latin typeface="Aptos" panose="020B0004020202020204" pitchFamily="34" charset="0"/>
            </a:rPr>
            <a:t>ΔΗΜΙΟΥΡΓΟΣ</a:t>
          </a:r>
        </a:p>
      </dgm:t>
    </dgm:pt>
    <dgm:pt modelId="{EC47125F-8015-4EA6-8E19-4BC0EAF49783}" type="parTrans" cxnId="{B71229EF-083F-4410-B13C-C49D929D94EB}">
      <dgm:prSet/>
      <dgm:spPr/>
      <dgm:t>
        <a:bodyPr/>
        <a:lstStyle/>
        <a:p>
          <a:endParaRPr lang="el-GR"/>
        </a:p>
      </dgm:t>
    </dgm:pt>
    <dgm:pt modelId="{BA95D738-F573-49CF-8277-3F2CABB9ED7C}" type="sibTrans" cxnId="{B71229EF-083F-4410-B13C-C49D929D94EB}">
      <dgm:prSet/>
      <dgm:spPr>
        <a:solidFill>
          <a:schemeClr val="tx1"/>
        </a:solidFill>
      </dgm:spPr>
      <dgm:t>
        <a:bodyPr/>
        <a:lstStyle/>
        <a:p>
          <a:endParaRPr lang="el-GR"/>
        </a:p>
      </dgm:t>
    </dgm:pt>
    <dgm:pt modelId="{9D204D39-D3DF-42FF-9C99-9920A67F2A4A}" type="pres">
      <dgm:prSet presAssocID="{B1CFA8C5-38C5-446C-8460-BCD9789269E7}" presName="composite" presStyleCnt="0">
        <dgm:presLayoutVars>
          <dgm:chMax val="3"/>
          <dgm:animLvl val="lvl"/>
          <dgm:resizeHandles val="exact"/>
        </dgm:presLayoutVars>
      </dgm:prSet>
      <dgm:spPr/>
    </dgm:pt>
    <dgm:pt modelId="{33A5D8D1-B883-40C0-B94F-E2CB2700B11A}" type="pres">
      <dgm:prSet presAssocID="{7F44EE9B-CC4F-4E36-9256-0E9419B7CC7A}" presName="gear1" presStyleLbl="node1" presStyleIdx="0" presStyleCnt="3" custAng="20776366" custScaleX="128574" custScaleY="94534" custLinFactNeighborX="9179" custLinFactNeighborY="-20839">
        <dgm:presLayoutVars>
          <dgm:chMax val="1"/>
          <dgm:bulletEnabled val="1"/>
        </dgm:presLayoutVars>
      </dgm:prSet>
      <dgm:spPr/>
    </dgm:pt>
    <dgm:pt modelId="{07117A8C-9517-4DC8-AD46-C90D461F1910}" type="pres">
      <dgm:prSet presAssocID="{7F44EE9B-CC4F-4E36-9256-0E9419B7CC7A}" presName="gear1srcNode" presStyleLbl="node1" presStyleIdx="0" presStyleCnt="3"/>
      <dgm:spPr/>
    </dgm:pt>
    <dgm:pt modelId="{099CDF40-7022-4149-A605-3155087519D1}" type="pres">
      <dgm:prSet presAssocID="{7F44EE9B-CC4F-4E36-9256-0E9419B7CC7A}" presName="gear1dstNode" presStyleLbl="node1" presStyleIdx="0" presStyleCnt="3"/>
      <dgm:spPr/>
    </dgm:pt>
    <dgm:pt modelId="{D81654A3-E693-40AC-B25D-AF2FE1955E8C}" type="pres">
      <dgm:prSet presAssocID="{C3A4CAAE-0661-406B-9213-28142555E0AB}" presName="gear2" presStyleLbl="node1" presStyleIdx="1" presStyleCnt="3" custScaleX="132852" custScaleY="114322" custLinFactNeighborX="-34606" custLinFactNeighborY="51238">
        <dgm:presLayoutVars>
          <dgm:chMax val="1"/>
          <dgm:bulletEnabled val="1"/>
        </dgm:presLayoutVars>
      </dgm:prSet>
      <dgm:spPr/>
    </dgm:pt>
    <dgm:pt modelId="{0133FC9E-A0AA-4AAE-A3A1-6E25C6760ADC}" type="pres">
      <dgm:prSet presAssocID="{C3A4CAAE-0661-406B-9213-28142555E0AB}" presName="gear2srcNode" presStyleLbl="node1" presStyleIdx="1" presStyleCnt="3"/>
      <dgm:spPr/>
    </dgm:pt>
    <dgm:pt modelId="{9BA9A4DD-FC83-4D42-BDFF-01C28252F1DD}" type="pres">
      <dgm:prSet presAssocID="{C3A4CAAE-0661-406B-9213-28142555E0AB}" presName="gear2dstNode" presStyleLbl="node1" presStyleIdx="1" presStyleCnt="3"/>
      <dgm:spPr/>
    </dgm:pt>
    <dgm:pt modelId="{28DA1D31-688D-4CCC-82A5-C2507C143E35}" type="pres">
      <dgm:prSet presAssocID="{EB6A193C-7EF1-430D-A411-421BD2C97142}" presName="gear3" presStyleLbl="node1" presStyleIdx="2" presStyleCnt="3" custScaleX="196363" custScaleY="156985" custLinFactNeighborX="-45531" custLinFactNeighborY="-4562"/>
      <dgm:spPr/>
    </dgm:pt>
    <dgm:pt modelId="{89ADB218-8E52-4E91-94C5-AC5DCFDD12DF}" type="pres">
      <dgm:prSet presAssocID="{EB6A193C-7EF1-430D-A411-421BD2C97142}" presName="gear3tx" presStyleLbl="node1" presStyleIdx="2" presStyleCnt="3">
        <dgm:presLayoutVars>
          <dgm:chMax val="1"/>
          <dgm:bulletEnabled val="1"/>
        </dgm:presLayoutVars>
      </dgm:prSet>
      <dgm:spPr/>
    </dgm:pt>
    <dgm:pt modelId="{EECD5D30-79F9-4C52-B360-5DEF27180CFA}" type="pres">
      <dgm:prSet presAssocID="{EB6A193C-7EF1-430D-A411-421BD2C97142}" presName="gear3srcNode" presStyleLbl="node1" presStyleIdx="2" presStyleCnt="3"/>
      <dgm:spPr/>
    </dgm:pt>
    <dgm:pt modelId="{9B3AA5D5-B7BB-4B74-B3DE-B9697C046605}" type="pres">
      <dgm:prSet presAssocID="{EB6A193C-7EF1-430D-A411-421BD2C97142}" presName="gear3dstNode" presStyleLbl="node1" presStyleIdx="2" presStyleCnt="3"/>
      <dgm:spPr/>
    </dgm:pt>
    <dgm:pt modelId="{B3D371F1-E6CE-4D22-A8EE-533EC252A32A}" type="pres">
      <dgm:prSet presAssocID="{AD584E22-7033-4CB1-AB04-39ECB203D506}" presName="connector1" presStyleLbl="sibTrans2D1" presStyleIdx="0" presStyleCnt="3" custAng="4862820" custScaleY="111226" custLinFactNeighborX="3690" custLinFactNeighborY="-17022"/>
      <dgm:spPr/>
    </dgm:pt>
    <dgm:pt modelId="{22CE1911-DECC-464D-9019-3E42A7B8C259}" type="pres">
      <dgm:prSet presAssocID="{121441DA-A820-4E26-BA0B-A2348CC96702}" presName="connector2" presStyleLbl="sibTrans2D1" presStyleIdx="1" presStyleCnt="3" custLinFactNeighborX="-47971" custLinFactNeighborY="43223"/>
      <dgm:spPr/>
    </dgm:pt>
    <dgm:pt modelId="{143ABA8F-15FE-4596-B596-2751BBEDCAE4}" type="pres">
      <dgm:prSet presAssocID="{BA95D738-F573-49CF-8277-3F2CABB9ED7C}" presName="connector3" presStyleLbl="sibTrans2D1" presStyleIdx="2" presStyleCnt="3" custAng="2658238" custLinFactNeighborX="-52350" custLinFactNeighborY="-9035"/>
      <dgm:spPr/>
    </dgm:pt>
  </dgm:ptLst>
  <dgm:cxnLst>
    <dgm:cxn modelId="{3DF9E20E-D3FC-40F1-AF44-28B973F90D2D}" type="presOf" srcId="{7F44EE9B-CC4F-4E36-9256-0E9419B7CC7A}" destId="{33A5D8D1-B883-40C0-B94F-E2CB2700B11A}" srcOrd="0" destOrd="0" presId="urn:microsoft.com/office/officeart/2005/8/layout/gear1"/>
    <dgm:cxn modelId="{B4433519-AA62-4C09-AB89-E2179189DCAC}" srcId="{B1CFA8C5-38C5-446C-8460-BCD9789269E7}" destId="{7F44EE9B-CC4F-4E36-9256-0E9419B7CC7A}" srcOrd="0" destOrd="0" parTransId="{AFDF56B5-753E-4D99-AE08-9FB31843736D}" sibTransId="{AD584E22-7033-4CB1-AB04-39ECB203D506}"/>
    <dgm:cxn modelId="{48A71F23-6DB1-4CE4-B6C5-32FF7B241A82}" type="presOf" srcId="{C3A4CAAE-0661-406B-9213-28142555E0AB}" destId="{9BA9A4DD-FC83-4D42-BDFF-01C28252F1DD}" srcOrd="2" destOrd="0" presId="urn:microsoft.com/office/officeart/2005/8/layout/gear1"/>
    <dgm:cxn modelId="{8C6F3F6E-8070-44FF-A5D1-59C312D1964F}" type="presOf" srcId="{C3A4CAAE-0661-406B-9213-28142555E0AB}" destId="{D81654A3-E693-40AC-B25D-AF2FE1955E8C}" srcOrd="0" destOrd="0" presId="urn:microsoft.com/office/officeart/2005/8/layout/gear1"/>
    <dgm:cxn modelId="{E4D87872-C78F-461F-935C-758462A8C7D2}" type="presOf" srcId="{EB6A193C-7EF1-430D-A411-421BD2C97142}" destId="{28DA1D31-688D-4CCC-82A5-C2507C143E35}" srcOrd="0" destOrd="0" presId="urn:microsoft.com/office/officeart/2005/8/layout/gear1"/>
    <dgm:cxn modelId="{5DCA2F54-4D8C-4A13-973C-05B849454ADE}" type="presOf" srcId="{B1CFA8C5-38C5-446C-8460-BCD9789269E7}" destId="{9D204D39-D3DF-42FF-9C99-9920A67F2A4A}" srcOrd="0" destOrd="0" presId="urn:microsoft.com/office/officeart/2005/8/layout/gear1"/>
    <dgm:cxn modelId="{F94BDD54-6438-484B-9769-E972AB17F23F}" type="presOf" srcId="{7F44EE9B-CC4F-4E36-9256-0E9419B7CC7A}" destId="{07117A8C-9517-4DC8-AD46-C90D461F1910}" srcOrd="1" destOrd="0" presId="urn:microsoft.com/office/officeart/2005/8/layout/gear1"/>
    <dgm:cxn modelId="{0A3A1076-DE2C-4418-89A4-BF668C9221C6}" type="presOf" srcId="{AD584E22-7033-4CB1-AB04-39ECB203D506}" destId="{B3D371F1-E6CE-4D22-A8EE-533EC252A32A}" srcOrd="0" destOrd="0" presId="urn:microsoft.com/office/officeart/2005/8/layout/gear1"/>
    <dgm:cxn modelId="{2FEBA158-AB69-4311-B1EA-9635B445AD88}" type="presOf" srcId="{EB6A193C-7EF1-430D-A411-421BD2C97142}" destId="{EECD5D30-79F9-4C52-B360-5DEF27180CFA}" srcOrd="2" destOrd="0" presId="urn:microsoft.com/office/officeart/2005/8/layout/gear1"/>
    <dgm:cxn modelId="{8908EB8B-4857-48C9-BD5C-629319679F79}" type="presOf" srcId="{121441DA-A820-4E26-BA0B-A2348CC96702}" destId="{22CE1911-DECC-464D-9019-3E42A7B8C259}" srcOrd="0" destOrd="0" presId="urn:microsoft.com/office/officeart/2005/8/layout/gear1"/>
    <dgm:cxn modelId="{6F358D96-F731-4B91-99BB-3967A0D91C62}" srcId="{B1CFA8C5-38C5-446C-8460-BCD9789269E7}" destId="{C3A4CAAE-0661-406B-9213-28142555E0AB}" srcOrd="1" destOrd="0" parTransId="{10462C64-EBAB-4F7D-91CC-B33B37FEE3CE}" sibTransId="{121441DA-A820-4E26-BA0B-A2348CC96702}"/>
    <dgm:cxn modelId="{57E86BAA-FF5F-4C1A-9429-9D16A17E0349}" type="presOf" srcId="{EB6A193C-7EF1-430D-A411-421BD2C97142}" destId="{9B3AA5D5-B7BB-4B74-B3DE-B9697C046605}" srcOrd="3" destOrd="0" presId="urn:microsoft.com/office/officeart/2005/8/layout/gear1"/>
    <dgm:cxn modelId="{BFCAEABE-C9E8-41AE-90B9-DECC71D57050}" type="presOf" srcId="{EB6A193C-7EF1-430D-A411-421BD2C97142}" destId="{89ADB218-8E52-4E91-94C5-AC5DCFDD12DF}" srcOrd="1" destOrd="0" presId="urn:microsoft.com/office/officeart/2005/8/layout/gear1"/>
    <dgm:cxn modelId="{58546BC4-EB63-4331-ADBD-C29906CDAA2E}" type="presOf" srcId="{7F44EE9B-CC4F-4E36-9256-0E9419B7CC7A}" destId="{099CDF40-7022-4149-A605-3155087519D1}" srcOrd="2" destOrd="0" presId="urn:microsoft.com/office/officeart/2005/8/layout/gear1"/>
    <dgm:cxn modelId="{B71229EF-083F-4410-B13C-C49D929D94EB}" srcId="{B1CFA8C5-38C5-446C-8460-BCD9789269E7}" destId="{EB6A193C-7EF1-430D-A411-421BD2C97142}" srcOrd="2" destOrd="0" parTransId="{EC47125F-8015-4EA6-8E19-4BC0EAF49783}" sibTransId="{BA95D738-F573-49CF-8277-3F2CABB9ED7C}"/>
    <dgm:cxn modelId="{C6CCADF9-44F8-44EA-AF30-DF67E4538A0A}" type="presOf" srcId="{BA95D738-F573-49CF-8277-3F2CABB9ED7C}" destId="{143ABA8F-15FE-4596-B596-2751BBEDCAE4}" srcOrd="0" destOrd="0" presId="urn:microsoft.com/office/officeart/2005/8/layout/gear1"/>
    <dgm:cxn modelId="{1E909BFA-004A-4B26-BA7F-45DB9B585A6F}" type="presOf" srcId="{C3A4CAAE-0661-406B-9213-28142555E0AB}" destId="{0133FC9E-A0AA-4AAE-A3A1-6E25C6760ADC}" srcOrd="1" destOrd="0" presId="urn:microsoft.com/office/officeart/2005/8/layout/gear1"/>
    <dgm:cxn modelId="{A2ED429B-03F0-4FF7-9A14-DF09E840AAE6}" type="presParOf" srcId="{9D204D39-D3DF-42FF-9C99-9920A67F2A4A}" destId="{33A5D8D1-B883-40C0-B94F-E2CB2700B11A}" srcOrd="0" destOrd="0" presId="urn:microsoft.com/office/officeart/2005/8/layout/gear1"/>
    <dgm:cxn modelId="{CE4138A0-3E9A-433D-97EF-DCBF1CE0F3DF}" type="presParOf" srcId="{9D204D39-D3DF-42FF-9C99-9920A67F2A4A}" destId="{07117A8C-9517-4DC8-AD46-C90D461F1910}" srcOrd="1" destOrd="0" presId="urn:microsoft.com/office/officeart/2005/8/layout/gear1"/>
    <dgm:cxn modelId="{4AC2033B-8C11-44F2-B7BC-978AA6D54D03}" type="presParOf" srcId="{9D204D39-D3DF-42FF-9C99-9920A67F2A4A}" destId="{099CDF40-7022-4149-A605-3155087519D1}" srcOrd="2" destOrd="0" presId="urn:microsoft.com/office/officeart/2005/8/layout/gear1"/>
    <dgm:cxn modelId="{09413537-8754-4D2D-B5D9-9892D7342C00}" type="presParOf" srcId="{9D204D39-D3DF-42FF-9C99-9920A67F2A4A}" destId="{D81654A3-E693-40AC-B25D-AF2FE1955E8C}" srcOrd="3" destOrd="0" presId="urn:microsoft.com/office/officeart/2005/8/layout/gear1"/>
    <dgm:cxn modelId="{11084FE5-20A3-42A0-844D-C296B812CAD2}" type="presParOf" srcId="{9D204D39-D3DF-42FF-9C99-9920A67F2A4A}" destId="{0133FC9E-A0AA-4AAE-A3A1-6E25C6760ADC}" srcOrd="4" destOrd="0" presId="urn:microsoft.com/office/officeart/2005/8/layout/gear1"/>
    <dgm:cxn modelId="{A1758263-BECD-4F81-A55F-C15C74348521}" type="presParOf" srcId="{9D204D39-D3DF-42FF-9C99-9920A67F2A4A}" destId="{9BA9A4DD-FC83-4D42-BDFF-01C28252F1DD}" srcOrd="5" destOrd="0" presId="urn:microsoft.com/office/officeart/2005/8/layout/gear1"/>
    <dgm:cxn modelId="{56B0C859-384D-497B-BA83-F4A1083B5226}" type="presParOf" srcId="{9D204D39-D3DF-42FF-9C99-9920A67F2A4A}" destId="{28DA1D31-688D-4CCC-82A5-C2507C143E35}" srcOrd="6" destOrd="0" presId="urn:microsoft.com/office/officeart/2005/8/layout/gear1"/>
    <dgm:cxn modelId="{F8E6220B-40CA-49E7-A7DE-9B82F224278A}" type="presParOf" srcId="{9D204D39-D3DF-42FF-9C99-9920A67F2A4A}" destId="{89ADB218-8E52-4E91-94C5-AC5DCFDD12DF}" srcOrd="7" destOrd="0" presId="urn:microsoft.com/office/officeart/2005/8/layout/gear1"/>
    <dgm:cxn modelId="{EE833B83-2CC3-4DA8-B82A-10883BB2B16F}" type="presParOf" srcId="{9D204D39-D3DF-42FF-9C99-9920A67F2A4A}" destId="{EECD5D30-79F9-4C52-B360-5DEF27180CFA}" srcOrd="8" destOrd="0" presId="urn:microsoft.com/office/officeart/2005/8/layout/gear1"/>
    <dgm:cxn modelId="{EBB99819-5083-4B17-B7F5-C4FFE4DDF0E9}" type="presParOf" srcId="{9D204D39-D3DF-42FF-9C99-9920A67F2A4A}" destId="{9B3AA5D5-B7BB-4B74-B3DE-B9697C046605}" srcOrd="9" destOrd="0" presId="urn:microsoft.com/office/officeart/2005/8/layout/gear1"/>
    <dgm:cxn modelId="{A9EC5553-D76F-4567-930B-87DEBD493B8E}" type="presParOf" srcId="{9D204D39-D3DF-42FF-9C99-9920A67F2A4A}" destId="{B3D371F1-E6CE-4D22-A8EE-533EC252A32A}" srcOrd="10" destOrd="0" presId="urn:microsoft.com/office/officeart/2005/8/layout/gear1"/>
    <dgm:cxn modelId="{5B62F402-A6BF-4080-99E5-A4ABF167669D}" type="presParOf" srcId="{9D204D39-D3DF-42FF-9C99-9920A67F2A4A}" destId="{22CE1911-DECC-464D-9019-3E42A7B8C259}" srcOrd="11" destOrd="0" presId="urn:microsoft.com/office/officeart/2005/8/layout/gear1"/>
    <dgm:cxn modelId="{1A9B29B2-D594-4124-B868-8FBFDFA08CBD}" type="presParOf" srcId="{9D204D39-D3DF-42FF-9C99-9920A67F2A4A}" destId="{143ABA8F-15FE-4596-B596-2751BBEDCAE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5D8D1-B883-40C0-B94F-E2CB2700B11A}">
      <dsp:nvSpPr>
        <dsp:cNvPr id="0" name=""/>
        <dsp:cNvSpPr/>
      </dsp:nvSpPr>
      <dsp:spPr>
        <a:xfrm rot="20776366">
          <a:off x="2971415" y="2083082"/>
          <a:ext cx="3455349" cy="2540544"/>
        </a:xfrm>
        <a:prstGeom prst="gear9">
          <a:avLst/>
        </a:prstGeom>
        <a:solidFill>
          <a:srgbClr val="D8B2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l-GR" sz="2800" b="1" kern="1200" dirty="0">
              <a:solidFill>
                <a:schemeClr val="bg1"/>
              </a:solidFill>
              <a:latin typeface="Aptos" panose="020B0004020202020204" pitchFamily="34" charset="0"/>
            </a:rPr>
            <a:t>Πνευματική Ιδιοκτησία</a:t>
          </a:r>
        </a:p>
      </dsp:txBody>
      <dsp:txXfrm>
        <a:off x="3592450" y="2678827"/>
        <a:ext cx="2202735" cy="1305892"/>
      </dsp:txXfrm>
    </dsp:sp>
    <dsp:sp modelId="{D81654A3-E693-40AC-B25D-AF2FE1955E8C}">
      <dsp:nvSpPr>
        <dsp:cNvPr id="0" name=""/>
        <dsp:cNvSpPr/>
      </dsp:nvSpPr>
      <dsp:spPr>
        <a:xfrm>
          <a:off x="547666" y="2651829"/>
          <a:ext cx="2596594" cy="2234425"/>
        </a:xfrm>
        <a:prstGeom prst="gear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bg1"/>
              </a:solidFill>
              <a:latin typeface="Aptos" panose="020B0004020202020204" pitchFamily="34" charset="0"/>
            </a:rPr>
            <a:t>ΧΡΗΣΤΗΣ</a:t>
          </a:r>
        </a:p>
      </dsp:txBody>
      <dsp:txXfrm>
        <a:off x="1162835" y="3217752"/>
        <a:ext cx="1366256" cy="1102579"/>
      </dsp:txXfrm>
    </dsp:sp>
    <dsp:sp modelId="{28DA1D31-688D-4CCC-82A5-C2507C143E35}">
      <dsp:nvSpPr>
        <dsp:cNvPr id="0" name=""/>
        <dsp:cNvSpPr/>
      </dsp:nvSpPr>
      <dsp:spPr>
        <a:xfrm rot="20700000">
          <a:off x="511233" y="178424"/>
          <a:ext cx="4036394" cy="2730265"/>
        </a:xfrm>
        <a:prstGeom prst="gear6">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bg1"/>
              </a:solidFill>
              <a:latin typeface="Aptos" panose="020B0004020202020204" pitchFamily="34" charset="0"/>
            </a:rPr>
            <a:t>ΔΗΜΙΟΥΡΓΟΣ</a:t>
          </a:r>
        </a:p>
      </dsp:txBody>
      <dsp:txXfrm rot="-20700000">
        <a:off x="1474002" y="699781"/>
        <a:ext cx="2110855" cy="1687551"/>
      </dsp:txXfrm>
    </dsp:sp>
    <dsp:sp modelId="{B3D371F1-E6CE-4D22-A8EE-533EC252A32A}">
      <dsp:nvSpPr>
        <dsp:cNvPr id="0" name=""/>
        <dsp:cNvSpPr/>
      </dsp:nvSpPr>
      <dsp:spPr>
        <a:xfrm rot="4862820">
          <a:off x="3036646" y="1381138"/>
          <a:ext cx="3439923" cy="3826089"/>
        </a:xfrm>
        <a:prstGeom prst="circularArrow">
          <a:avLst>
            <a:gd name="adj1" fmla="val 4688"/>
            <a:gd name="adj2" fmla="val 299029"/>
            <a:gd name="adj3" fmla="val 2530532"/>
            <a:gd name="adj4" fmla="val 15830669"/>
            <a:gd name="adj5" fmla="val 5469"/>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 modelId="{22CE1911-DECC-464D-9019-3E42A7B8C259}">
      <dsp:nvSpPr>
        <dsp:cNvPr id="0" name=""/>
        <dsp:cNvSpPr/>
      </dsp:nvSpPr>
      <dsp:spPr>
        <a:xfrm>
          <a:off x="1" y="2579311"/>
          <a:ext cx="2499319" cy="2499319"/>
        </a:xfrm>
        <a:prstGeom prst="leftCircularArrow">
          <a:avLst>
            <a:gd name="adj1" fmla="val 6452"/>
            <a:gd name="adj2" fmla="val 429999"/>
            <a:gd name="adj3" fmla="val 10489124"/>
            <a:gd name="adj4" fmla="val 14837806"/>
            <a:gd name="adj5" fmla="val 7527"/>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143ABA8F-15FE-4596-B596-2751BBEDCAE4}">
      <dsp:nvSpPr>
        <dsp:cNvPr id="0" name=""/>
        <dsp:cNvSpPr/>
      </dsp:nvSpPr>
      <dsp:spPr>
        <a:xfrm rot="2658238">
          <a:off x="786134" y="-79851"/>
          <a:ext cx="2694769" cy="2694769"/>
        </a:xfrm>
        <a:prstGeom prst="circularArrow">
          <a:avLst>
            <a:gd name="adj1" fmla="val 5984"/>
            <a:gd name="adj2" fmla="val 394124"/>
            <a:gd name="adj3" fmla="val 13313824"/>
            <a:gd name="adj4" fmla="val 10508221"/>
            <a:gd name="adj5" fmla="val 698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2026</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73929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B9A2-2F4E-A24F-5BCD-F2731925D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1CCAC3-43E5-198E-DA57-BC01DD998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227E2-8219-E46F-94BE-509A37C2CC2B}"/>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5" name="Footer Placeholder 4">
            <a:extLst>
              <a:ext uri="{FF2B5EF4-FFF2-40B4-BE49-F238E27FC236}">
                <a16:creationId xmlns:a16="http://schemas.microsoft.com/office/drawing/2014/main" id="{B7BD719F-D9BE-2CD1-AF0C-03B35A537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25493-6C2F-5185-C75A-95AE65784AB9}"/>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4566453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C61C-F6A0-01AE-0696-BDA00220BA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1A618-0250-E633-C5D6-10B728E682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E5E9F-1CB6-098C-15C2-5731D4A3AC57}"/>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5" name="Footer Placeholder 4">
            <a:extLst>
              <a:ext uri="{FF2B5EF4-FFF2-40B4-BE49-F238E27FC236}">
                <a16:creationId xmlns:a16="http://schemas.microsoft.com/office/drawing/2014/main" id="{B376BBEC-52C8-9431-65E3-4ED4AEAD4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B1F7E-6952-BE76-FA98-212AC04BBEF0}"/>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543519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60F7CF-BA46-BB1B-C2F7-8FF55997AB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0C481A-9708-404A-0721-8E8F4EF187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BE295-DE12-E26C-7243-82C2D230BD83}"/>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5" name="Footer Placeholder 4">
            <a:extLst>
              <a:ext uri="{FF2B5EF4-FFF2-40B4-BE49-F238E27FC236}">
                <a16:creationId xmlns:a16="http://schemas.microsoft.com/office/drawing/2014/main" id="{2F4377EE-E67F-8308-919F-56C0221BD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ED271-CB1D-042B-56E5-3E856D8E822A}"/>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401278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36050736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3994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220938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307453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1807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1631894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0181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520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D13C-3966-1A81-5846-C802BBF709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D8324-AB90-3227-8B6C-F9E499534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F00AE-B6A8-5E87-CD5A-33F13AD10C8F}"/>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5" name="Footer Placeholder 4">
            <a:extLst>
              <a:ext uri="{FF2B5EF4-FFF2-40B4-BE49-F238E27FC236}">
                <a16:creationId xmlns:a16="http://schemas.microsoft.com/office/drawing/2014/main" id="{A704CCCF-EAC8-2081-9F27-203B8F318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30259-50A2-4EDD-3F06-7ECBFE3CC553}"/>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0268032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3282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58515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67528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03772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781755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194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10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F3FE-A48E-DDE6-6774-AF01E6DA0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D6B0C0-ED9A-7CF3-9F82-F1882E753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F00B3-BA30-913A-7ACF-80874A941FF4}"/>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5" name="Footer Placeholder 4">
            <a:extLst>
              <a:ext uri="{FF2B5EF4-FFF2-40B4-BE49-F238E27FC236}">
                <a16:creationId xmlns:a16="http://schemas.microsoft.com/office/drawing/2014/main" id="{684CEE2D-A936-E023-352D-8EB8043C5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76274-C3E1-2341-C262-20FC550CDAC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3751688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AC97-73D6-D27B-796F-6EE41A75B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7E040-ACC5-04CC-FF29-6054B450C2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F3E492-EA70-3E37-A478-D20C6E5FF7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9792AF-91ED-E265-BBFA-842843ECDABA}"/>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6" name="Footer Placeholder 5">
            <a:extLst>
              <a:ext uri="{FF2B5EF4-FFF2-40B4-BE49-F238E27FC236}">
                <a16:creationId xmlns:a16="http://schemas.microsoft.com/office/drawing/2014/main" id="{81A56383-9D18-22FE-0F2C-34E1A77D8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CF03F-0403-E9D7-BDFF-D4C38968A6D3}"/>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698970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135B-3596-0D73-ED83-8C4990B21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B39F49-F82A-1010-9CDF-5819F1A68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0EFCA-C07A-D0BC-F09A-0C7D5FA947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2147CE-8781-250D-61D0-4820AC67AC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9EE3F-5570-44D2-76E9-93F587584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4405C9-4128-BDD5-93FA-B8DB308B0E2E}"/>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8" name="Footer Placeholder 7">
            <a:extLst>
              <a:ext uri="{FF2B5EF4-FFF2-40B4-BE49-F238E27FC236}">
                <a16:creationId xmlns:a16="http://schemas.microsoft.com/office/drawing/2014/main" id="{C82224B0-2060-DDB3-698D-96C3725F42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198EBE-E729-116A-B06D-DFB7CF42868B}"/>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650286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4CBD-E63D-81F5-5798-92A4870FCA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15E34C-F075-3E5B-A525-763EED72F105}"/>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4" name="Footer Placeholder 3">
            <a:extLst>
              <a:ext uri="{FF2B5EF4-FFF2-40B4-BE49-F238E27FC236}">
                <a16:creationId xmlns:a16="http://schemas.microsoft.com/office/drawing/2014/main" id="{9A3ECDF8-5B9F-22B6-94B4-37920AF08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4CB68-5F45-7BE6-7E6A-F68708F6BAFB}"/>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6" name="Freeform: Shape 5">
            <a:extLst>
              <a:ext uri="{FF2B5EF4-FFF2-40B4-BE49-F238E27FC236}">
                <a16:creationId xmlns:a16="http://schemas.microsoft.com/office/drawing/2014/main" id="{A21CCD71-23BC-0BA4-8246-02CF94A45C36}"/>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B8E12330-6B7C-87C0-C7E8-9293B5B6026A}"/>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12185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3FEE7-BEE2-C670-718C-93323A5C3575}"/>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3" name="Footer Placeholder 2">
            <a:extLst>
              <a:ext uri="{FF2B5EF4-FFF2-40B4-BE49-F238E27FC236}">
                <a16:creationId xmlns:a16="http://schemas.microsoft.com/office/drawing/2014/main" id="{F3EB86D2-F4A5-0059-5D6A-8C4E574514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9C25B-C126-71F5-9881-F00495CB9E22}"/>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5" name="Freeform: Shape 4">
            <a:extLst>
              <a:ext uri="{FF2B5EF4-FFF2-40B4-BE49-F238E27FC236}">
                <a16:creationId xmlns:a16="http://schemas.microsoft.com/office/drawing/2014/main" id="{6111A589-427A-EC87-F79B-0FA32540267F}"/>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A0F662EB-4C1B-412F-77AE-B471B5A39FF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5573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BDE4-C981-F8C2-3372-9B3455D87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D999E-1408-05D1-2F03-169FDDB3D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4DD833-3D2D-E6EA-97B6-7CA9606AE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7F9BF-6ECD-AE44-D185-9D664022028C}"/>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6" name="Footer Placeholder 5">
            <a:extLst>
              <a:ext uri="{FF2B5EF4-FFF2-40B4-BE49-F238E27FC236}">
                <a16:creationId xmlns:a16="http://schemas.microsoft.com/office/drawing/2014/main" id="{67994DAB-53C0-4AFA-6FD2-C308B9FC0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A7082-DA3F-8F64-B9C9-0430EA2A2BD1}"/>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8" name="Freeform: Shape 7">
            <a:extLst>
              <a:ext uri="{FF2B5EF4-FFF2-40B4-BE49-F238E27FC236}">
                <a16:creationId xmlns:a16="http://schemas.microsoft.com/office/drawing/2014/main" id="{34AC1598-8943-EDF2-EA2A-51074B6B58E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17791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84A8-8371-A574-EEA6-3DD6C7834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8AACC-26E3-FA9C-A5C2-478A1E617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2CF95-3ED0-18CA-836A-93E899474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8DA5F-B6EB-31E4-0CB4-3BE6E2A19E54}"/>
              </a:ext>
            </a:extLst>
          </p:cNvPr>
          <p:cNvSpPr>
            <a:spLocks noGrp="1"/>
          </p:cNvSpPr>
          <p:nvPr>
            <p:ph type="dt" sz="half" idx="10"/>
          </p:nvPr>
        </p:nvSpPr>
        <p:spPr/>
        <p:txBody>
          <a:bodyPr/>
          <a:lstStyle/>
          <a:p>
            <a:fld id="{A4937283-D850-49FE-A347-47CD0E503243}" type="datetimeFigureOut">
              <a:rPr lang="en-US" smtClean="0"/>
              <a:t>2/27/2026</a:t>
            </a:fld>
            <a:endParaRPr lang="en-US"/>
          </a:p>
        </p:txBody>
      </p:sp>
      <p:sp>
        <p:nvSpPr>
          <p:cNvPr id="6" name="Footer Placeholder 5">
            <a:extLst>
              <a:ext uri="{FF2B5EF4-FFF2-40B4-BE49-F238E27FC236}">
                <a16:creationId xmlns:a16="http://schemas.microsoft.com/office/drawing/2014/main" id="{E8A082BB-E022-DD99-31D8-02084EA26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EACF1-DE56-AC5A-90E9-714AF1070270}"/>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8" name="Freeform: Shape 7">
            <a:extLst>
              <a:ext uri="{FF2B5EF4-FFF2-40B4-BE49-F238E27FC236}">
                <a16:creationId xmlns:a16="http://schemas.microsoft.com/office/drawing/2014/main" id="{76303A9A-F762-2862-DB6A-AB352DACAA25}"/>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35601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DD30EF-577A-7193-BCD4-D0717B15A2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DBB8B-A871-A57E-90CA-40D539548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83AE3-7774-25B8-EAC1-4C6AEF7DF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37283-D850-49FE-A347-47CD0E503243}" type="datetimeFigureOut">
              <a:rPr lang="en-US" smtClean="0"/>
              <a:t>2/27/2026</a:t>
            </a:fld>
            <a:endParaRPr lang="en-US"/>
          </a:p>
        </p:txBody>
      </p:sp>
      <p:sp>
        <p:nvSpPr>
          <p:cNvPr id="5" name="Footer Placeholder 4">
            <a:extLst>
              <a:ext uri="{FF2B5EF4-FFF2-40B4-BE49-F238E27FC236}">
                <a16:creationId xmlns:a16="http://schemas.microsoft.com/office/drawing/2014/main" id="{847570CC-E423-725F-3003-5FA88A305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DAA9D8-A08A-BEBB-9FB5-C32EBDE209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654861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mailto:legal@opi.gr"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hyperlink" Target="mailto:maria.sinanidou@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15525" y="1338292"/>
            <a:ext cx="6392421" cy="3831221"/>
          </a:xfrm>
        </p:spPr>
        <p:txBody>
          <a:bodyPr anchor="ctr"/>
          <a:lstStyle/>
          <a:p>
            <a:r>
              <a:rPr lang="el-GR" sz="4400" b="1" dirty="0">
                <a:latin typeface="Aptos" panose="020B0004020202020204" pitchFamily="34" charset="0"/>
              </a:rPr>
              <a:t>Πνευματική Ιδιοκτησία και Έρευνα: </a:t>
            </a:r>
            <a:br>
              <a:rPr lang="en-US" sz="4400" b="1" dirty="0">
                <a:latin typeface="Aptos" panose="020B0004020202020204" pitchFamily="34" charset="0"/>
              </a:rPr>
            </a:br>
            <a:r>
              <a:rPr lang="en-US" sz="4400" b="1" dirty="0">
                <a:latin typeface="Aptos" panose="020B0004020202020204" pitchFamily="34" charset="0"/>
              </a:rPr>
              <a:t>B</a:t>
            </a:r>
            <a:r>
              <a:rPr lang="el-GR" sz="4400" b="1" dirty="0">
                <a:latin typeface="Aptos" panose="020B0004020202020204" pitchFamily="34" charset="0"/>
              </a:rPr>
              <a:t>ασικές Αρχές και </a:t>
            </a:r>
            <a:br>
              <a:rPr lang="en-US" sz="4400" b="1" dirty="0">
                <a:latin typeface="Aptos" panose="020B0004020202020204" pitchFamily="34" charset="0"/>
              </a:rPr>
            </a:br>
            <a:r>
              <a:rPr lang="el-GR" sz="4400" b="1" dirty="0">
                <a:latin typeface="Aptos" panose="020B0004020202020204" pitchFamily="34" charset="0"/>
              </a:rPr>
              <a:t>Τεχνητή Νοημοσύνη</a:t>
            </a:r>
            <a:br>
              <a:rPr lang="el-GR" dirty="0"/>
            </a:br>
            <a:endParaRPr lang="en-US" dirty="0"/>
          </a:p>
        </p:txBody>
      </p:sp>
      <p:pic>
        <p:nvPicPr>
          <p:cNvPr id="4" name="Picture 3">
            <a:extLst>
              <a:ext uri="{FF2B5EF4-FFF2-40B4-BE49-F238E27FC236}">
                <a16:creationId xmlns:a16="http://schemas.microsoft.com/office/drawing/2014/main" id="{B7213C57-8050-982D-B252-C92AD7E98850}"/>
              </a:ext>
            </a:extLst>
          </p:cNvPr>
          <p:cNvPicPr>
            <a:picLocks noChangeAspect="1"/>
          </p:cNvPicPr>
          <p:nvPr/>
        </p:nvPicPr>
        <p:blipFill>
          <a:blip r:embed="rId3"/>
          <a:stretch>
            <a:fillRect/>
          </a:stretch>
        </p:blipFill>
        <p:spPr>
          <a:xfrm>
            <a:off x="2237445" y="0"/>
            <a:ext cx="7548582" cy="1659861"/>
          </a:xfrm>
          <a:prstGeom prst="rect">
            <a:avLst/>
          </a:prstGeom>
        </p:spPr>
      </p:pic>
      <p:sp>
        <p:nvSpPr>
          <p:cNvPr id="6" name="TextBox 5">
            <a:extLst>
              <a:ext uri="{FF2B5EF4-FFF2-40B4-BE49-F238E27FC236}">
                <a16:creationId xmlns:a16="http://schemas.microsoft.com/office/drawing/2014/main" id="{7FAE119A-152F-E983-8A69-BD4FC69FBEF1}"/>
              </a:ext>
            </a:extLst>
          </p:cNvPr>
          <p:cNvSpPr txBox="1"/>
          <p:nvPr/>
        </p:nvSpPr>
        <p:spPr>
          <a:xfrm>
            <a:off x="0" y="5520107"/>
            <a:ext cx="12192000" cy="1815882"/>
          </a:xfrm>
          <a:prstGeom prst="rect">
            <a:avLst/>
          </a:prstGeom>
          <a:noFill/>
        </p:spPr>
        <p:txBody>
          <a:bodyPr wrap="square">
            <a:spAutoFit/>
          </a:bodyPr>
          <a:lstStyle/>
          <a:p>
            <a:r>
              <a:rPr lang="el-GR" sz="2800" b="1" dirty="0">
                <a:latin typeface="Aptos" panose="020B0004020202020204" pitchFamily="34" charset="0"/>
              </a:rPr>
              <a:t>Μαρία Γ. Σινανίδου, Int. IP LL.M., </a:t>
            </a:r>
            <a:endParaRPr lang="en-US" sz="2800" b="1" dirty="0">
              <a:latin typeface="Aptos" panose="020B0004020202020204" pitchFamily="34" charset="0"/>
            </a:endParaRPr>
          </a:p>
          <a:p>
            <a:r>
              <a:rPr lang="el-GR" sz="2800" b="1" dirty="0">
                <a:latin typeface="Aptos" panose="020B0004020202020204" pitchFamily="34" charset="0"/>
              </a:rPr>
              <a:t>Δικηγόρος – Διαπιστευμένη Διαμεσολαβήτρια</a:t>
            </a:r>
          </a:p>
          <a:p>
            <a:r>
              <a:rPr lang="el-GR" sz="2800" b="1" dirty="0">
                <a:latin typeface="Aptos" panose="020B0004020202020204" pitchFamily="34" charset="0"/>
              </a:rPr>
              <a:t>Επιστημονική Συνεργάτης ΟΠΙ</a:t>
            </a:r>
            <a:br>
              <a:rPr lang="el-GR" sz="2800" dirty="0">
                <a:latin typeface="Aptos" panose="020B0004020202020204" pitchFamily="34" charset="0"/>
              </a:rPr>
            </a:br>
            <a:endParaRPr lang="en-US" sz="2800" dirty="0">
              <a:latin typeface="Aptos" panose="020B0004020202020204" pitchFamily="34" charset="0"/>
            </a:endParaRPr>
          </a:p>
        </p:txBody>
      </p:sp>
      <p:sp>
        <p:nvSpPr>
          <p:cNvPr id="8" name="TextBox 7">
            <a:extLst>
              <a:ext uri="{FF2B5EF4-FFF2-40B4-BE49-F238E27FC236}">
                <a16:creationId xmlns:a16="http://schemas.microsoft.com/office/drawing/2014/main" id="{90FC057A-0E55-BCC6-5E0B-A5C3F6DABE9A}"/>
              </a:ext>
            </a:extLst>
          </p:cNvPr>
          <p:cNvSpPr txBox="1"/>
          <p:nvPr/>
        </p:nvSpPr>
        <p:spPr>
          <a:xfrm>
            <a:off x="7568120" y="6074105"/>
            <a:ext cx="4854102" cy="707886"/>
          </a:xfrm>
          <a:prstGeom prst="rect">
            <a:avLst/>
          </a:prstGeom>
          <a:noFill/>
        </p:spPr>
        <p:txBody>
          <a:bodyPr wrap="square">
            <a:spAutoFit/>
          </a:bodyPr>
          <a:lstStyle/>
          <a:p>
            <a:r>
              <a:rPr lang="el-GR" b="0" i="0" dirty="0">
                <a:solidFill>
                  <a:srgbClr val="7E8890"/>
                </a:solidFill>
                <a:effectLst/>
                <a:latin typeface="Roboto" panose="02000000000000000000" pitchFamily="2" charset="0"/>
              </a:rPr>
              <a:t> </a:t>
            </a:r>
            <a:r>
              <a:rPr lang="el-GR" sz="2000" b="0" i="0" dirty="0">
                <a:solidFill>
                  <a:srgbClr val="FDFBF6"/>
                </a:solidFill>
                <a:effectLst/>
                <a:latin typeface="Aptos" panose="020B0004020202020204" pitchFamily="34" charset="0"/>
              </a:rPr>
              <a:t>Έκθεση Καινοτομίας </a:t>
            </a:r>
          </a:p>
          <a:p>
            <a:r>
              <a:rPr lang="el-GR" sz="2000" b="0" i="0" dirty="0">
                <a:solidFill>
                  <a:srgbClr val="FDFBF6"/>
                </a:solidFill>
                <a:effectLst/>
                <a:latin typeface="Aptos" panose="020B0004020202020204" pitchFamily="34" charset="0"/>
              </a:rPr>
              <a:t>&amp; Μεταφοράς Τεχνογνωσίας </a:t>
            </a:r>
            <a:r>
              <a:rPr lang="el-GR" sz="2000" dirty="0">
                <a:solidFill>
                  <a:srgbClr val="FDFBF6"/>
                </a:solidFill>
                <a:latin typeface="Aptos" panose="020B0004020202020204" pitchFamily="34" charset="0"/>
              </a:rPr>
              <a:t>| 28.2.2026</a:t>
            </a:r>
            <a:endParaRPr lang="en-US" sz="2000" dirty="0">
              <a:solidFill>
                <a:srgbClr val="FDFBF6"/>
              </a:solidFill>
              <a:latin typeface="Aptos" panose="020B0004020202020204" pitchFamily="34" charset="0"/>
            </a:endParaRP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510028-5C12-C890-705D-89458CE2BBB3}"/>
              </a:ext>
            </a:extLst>
          </p:cNvPr>
          <p:cNvSpPr txBox="1"/>
          <p:nvPr/>
        </p:nvSpPr>
        <p:spPr>
          <a:xfrm>
            <a:off x="369649" y="4618672"/>
            <a:ext cx="2811295" cy="1200329"/>
          </a:xfrm>
          <a:prstGeom prst="rect">
            <a:avLst/>
          </a:prstGeom>
          <a:noFill/>
        </p:spPr>
        <p:txBody>
          <a:bodyPr wrap="square">
            <a:spAutoFit/>
          </a:bodyPr>
          <a:lstStyle/>
          <a:p>
            <a:pPr algn="ctr"/>
            <a:r>
              <a:rPr lang="el-GR" sz="3600" b="1" dirty="0">
                <a:latin typeface="Aptos" panose="020B0004020202020204" pitchFamily="34" charset="0"/>
                <a:cs typeface="Calibri" panose="020F0502020204030204" pitchFamily="34" charset="0"/>
              </a:rPr>
              <a:t>ΔΙΑΡΚΕΙΑ ΠΡΟΣΤΑΣΙΑΣ</a:t>
            </a:r>
          </a:p>
        </p:txBody>
      </p:sp>
      <p:sp>
        <p:nvSpPr>
          <p:cNvPr id="10" name="TextBox 9">
            <a:extLst>
              <a:ext uri="{FF2B5EF4-FFF2-40B4-BE49-F238E27FC236}">
                <a16:creationId xmlns:a16="http://schemas.microsoft.com/office/drawing/2014/main" id="{6FDDD937-0842-433A-78A5-401D7C53DB82}"/>
              </a:ext>
            </a:extLst>
          </p:cNvPr>
          <p:cNvSpPr txBox="1"/>
          <p:nvPr/>
        </p:nvSpPr>
        <p:spPr>
          <a:xfrm>
            <a:off x="3681918" y="408769"/>
            <a:ext cx="8273375" cy="5335371"/>
          </a:xfrm>
          <a:prstGeom prst="rect">
            <a:avLst/>
          </a:prstGeom>
          <a:noFill/>
        </p:spPr>
        <p:txBody>
          <a:bodyPr wrap="square">
            <a:spAutoFit/>
          </a:bodyPr>
          <a:lstStyle/>
          <a:p>
            <a:pPr>
              <a:lnSpc>
                <a:spcPct val="114000"/>
              </a:lnSpc>
              <a:spcBef>
                <a:spcPts val="0"/>
              </a:spcBef>
              <a:buNone/>
            </a:pPr>
            <a:r>
              <a:rPr lang="el-GR" sz="2800" b="1" dirty="0">
                <a:latin typeface="Aptos" panose="020B0004020202020204" pitchFamily="34" charset="0"/>
                <a:cs typeface="Calibri" panose="020F0502020204030204" pitchFamily="34" charset="0"/>
              </a:rPr>
              <a:t>Δημιουργός</a:t>
            </a:r>
            <a:r>
              <a:rPr lang="en-US" sz="2800" dirty="0">
                <a:latin typeface="Aptos" panose="020B0004020202020204" pitchFamily="34" charset="0"/>
                <a:cs typeface="Calibri" panose="020F0502020204030204" pitchFamily="34" charset="0"/>
              </a:rPr>
              <a:t>: </a:t>
            </a:r>
            <a:endParaRPr lang="el-GR" sz="2800" dirty="0">
              <a:latin typeface="Aptos" panose="020B0004020202020204" pitchFamily="34" charset="0"/>
              <a:cs typeface="Calibri" panose="020F0502020204030204" pitchFamily="34" charset="0"/>
            </a:endParaRPr>
          </a:p>
          <a:p>
            <a:pPr>
              <a:lnSpc>
                <a:spcPct val="114000"/>
              </a:lnSpc>
              <a:spcBef>
                <a:spcPts val="0"/>
              </a:spcBef>
              <a:buNone/>
            </a:pPr>
            <a:r>
              <a:rPr lang="el-GR" sz="2800" dirty="0">
                <a:latin typeface="Aptos" panose="020B0004020202020204" pitchFamily="34" charset="0"/>
                <a:cs typeface="Calibri" panose="020F0502020204030204" pitchFamily="34" charset="0"/>
              </a:rPr>
              <a:t>Καθόλη τη διάρκεια της ζωής του και 70 χρόνια μετά τον</a:t>
            </a:r>
            <a:r>
              <a:rPr lang="en-US" sz="2800" dirty="0">
                <a:latin typeface="Aptos" panose="020B0004020202020204" pitchFamily="34" charset="0"/>
                <a:cs typeface="Calibri" panose="020F0502020204030204" pitchFamily="34" charset="0"/>
              </a:rPr>
              <a:t> </a:t>
            </a:r>
            <a:r>
              <a:rPr lang="el-GR" sz="2800" dirty="0">
                <a:latin typeface="Aptos" panose="020B0004020202020204" pitchFamily="34" charset="0"/>
                <a:cs typeface="Calibri" panose="020F0502020204030204" pitchFamily="34" charset="0"/>
              </a:rPr>
              <a:t>θάνατό του</a:t>
            </a:r>
          </a:p>
          <a:p>
            <a:pPr>
              <a:lnSpc>
                <a:spcPct val="114000"/>
              </a:lnSpc>
              <a:spcBef>
                <a:spcPts val="0"/>
              </a:spcBef>
              <a:buNone/>
            </a:pPr>
            <a:endParaRPr lang="el-GR" sz="2800" b="1" dirty="0">
              <a:latin typeface="Aptos" panose="020B0004020202020204" pitchFamily="34" charset="0"/>
              <a:cs typeface="Calibri" panose="020F0502020204030204" pitchFamily="34" charset="0"/>
            </a:endParaRPr>
          </a:p>
          <a:p>
            <a:pPr>
              <a:lnSpc>
                <a:spcPct val="114000"/>
              </a:lnSpc>
              <a:spcBef>
                <a:spcPts val="0"/>
              </a:spcBef>
              <a:buNone/>
            </a:pPr>
            <a:endParaRPr lang="en-US" sz="2800" b="1" dirty="0">
              <a:latin typeface="Aptos" panose="020B0004020202020204" pitchFamily="34" charset="0"/>
              <a:cs typeface="Calibri" panose="020F0502020204030204" pitchFamily="34" charset="0"/>
            </a:endParaRPr>
          </a:p>
          <a:p>
            <a:pPr>
              <a:lnSpc>
                <a:spcPct val="114000"/>
              </a:lnSpc>
              <a:spcBef>
                <a:spcPts val="0"/>
              </a:spcBef>
              <a:buNone/>
            </a:pPr>
            <a:r>
              <a:rPr lang="el-GR" sz="2800" b="1" dirty="0">
                <a:latin typeface="Aptos" panose="020B0004020202020204" pitchFamily="34" charset="0"/>
                <a:cs typeface="Calibri" panose="020F0502020204030204" pitchFamily="34" charset="0"/>
              </a:rPr>
              <a:t>Δικαιούχος συγγενικών δικαιωμάτων</a:t>
            </a:r>
            <a:r>
              <a:rPr lang="el-GR" sz="2800" dirty="0">
                <a:latin typeface="Aptos" panose="020B0004020202020204" pitchFamily="34" charset="0"/>
                <a:cs typeface="Calibri" panose="020F0502020204030204" pitchFamily="34" charset="0"/>
              </a:rPr>
              <a:t>: </a:t>
            </a:r>
          </a:p>
          <a:p>
            <a:pPr>
              <a:lnSpc>
                <a:spcPct val="114000"/>
              </a:lnSpc>
              <a:spcBef>
                <a:spcPts val="0"/>
              </a:spcBef>
              <a:buNone/>
            </a:pPr>
            <a:r>
              <a:rPr lang="el-GR" sz="2800" dirty="0">
                <a:latin typeface="Aptos" panose="020B0004020202020204" pitchFamily="34" charset="0"/>
                <a:cs typeface="Calibri" panose="020F0502020204030204" pitchFamily="34" charset="0"/>
              </a:rPr>
              <a:t>50 ή 70 χρόνια ανάλογα με τις ειδικές διατάξεις</a:t>
            </a:r>
          </a:p>
          <a:p>
            <a:pPr>
              <a:lnSpc>
                <a:spcPct val="114000"/>
              </a:lnSpc>
              <a:spcBef>
                <a:spcPts val="0"/>
              </a:spcBef>
            </a:pPr>
            <a:endParaRPr lang="el-GR" sz="2800" dirty="0">
              <a:latin typeface="Aptos" panose="020B0004020202020204" pitchFamily="34" charset="0"/>
              <a:cs typeface="Calibri" panose="020F0502020204030204" pitchFamily="34" charset="0"/>
            </a:endParaRPr>
          </a:p>
          <a:p>
            <a:pPr marL="0" indent="0">
              <a:lnSpc>
                <a:spcPct val="114000"/>
              </a:lnSpc>
              <a:spcBef>
                <a:spcPts val="0"/>
              </a:spcBef>
              <a:buNone/>
            </a:pPr>
            <a:endParaRPr lang="en-US" sz="2800" i="1" dirty="0">
              <a:latin typeface="Aptos" panose="020B0004020202020204" pitchFamily="34" charset="0"/>
              <a:cs typeface="Calibri" panose="020F0502020204030204" pitchFamily="34" charset="0"/>
            </a:endParaRPr>
          </a:p>
          <a:p>
            <a:pPr marL="0" indent="0">
              <a:lnSpc>
                <a:spcPct val="114000"/>
              </a:lnSpc>
              <a:spcBef>
                <a:spcPts val="0"/>
              </a:spcBef>
              <a:buNone/>
            </a:pPr>
            <a:r>
              <a:rPr lang="el-GR" sz="2400" i="1" u="sng" dirty="0">
                <a:latin typeface="Aptos" panose="020B0004020202020204" pitchFamily="34" charset="0"/>
                <a:cs typeface="Calibri" panose="020F0502020204030204" pitchFamily="34" charset="0"/>
              </a:rPr>
              <a:t>Σημείωση</a:t>
            </a:r>
            <a:r>
              <a:rPr lang="en-US" sz="2400" i="1" u="sng" dirty="0">
                <a:latin typeface="Aptos" panose="020B0004020202020204" pitchFamily="34" charset="0"/>
                <a:cs typeface="Calibri" panose="020F0502020204030204" pitchFamily="34" charset="0"/>
              </a:rPr>
              <a:t>:</a:t>
            </a:r>
            <a:r>
              <a:rPr lang="en-US" sz="2400" i="1" dirty="0">
                <a:latin typeface="Aptos" panose="020B0004020202020204" pitchFamily="34" charset="0"/>
                <a:cs typeface="Calibri" panose="020F0502020204030204" pitchFamily="34" charset="0"/>
              </a:rPr>
              <a:t> </a:t>
            </a:r>
            <a:r>
              <a:rPr lang="el-GR" sz="2400" i="1" dirty="0">
                <a:latin typeface="Aptos" panose="020B0004020202020204" pitchFamily="34" charset="0"/>
                <a:cs typeface="Calibri" panose="020F0502020204030204" pitchFamily="34" charset="0"/>
              </a:rPr>
              <a:t>Υπολογίζουμε από την 1</a:t>
            </a:r>
            <a:r>
              <a:rPr lang="el-GR" sz="2400" i="1" baseline="30000" dirty="0">
                <a:latin typeface="Aptos" panose="020B0004020202020204" pitchFamily="34" charset="0"/>
                <a:cs typeface="Calibri" panose="020F0502020204030204" pitchFamily="34" charset="0"/>
              </a:rPr>
              <a:t>η</a:t>
            </a:r>
            <a:r>
              <a:rPr lang="el-GR" sz="2400" i="1" dirty="0">
                <a:latin typeface="Aptos" panose="020B0004020202020204" pitchFamily="34" charset="0"/>
                <a:cs typeface="Calibri" panose="020F0502020204030204" pitchFamily="34" charset="0"/>
              </a:rPr>
              <a:t> Ιανουαρίου του έτους που ακολουθεί τον θάνατο του δημιουργού/δικαιούχου</a:t>
            </a:r>
          </a:p>
        </p:txBody>
      </p:sp>
    </p:spTree>
    <p:extLst>
      <p:ext uri="{BB962C8B-B14F-4D97-AF65-F5344CB8AC3E}">
        <p14:creationId xmlns:p14="http://schemas.microsoft.com/office/powerpoint/2010/main" val="277875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a:extLst>
              <a:ext uri="{FF2B5EF4-FFF2-40B4-BE49-F238E27FC236}">
                <a16:creationId xmlns:a16="http://schemas.microsoft.com/office/drawing/2014/main" id="{7A59DCC5-350D-9A97-ADCD-3D2CBF15A3FD}"/>
              </a:ext>
            </a:extLst>
          </p:cNvPr>
          <p:cNvSpPr>
            <a:spLocks noGrp="1"/>
          </p:cNvSpPr>
          <p:nvPr>
            <p:ph type="title"/>
          </p:nvPr>
        </p:nvSpPr>
        <p:spPr>
          <a:xfrm>
            <a:off x="291830" y="448780"/>
            <a:ext cx="10988282" cy="543441"/>
          </a:xfrm>
        </p:spPr>
        <p:txBody>
          <a:bodyPr>
            <a:noAutofit/>
          </a:bodyPr>
          <a:lstStyle/>
          <a:p>
            <a:r>
              <a:rPr lang="el-GR" altLang="en-US" sz="3200" b="1" dirty="0">
                <a:latin typeface="Aptos" panose="020B0004020202020204" pitchFamily="34" charset="0"/>
                <a:cs typeface="Calibri" pitchFamily="34" charset="0"/>
              </a:rPr>
              <a:t>Ποιος είναι ο δικαιούχος του δικαιώματος </a:t>
            </a:r>
            <a:br>
              <a:rPr lang="en-US" altLang="en-US" sz="3200" b="1" dirty="0">
                <a:latin typeface="Aptos" panose="020B0004020202020204" pitchFamily="34" charset="0"/>
                <a:cs typeface="Calibri" pitchFamily="34" charset="0"/>
              </a:rPr>
            </a:br>
            <a:r>
              <a:rPr lang="el-GR" altLang="en-US" sz="3200" b="1" dirty="0">
                <a:latin typeface="Aptos" panose="020B0004020202020204" pitchFamily="34" charset="0"/>
                <a:cs typeface="Calibri" pitchFamily="34" charset="0"/>
              </a:rPr>
              <a:t>πνευματικής ιδιοκτησίας;</a:t>
            </a:r>
            <a:endParaRPr lang="el-GR" sz="3200" b="1" dirty="0">
              <a:latin typeface="Aptos" panose="020B0004020202020204" pitchFamily="34" charset="0"/>
              <a:cs typeface="Calibri" pitchFamily="34" charset="0"/>
            </a:endParaRPr>
          </a:p>
        </p:txBody>
      </p:sp>
      <p:sp>
        <p:nvSpPr>
          <p:cNvPr id="10" name="Θέση περιεχομένου 2">
            <a:extLst>
              <a:ext uri="{FF2B5EF4-FFF2-40B4-BE49-F238E27FC236}">
                <a16:creationId xmlns:a16="http://schemas.microsoft.com/office/drawing/2014/main" id="{FD3F0831-5697-A49C-29A6-E74E3572DC8F}"/>
              </a:ext>
            </a:extLst>
          </p:cNvPr>
          <p:cNvSpPr txBox="1">
            <a:spLocks/>
          </p:cNvSpPr>
          <p:nvPr/>
        </p:nvSpPr>
        <p:spPr>
          <a:xfrm>
            <a:off x="291830" y="1393026"/>
            <a:ext cx="12013231" cy="40719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pPr>
            <a:r>
              <a:rPr lang="el-GR" sz="2000" dirty="0">
                <a:latin typeface="Aptos" panose="020B0004020202020204" pitchFamily="34" charset="0"/>
                <a:cs typeface="Calibri" panose="020F0502020204030204" pitchFamily="34" charset="0"/>
              </a:rPr>
              <a:t>Ο </a:t>
            </a:r>
            <a:r>
              <a:rPr lang="el-GR" sz="2000" b="1" dirty="0">
                <a:latin typeface="Aptos" panose="020B0004020202020204" pitchFamily="34" charset="0"/>
                <a:cs typeface="Calibri" panose="020F0502020204030204" pitchFamily="34" charset="0"/>
              </a:rPr>
              <a:t>δημιουργός</a:t>
            </a:r>
            <a:r>
              <a:rPr lang="el-GR" sz="2000" dirty="0">
                <a:latin typeface="Aptos" panose="020B0004020202020204" pitchFamily="34" charset="0"/>
                <a:cs typeface="Calibri" panose="020F0502020204030204" pitchFamily="34" charset="0"/>
              </a:rPr>
              <a:t> ή οι δημιουργοί του έργου (όνομα πάνω στο έργο) (α. 6 ν. 2121/1993) – </a:t>
            </a:r>
            <a:endParaRPr lang="en-US" sz="2000" dirty="0">
              <a:latin typeface="Aptos" panose="020B0004020202020204" pitchFamily="34" charset="0"/>
              <a:cs typeface="Calibri" panose="020F0502020204030204" pitchFamily="34" charset="0"/>
            </a:endParaRPr>
          </a:p>
          <a:p>
            <a:pPr marL="0" indent="0">
              <a:lnSpc>
                <a:spcPct val="114000"/>
              </a:lnSpc>
              <a:spcBef>
                <a:spcPts val="0"/>
              </a:spcBef>
              <a:buFont typeface="Arial" panose="020B0604020202020204" pitchFamily="34" charset="0"/>
              <a:buNone/>
            </a:pPr>
            <a:r>
              <a:rPr lang="el-GR" sz="2000" dirty="0">
                <a:latin typeface="Aptos" panose="020B0004020202020204" pitchFamily="34" charset="0"/>
                <a:cs typeface="Calibri" panose="020F0502020204030204" pitchFamily="34" charset="0"/>
              </a:rPr>
              <a:t>μπορεί να επιλέξει ψευδώνυμο ή να παραμείνει ανώνυμος</a:t>
            </a:r>
          </a:p>
          <a:p>
            <a:pPr>
              <a:lnSpc>
                <a:spcPct val="114000"/>
              </a:lnSpc>
              <a:spcBef>
                <a:spcPts val="0"/>
              </a:spcBef>
            </a:pPr>
            <a:endParaRPr lang="el-GR" sz="2000" dirty="0">
              <a:latin typeface="Aptos" panose="020B0004020202020204" pitchFamily="34" charset="0"/>
              <a:cs typeface="Calibri" panose="020F0502020204030204" pitchFamily="34" charset="0"/>
            </a:endParaRPr>
          </a:p>
          <a:p>
            <a:pPr>
              <a:lnSpc>
                <a:spcPct val="114000"/>
              </a:lnSpc>
              <a:spcBef>
                <a:spcPts val="0"/>
              </a:spcBef>
            </a:pPr>
            <a:r>
              <a:rPr lang="el-GR" sz="2000" dirty="0">
                <a:latin typeface="Aptos" panose="020B0004020202020204" pitchFamily="34" charset="0"/>
                <a:cs typeface="Calibri" panose="020F0502020204030204" pitchFamily="34" charset="0"/>
              </a:rPr>
              <a:t>Πάντοτε </a:t>
            </a:r>
            <a:r>
              <a:rPr lang="el-GR" sz="2000" b="1" dirty="0">
                <a:latin typeface="Aptos" panose="020B0004020202020204" pitchFamily="34" charset="0"/>
                <a:cs typeface="Calibri" panose="020F0502020204030204" pitchFamily="34" charset="0"/>
              </a:rPr>
              <a:t>φυσικό πρόσωπο </a:t>
            </a:r>
          </a:p>
          <a:p>
            <a:pPr>
              <a:lnSpc>
                <a:spcPct val="114000"/>
              </a:lnSpc>
              <a:spcBef>
                <a:spcPts val="0"/>
              </a:spcBef>
            </a:pPr>
            <a:endParaRPr lang="el-GR" sz="2000" b="1" dirty="0">
              <a:latin typeface="Aptos" panose="020B0004020202020204" pitchFamily="34" charset="0"/>
              <a:cs typeface="Calibri" panose="020F0502020204030204" pitchFamily="34" charset="0"/>
            </a:endParaRPr>
          </a:p>
          <a:p>
            <a:pPr>
              <a:lnSpc>
                <a:spcPct val="114000"/>
              </a:lnSpc>
              <a:spcBef>
                <a:spcPts val="0"/>
              </a:spcBef>
            </a:pPr>
            <a:r>
              <a:rPr lang="el-GR" sz="2000" b="1" dirty="0">
                <a:latin typeface="Aptos" panose="020B0004020202020204" pitchFamily="34" charset="0"/>
                <a:cs typeface="Calibri" panose="020F0502020204030204" pitchFamily="34" charset="0"/>
              </a:rPr>
              <a:t>Και ο ανήλικος </a:t>
            </a:r>
            <a:r>
              <a:rPr lang="el-GR" sz="2000" dirty="0">
                <a:latin typeface="Aptos" panose="020B0004020202020204" pitchFamily="34" charset="0"/>
                <a:cs typeface="Calibri" panose="020F0502020204030204" pitchFamily="34" charset="0"/>
              </a:rPr>
              <a:t>(διάφορη η άσκηση του δικαιώματος – δικαιοπρακτική ικανότητα)</a:t>
            </a:r>
          </a:p>
          <a:p>
            <a:pPr>
              <a:lnSpc>
                <a:spcPct val="114000"/>
              </a:lnSpc>
              <a:spcBef>
                <a:spcPts val="0"/>
              </a:spcBef>
            </a:pPr>
            <a:endParaRPr lang="el-GR" sz="2000" dirty="0">
              <a:latin typeface="Aptos" panose="020B0004020202020204" pitchFamily="34" charset="0"/>
              <a:cs typeface="Calibri" panose="020F0502020204030204" pitchFamily="34" charset="0"/>
            </a:endParaRPr>
          </a:p>
          <a:p>
            <a:pPr>
              <a:lnSpc>
                <a:spcPct val="114000"/>
              </a:lnSpc>
              <a:spcBef>
                <a:spcPts val="0"/>
              </a:spcBef>
            </a:pPr>
            <a:r>
              <a:rPr lang="el-GR" sz="2000" dirty="0">
                <a:latin typeface="Aptos" panose="020B0004020202020204" pitchFamily="34" charset="0"/>
                <a:cs typeface="Calibri" panose="020F0502020204030204" pitchFamily="34" charset="0"/>
              </a:rPr>
              <a:t>Έργα </a:t>
            </a:r>
            <a:r>
              <a:rPr lang="el-GR" sz="2000" b="1" dirty="0">
                <a:latin typeface="Aptos" panose="020B0004020202020204" pitchFamily="34" charset="0"/>
                <a:cs typeface="Calibri" panose="020F0502020204030204" pitchFamily="34" charset="0"/>
              </a:rPr>
              <a:t>συνεργασίας</a:t>
            </a:r>
            <a:r>
              <a:rPr lang="el-GR" sz="2000" dirty="0">
                <a:latin typeface="Aptos" panose="020B0004020202020204" pitchFamily="34" charset="0"/>
                <a:cs typeface="Calibri" panose="020F0502020204030204" pitchFamily="34" charset="0"/>
              </a:rPr>
              <a:t> (άμεση σύμπραξη δύο ή περισσότερων δημιουργών - το δικαίωμα ανήκει κατά ίσα μέρη στους συνδημιουργούς), </a:t>
            </a:r>
            <a:r>
              <a:rPr lang="el-GR" sz="2000" b="1" dirty="0">
                <a:latin typeface="Aptos" panose="020B0004020202020204" pitchFamily="34" charset="0"/>
                <a:cs typeface="Calibri" panose="020F0502020204030204" pitchFamily="34" charset="0"/>
              </a:rPr>
              <a:t>συλλογικά</a:t>
            </a:r>
            <a:r>
              <a:rPr lang="el-GR" sz="2000" dirty="0">
                <a:latin typeface="Aptos" panose="020B0004020202020204" pitchFamily="34" charset="0"/>
                <a:cs typeface="Calibri" panose="020F0502020204030204" pitchFamily="34" charset="0"/>
              </a:rPr>
              <a:t> (αυτοτελείς συμβολές υπό την πνευματική διεύθυνση και συντονισμό φυσικού προσώπου - αρχικός δικαιούχος του περιουσιακού και του ηθικού δικαιώματος επί του συλλογικού έργου - Οι δημιουργοί των επιμέρους συμβολών είναι αρχικοί δικαιούχοι του περιουσιακού και του ηθικού δικαιώματος επί των συμβολών τους, εφόσον αυτές είναι δεκτικές χωριστής εκμετάλλευσης) και </a:t>
            </a:r>
            <a:r>
              <a:rPr lang="el-GR" sz="2000" b="1" dirty="0">
                <a:latin typeface="Aptos" panose="020B0004020202020204" pitchFamily="34" charset="0"/>
                <a:cs typeface="Calibri" panose="020F0502020204030204" pitchFamily="34" charset="0"/>
              </a:rPr>
              <a:t>σύνθετα έργα </a:t>
            </a:r>
            <a:r>
              <a:rPr lang="el-GR" sz="2000" dirty="0">
                <a:latin typeface="Aptos" panose="020B0004020202020204" pitchFamily="34" charset="0"/>
                <a:cs typeface="Calibri" panose="020F0502020204030204" pitchFamily="34" charset="0"/>
              </a:rPr>
              <a:t>(τμήματα που έχουν δημιουργηθεί χωριστά - οι δημιουργοί των τμημάτων επί του συνθέτου έργου και αποκλειστικοί αρχικοί δικαιούχοι των δικαιωμάτων του τμήματος, που δημιούργησε ο καθένας εφόσον αυτό είναι δεκτικό χωριστής εκμετάλλευσης) (α. 7 ν. 2121/1993)</a:t>
            </a:r>
          </a:p>
          <a:p>
            <a:endParaRPr lang="el-GR" sz="1400" dirty="0"/>
          </a:p>
        </p:txBody>
      </p:sp>
    </p:spTree>
    <p:extLst>
      <p:ext uri="{BB962C8B-B14F-4D97-AF65-F5344CB8AC3E}">
        <p14:creationId xmlns:p14="http://schemas.microsoft.com/office/powerpoint/2010/main" val="246129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626136-BBC2-44FF-A81E-709BB81C9226}"/>
              </a:ext>
            </a:extLst>
          </p:cNvPr>
          <p:cNvSpPr>
            <a:spLocks noGrp="1"/>
          </p:cNvSpPr>
          <p:nvPr>
            <p:ph sz="half" idx="2"/>
          </p:nvPr>
        </p:nvSpPr>
        <p:spPr>
          <a:xfrm>
            <a:off x="3460565" y="1067616"/>
            <a:ext cx="7965460" cy="4933134"/>
          </a:xfrm>
        </p:spPr>
        <p:txBody>
          <a:bodyPr>
            <a:normAutofit fontScale="62500" lnSpcReduction="20000"/>
          </a:bodyPr>
          <a:lstStyle/>
          <a:p>
            <a:pPr>
              <a:lnSpc>
                <a:spcPct val="124000"/>
              </a:lnSpc>
              <a:spcBef>
                <a:spcPts val="0"/>
              </a:spcBef>
              <a:buFont typeface="Wingdings" panose="05000000000000000000" pitchFamily="2" charset="2"/>
              <a:buChar char="Ø"/>
            </a:pPr>
            <a:r>
              <a:rPr lang="el-GR" sz="4500" b="1" dirty="0">
                <a:solidFill>
                  <a:schemeClr val="accent1"/>
                </a:solidFill>
                <a:latin typeface="Aptos" panose="020B0004020202020204" pitchFamily="34" charset="0"/>
                <a:cs typeface="Calibri" panose="020F0502020204030204" pitchFamily="34" charset="0"/>
              </a:rPr>
              <a:t>ΠΕΡΙΟΥΣΙΑΚΟ ΔΙΚΑΙΩΜΑ</a:t>
            </a:r>
          </a:p>
          <a:p>
            <a:pPr marL="0" indent="0">
              <a:lnSpc>
                <a:spcPct val="124000"/>
              </a:lnSpc>
              <a:spcBef>
                <a:spcPts val="0"/>
              </a:spcBef>
              <a:buNone/>
            </a:pPr>
            <a:r>
              <a:rPr lang="el-GR" sz="3400" i="1" dirty="0">
                <a:latin typeface="Aptos" panose="020B0004020202020204" pitchFamily="34" charset="0"/>
                <a:cs typeface="Calibri" panose="020F0502020204030204" pitchFamily="34" charset="0"/>
              </a:rPr>
              <a:t>Δίνει τη δυνατότητα στον δημιουργό να επωφεληθεί οικονομικά / να λάβει την ‘ανταμοιβή’ που δικαιούται από την εκμετάλλευση του έργου του.</a:t>
            </a:r>
          </a:p>
          <a:p>
            <a:pPr marL="0" indent="0">
              <a:lnSpc>
                <a:spcPct val="124000"/>
              </a:lnSpc>
              <a:spcBef>
                <a:spcPts val="0"/>
              </a:spcBef>
              <a:buNone/>
            </a:pPr>
            <a:endParaRPr lang="el-GR" sz="3400" i="1" dirty="0">
              <a:latin typeface="Aptos" panose="020B0004020202020204" pitchFamily="34" charset="0"/>
              <a:cs typeface="Calibri" panose="020F0502020204030204" pitchFamily="34" charset="0"/>
            </a:endParaRPr>
          </a:p>
          <a:p>
            <a:pPr marL="0" indent="0">
              <a:lnSpc>
                <a:spcPct val="124000"/>
              </a:lnSpc>
              <a:spcBef>
                <a:spcPts val="0"/>
              </a:spcBef>
              <a:buNone/>
            </a:pPr>
            <a:endParaRPr lang="el-GR" sz="3400" b="1" dirty="0">
              <a:latin typeface="Aptos" panose="020B0004020202020204" pitchFamily="34" charset="0"/>
              <a:cs typeface="Calibri" panose="020F0502020204030204" pitchFamily="34" charset="0"/>
            </a:endParaRPr>
          </a:p>
          <a:p>
            <a:pPr>
              <a:lnSpc>
                <a:spcPct val="124000"/>
              </a:lnSpc>
              <a:spcBef>
                <a:spcPts val="0"/>
              </a:spcBef>
              <a:buFont typeface="Wingdings" panose="05000000000000000000" pitchFamily="2" charset="2"/>
              <a:buChar char="Ø"/>
            </a:pPr>
            <a:r>
              <a:rPr lang="el-GR" sz="4500" b="1" dirty="0">
                <a:solidFill>
                  <a:schemeClr val="accent1"/>
                </a:solidFill>
                <a:latin typeface="Aptos" panose="020B0004020202020204" pitchFamily="34" charset="0"/>
                <a:cs typeface="Calibri" panose="020F0502020204030204" pitchFamily="34" charset="0"/>
              </a:rPr>
              <a:t>ΗΘΙΚΟ ΔΙΚΑΙΩΜΑ</a:t>
            </a:r>
          </a:p>
          <a:p>
            <a:pPr marL="0" indent="0">
              <a:lnSpc>
                <a:spcPct val="124000"/>
              </a:lnSpc>
              <a:spcBef>
                <a:spcPts val="0"/>
              </a:spcBef>
              <a:buNone/>
            </a:pPr>
            <a:r>
              <a:rPr lang="el-GR" sz="3400" i="1" dirty="0">
                <a:latin typeface="Aptos" panose="020B0004020202020204" pitchFamily="34" charset="0"/>
                <a:cs typeface="Calibri" panose="020F0502020204030204" pitchFamily="34" charset="0"/>
              </a:rPr>
              <a:t>Προστατεύει τον προσωπικό δεσμό του δημιουργού με το έργο του.</a:t>
            </a:r>
          </a:p>
          <a:p>
            <a:pPr marL="0" indent="0">
              <a:lnSpc>
                <a:spcPct val="124000"/>
              </a:lnSpc>
              <a:spcBef>
                <a:spcPts val="0"/>
              </a:spcBef>
              <a:buNone/>
            </a:pPr>
            <a:endParaRPr lang="el-GR" sz="3400" dirty="0">
              <a:latin typeface="Aptos" panose="020B0004020202020204" pitchFamily="34" charset="0"/>
              <a:cs typeface="Calibri" panose="020F0502020204030204" pitchFamily="34" charset="0"/>
            </a:endParaRPr>
          </a:p>
          <a:p>
            <a:pPr marL="0" indent="0">
              <a:lnSpc>
                <a:spcPct val="124000"/>
              </a:lnSpc>
              <a:spcBef>
                <a:spcPts val="0"/>
              </a:spcBef>
              <a:buNone/>
            </a:pPr>
            <a:r>
              <a:rPr lang="el-GR" sz="3400" b="1" dirty="0">
                <a:latin typeface="Aptos" panose="020B0004020202020204" pitchFamily="34" charset="0"/>
                <a:cs typeface="Calibri" panose="020F0502020204030204" pitchFamily="34" charset="0"/>
              </a:rPr>
              <a:t>ΠΡΟΣΟΧΗ</a:t>
            </a:r>
            <a:r>
              <a:rPr lang="en-US" sz="3400" b="1" dirty="0">
                <a:latin typeface="Aptos" panose="020B0004020202020204" pitchFamily="34" charset="0"/>
                <a:cs typeface="Calibri" panose="020F0502020204030204" pitchFamily="34" charset="0"/>
              </a:rPr>
              <a:t>: </a:t>
            </a:r>
            <a:endParaRPr lang="el-GR" sz="3400" b="1" dirty="0">
              <a:latin typeface="Aptos" panose="020B0004020202020204" pitchFamily="34" charset="0"/>
              <a:cs typeface="Calibri" panose="020F0502020204030204" pitchFamily="34" charset="0"/>
            </a:endParaRPr>
          </a:p>
          <a:p>
            <a:pPr marL="0" indent="0">
              <a:lnSpc>
                <a:spcPct val="124000"/>
              </a:lnSpc>
              <a:spcBef>
                <a:spcPts val="0"/>
              </a:spcBef>
              <a:buNone/>
            </a:pPr>
            <a:r>
              <a:rPr lang="el-GR" sz="3400" i="1" dirty="0">
                <a:latin typeface="Aptos" panose="020B0004020202020204" pitchFamily="34" charset="0"/>
                <a:cs typeface="Calibri" panose="020F0502020204030204" pitchFamily="34" charset="0"/>
              </a:rPr>
              <a:t>Το περιουσιακό δικαίωμα μπορεί να μεταβιβαστεί μεταξύ ζώντων .</a:t>
            </a:r>
            <a:endParaRPr lang="de-DE" sz="3400" i="1" dirty="0">
              <a:latin typeface="Aptos" panose="020B0004020202020204" pitchFamily="34" charset="0"/>
              <a:cs typeface="Calibri" panose="020F0502020204030204" pitchFamily="34" charset="0"/>
            </a:endParaRPr>
          </a:p>
          <a:p>
            <a:pPr marL="0" indent="0">
              <a:lnSpc>
                <a:spcPct val="124000"/>
              </a:lnSpc>
              <a:spcBef>
                <a:spcPts val="0"/>
              </a:spcBef>
              <a:buNone/>
            </a:pPr>
            <a:endParaRPr lang="de-DE" sz="3400" i="1" dirty="0">
              <a:latin typeface="Aptos" panose="020B0004020202020204" pitchFamily="34" charset="0"/>
              <a:cs typeface="Calibri" panose="020F0502020204030204" pitchFamily="34" charset="0"/>
            </a:endParaRPr>
          </a:p>
          <a:p>
            <a:pPr marL="0" indent="0">
              <a:lnSpc>
                <a:spcPct val="124000"/>
              </a:lnSpc>
              <a:spcBef>
                <a:spcPts val="0"/>
              </a:spcBef>
              <a:buNone/>
            </a:pPr>
            <a:r>
              <a:rPr lang="el-GR" sz="3400" i="1" dirty="0">
                <a:latin typeface="Aptos" panose="020B0004020202020204" pitchFamily="34" charset="0"/>
                <a:cs typeface="Calibri" panose="020F0502020204030204" pitchFamily="34" charset="0"/>
              </a:rPr>
              <a:t>Το ηθικό δικαίωμα είναι αμεταβίβαστο.</a:t>
            </a:r>
          </a:p>
          <a:p>
            <a:endParaRPr lang="el-GR" dirty="0"/>
          </a:p>
        </p:txBody>
      </p:sp>
      <p:sp>
        <p:nvSpPr>
          <p:cNvPr id="4" name="Ορθογώνιο 1">
            <a:extLst>
              <a:ext uri="{FF2B5EF4-FFF2-40B4-BE49-F238E27FC236}">
                <a16:creationId xmlns:a16="http://schemas.microsoft.com/office/drawing/2014/main" id="{A260F8E2-CABA-4EBA-BBE5-5F6F503C2224}"/>
              </a:ext>
            </a:extLst>
          </p:cNvPr>
          <p:cNvSpPr/>
          <p:nvPr/>
        </p:nvSpPr>
        <p:spPr>
          <a:xfrm>
            <a:off x="204281" y="857250"/>
            <a:ext cx="2902813" cy="51435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l-GR" sz="3200" b="1" dirty="0">
                <a:solidFill>
                  <a:schemeClr val="accent1"/>
                </a:solidFill>
                <a:latin typeface="Aptos" panose="020B0004020202020204" pitchFamily="34" charset="0"/>
                <a:cs typeface="Calibri" panose="020F0502020204030204" pitchFamily="34" charset="0"/>
              </a:rPr>
              <a:t>ΔΙΚΑΙΩΜΑ ΠΝΕΥΜΑΤΙΚΗΣ ΙΔΙΟΚΤΗΣΙΑΣ</a:t>
            </a:r>
          </a:p>
        </p:txBody>
      </p:sp>
    </p:spTree>
    <p:extLst>
      <p:ext uri="{BB962C8B-B14F-4D97-AF65-F5344CB8AC3E}">
        <p14:creationId xmlns:p14="http://schemas.microsoft.com/office/powerpoint/2010/main" val="370315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686AE6-0CF9-4E61-B268-17DC94C2BF40}"/>
              </a:ext>
            </a:extLst>
          </p:cNvPr>
          <p:cNvSpPr>
            <a:spLocks noGrp="1"/>
          </p:cNvSpPr>
          <p:nvPr>
            <p:ph type="title"/>
          </p:nvPr>
        </p:nvSpPr>
        <p:spPr>
          <a:xfrm>
            <a:off x="651753" y="655401"/>
            <a:ext cx="9844391" cy="401874"/>
          </a:xfrm>
        </p:spPr>
        <p:txBody>
          <a:bodyPr>
            <a:normAutofit fontScale="90000"/>
          </a:bodyPr>
          <a:lstStyle/>
          <a:p>
            <a:r>
              <a:rPr lang="el-GR" b="1" dirty="0">
                <a:solidFill>
                  <a:schemeClr val="accent1"/>
                </a:solidFill>
                <a:latin typeface="Aptos" panose="020B0004020202020204" pitchFamily="34" charset="0"/>
                <a:cs typeface="Calibri" panose="020F0502020204030204" pitchFamily="34" charset="0"/>
              </a:rPr>
              <a:t>ΠΕΡΙΟΥΣΙΑΚΟ ΔΙΚΑΙΩΜΑ - ΕΞΟΥΣΙΕΣ</a:t>
            </a:r>
          </a:p>
        </p:txBody>
      </p:sp>
      <p:sp>
        <p:nvSpPr>
          <p:cNvPr id="3" name="Θέση περιεχομένου 2">
            <a:extLst>
              <a:ext uri="{FF2B5EF4-FFF2-40B4-BE49-F238E27FC236}">
                <a16:creationId xmlns:a16="http://schemas.microsoft.com/office/drawing/2014/main" id="{C543E657-C4E2-4D18-AE93-3B2EF63E8B9D}"/>
              </a:ext>
            </a:extLst>
          </p:cNvPr>
          <p:cNvSpPr>
            <a:spLocks noGrp="1"/>
          </p:cNvSpPr>
          <p:nvPr>
            <p:ph idx="1"/>
          </p:nvPr>
        </p:nvSpPr>
        <p:spPr>
          <a:xfrm>
            <a:off x="651753" y="1342418"/>
            <a:ext cx="11235447" cy="2695668"/>
          </a:xfrm>
        </p:spPr>
        <p:txBody>
          <a:bodyPr>
            <a:noAutofit/>
          </a:bodyPr>
          <a:lstStyle/>
          <a:p>
            <a:pPr>
              <a:lnSpc>
                <a:spcPct val="114000"/>
              </a:lnSpc>
              <a:spcBef>
                <a:spcPts val="0"/>
              </a:spcBef>
              <a:buFont typeface="Wingdings" panose="05000000000000000000" pitchFamily="2" charset="2"/>
              <a:buChar char="v"/>
            </a:pPr>
            <a:r>
              <a:rPr lang="el-GR" sz="2600" b="1" dirty="0">
                <a:latin typeface="Aptos" panose="020B0004020202020204" pitchFamily="34" charset="0"/>
                <a:cs typeface="Calibri" panose="020F0502020204030204" pitchFamily="34" charset="0"/>
              </a:rPr>
              <a:t>Εγγραφή </a:t>
            </a:r>
          </a:p>
          <a:p>
            <a:pPr marL="0" indent="0">
              <a:lnSpc>
                <a:spcPct val="114000"/>
              </a:lnSpc>
              <a:spcBef>
                <a:spcPts val="0"/>
              </a:spcBef>
              <a:buNone/>
            </a:pPr>
            <a:r>
              <a:rPr lang="el-GR" sz="1500" dirty="0">
                <a:solidFill>
                  <a:schemeClr val="bg2">
                    <a:lumMod val="50000"/>
                  </a:schemeClr>
                </a:solidFill>
                <a:latin typeface="Calibri" panose="020F0502020204030204" pitchFamily="34" charset="0"/>
                <a:cs typeface="Calibri" panose="020F0502020204030204" pitchFamily="34" charset="0"/>
              </a:rPr>
              <a:t>	</a:t>
            </a:r>
            <a:r>
              <a:rPr lang="el-GR" sz="2200" i="1" dirty="0">
                <a:latin typeface="Aptos" panose="020B0004020202020204" pitchFamily="34" charset="0"/>
                <a:cs typeface="Calibri" panose="020F0502020204030204" pitchFamily="34" charset="0"/>
              </a:rPr>
              <a:t>Πρώτη ενσωμάτωση του έργου σε υλικό φορέα</a:t>
            </a:r>
          </a:p>
          <a:p>
            <a:pPr>
              <a:lnSpc>
                <a:spcPct val="114000"/>
              </a:lnSpc>
              <a:buFont typeface="Wingdings" panose="05000000000000000000" pitchFamily="2" charset="2"/>
              <a:buChar char="v"/>
            </a:pPr>
            <a:r>
              <a:rPr lang="el-GR" sz="2600" b="1" dirty="0">
                <a:latin typeface="Aptos" panose="020B0004020202020204" pitchFamily="34" charset="0"/>
                <a:cs typeface="Calibri" panose="020F0502020204030204" pitchFamily="34" charset="0"/>
              </a:rPr>
              <a:t>Αναπαραγωγή</a:t>
            </a:r>
          </a:p>
          <a:p>
            <a:pPr>
              <a:lnSpc>
                <a:spcPct val="114000"/>
              </a:lnSpc>
              <a:buFont typeface="Wingdings" panose="05000000000000000000" pitchFamily="2" charset="2"/>
              <a:buChar char="v"/>
            </a:pPr>
            <a:r>
              <a:rPr lang="el-GR" sz="1500" dirty="0">
                <a:solidFill>
                  <a:schemeClr val="bg2">
                    <a:lumMod val="50000"/>
                  </a:schemeClr>
                </a:solidFill>
                <a:latin typeface="Calibri" panose="020F0502020204030204" pitchFamily="34" charset="0"/>
                <a:cs typeface="Calibri" panose="020F0502020204030204" pitchFamily="34" charset="0"/>
              </a:rPr>
              <a:t>	</a:t>
            </a:r>
            <a:r>
              <a:rPr lang="el-GR" sz="2200" i="1" dirty="0">
                <a:latin typeface="Aptos" panose="020B0004020202020204" pitchFamily="34" charset="0"/>
                <a:cs typeface="Calibri" panose="020F0502020204030204" pitchFamily="34" charset="0"/>
              </a:rPr>
              <a:t>Οποιαδήποτε παραγωγή αντιτύπων, ολόκληρου ή μέρους του έργου, σε οποιαδήποτε μορφή με οποιονδήποτε τρόπο ή μέσο, σταθερή ή προσωρινή, άμεση ή έμμεση, σκοπούμενη ή μη (π.χ. φωτοτυπίες, αποθήκευση σε Η/Υ)</a:t>
            </a:r>
          </a:p>
          <a:p>
            <a:pPr>
              <a:lnSpc>
                <a:spcPct val="114000"/>
              </a:lnSpc>
              <a:buFont typeface="Wingdings" panose="05000000000000000000" pitchFamily="2" charset="2"/>
              <a:buChar char="v"/>
            </a:pPr>
            <a:r>
              <a:rPr lang="el-GR" sz="2600" b="1" dirty="0">
                <a:latin typeface="Aptos" panose="020B0004020202020204" pitchFamily="34" charset="0"/>
                <a:cs typeface="Calibri" panose="020F0502020204030204" pitchFamily="34" charset="0"/>
              </a:rPr>
              <a:t>Μετάφραση</a:t>
            </a:r>
          </a:p>
          <a:p>
            <a:pPr>
              <a:lnSpc>
                <a:spcPct val="114000"/>
              </a:lnSpc>
              <a:buFont typeface="Wingdings" panose="05000000000000000000" pitchFamily="2" charset="2"/>
              <a:buChar char="v"/>
            </a:pPr>
            <a:r>
              <a:rPr lang="el-GR" sz="2600" b="1" dirty="0">
                <a:latin typeface="Aptos" panose="020B0004020202020204" pitchFamily="34" charset="0"/>
                <a:cs typeface="Calibri" panose="020F0502020204030204" pitchFamily="34" charset="0"/>
              </a:rPr>
              <a:t>Διασκευή, προσαρμογή ή άλλη μετατροπή</a:t>
            </a:r>
          </a:p>
          <a:p>
            <a:pPr marL="0" indent="0">
              <a:lnSpc>
                <a:spcPct val="114000"/>
              </a:lnSpc>
              <a:spcBef>
                <a:spcPts val="0"/>
              </a:spcBef>
              <a:buNone/>
            </a:pPr>
            <a:r>
              <a:rPr lang="el-GR" sz="1500" dirty="0">
                <a:solidFill>
                  <a:schemeClr val="bg2">
                    <a:lumMod val="50000"/>
                  </a:schemeClr>
                </a:solidFill>
                <a:latin typeface="Calibri" panose="020F0502020204030204" pitchFamily="34" charset="0"/>
                <a:cs typeface="Calibri" panose="020F0502020204030204" pitchFamily="34" charset="0"/>
              </a:rPr>
              <a:t>	</a:t>
            </a:r>
            <a:r>
              <a:rPr lang="el-GR" sz="2200" i="1" dirty="0">
                <a:latin typeface="Aptos" panose="020B0004020202020204" pitchFamily="34" charset="0"/>
                <a:cs typeface="Calibri" panose="020F0502020204030204" pitchFamily="34" charset="0"/>
              </a:rPr>
              <a:t>π.χ. λογοτεχνικό έργο που διασκευάζεται για να παιχτεί στο θέατρο, κλασική μουσική σύνθεση σε ροκ ρυθμό, ζωγραφική σε καμβά σε καρτ ποστάλ κ.ο.κ.</a:t>
            </a:r>
          </a:p>
          <a:p>
            <a:pPr>
              <a:lnSpc>
                <a:spcPct val="114000"/>
              </a:lnSpc>
              <a:spcBef>
                <a:spcPts val="0"/>
              </a:spcBef>
              <a:buFont typeface="Wingdings" panose="05000000000000000000" pitchFamily="2" charset="2"/>
              <a:buChar char="v"/>
            </a:pPr>
            <a:r>
              <a:rPr lang="el-GR" sz="2600" b="1" dirty="0">
                <a:latin typeface="Aptos" panose="020B0004020202020204" pitchFamily="34" charset="0"/>
                <a:cs typeface="Calibri" panose="020F0502020204030204" pitchFamily="34" charset="0"/>
              </a:rPr>
              <a:t>Διανομή</a:t>
            </a:r>
          </a:p>
          <a:p>
            <a:pPr marL="0" indent="0">
              <a:lnSpc>
                <a:spcPct val="114000"/>
              </a:lnSpc>
              <a:spcBef>
                <a:spcPts val="0"/>
              </a:spcBef>
              <a:buNone/>
            </a:pPr>
            <a:r>
              <a:rPr lang="el-GR" sz="1500" dirty="0">
                <a:solidFill>
                  <a:schemeClr val="bg2">
                    <a:lumMod val="50000"/>
                  </a:schemeClr>
                </a:solidFill>
                <a:latin typeface="Calibri" panose="020F0502020204030204" pitchFamily="34" charset="0"/>
                <a:cs typeface="Calibri" panose="020F0502020204030204" pitchFamily="34" charset="0"/>
              </a:rPr>
              <a:t>	</a:t>
            </a:r>
            <a:r>
              <a:rPr lang="el-GR" sz="2200" i="1" dirty="0">
                <a:latin typeface="Aptos" panose="020B0004020202020204" pitchFamily="34" charset="0"/>
                <a:cs typeface="Calibri" panose="020F0502020204030204" pitchFamily="34" charset="0"/>
              </a:rPr>
              <a:t>Κυκλοφορία στο κοινό των υλικών φορέων (πρωτότυπων ή αντιγράφων) επί των οποίων ενσωματώνεται το έργο</a:t>
            </a:r>
          </a:p>
          <a:p>
            <a:endParaRPr lang="el-G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18902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7BCF-F2E7-85A6-25BA-C8905E0A89E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294FED7-3002-5CE9-09D9-C2026DF6CC51}"/>
              </a:ext>
            </a:extLst>
          </p:cNvPr>
          <p:cNvSpPr>
            <a:spLocks noGrp="1"/>
          </p:cNvSpPr>
          <p:nvPr>
            <p:ph type="title"/>
          </p:nvPr>
        </p:nvSpPr>
        <p:spPr>
          <a:xfrm>
            <a:off x="651753" y="655401"/>
            <a:ext cx="9844391" cy="401874"/>
          </a:xfrm>
        </p:spPr>
        <p:txBody>
          <a:bodyPr>
            <a:normAutofit fontScale="90000"/>
          </a:bodyPr>
          <a:lstStyle/>
          <a:p>
            <a:r>
              <a:rPr lang="el-GR" b="1" dirty="0">
                <a:solidFill>
                  <a:schemeClr val="accent1"/>
                </a:solidFill>
                <a:latin typeface="Aptos" panose="020B0004020202020204" pitchFamily="34" charset="0"/>
                <a:cs typeface="Calibri" panose="020F0502020204030204" pitchFamily="34" charset="0"/>
              </a:rPr>
              <a:t>ΠΕΡΙΟΥΣΙΑΚΟ ΔΙΚΑΙΩΜΑ - ΕΞΟΥΣΙΕΣ</a:t>
            </a:r>
          </a:p>
        </p:txBody>
      </p:sp>
      <p:sp>
        <p:nvSpPr>
          <p:cNvPr id="7" name="TextBox 6">
            <a:extLst>
              <a:ext uri="{FF2B5EF4-FFF2-40B4-BE49-F238E27FC236}">
                <a16:creationId xmlns:a16="http://schemas.microsoft.com/office/drawing/2014/main" id="{64A184D5-E72C-3264-AF5E-1287203A954D}"/>
              </a:ext>
            </a:extLst>
          </p:cNvPr>
          <p:cNvSpPr txBox="1"/>
          <p:nvPr/>
        </p:nvSpPr>
        <p:spPr>
          <a:xfrm>
            <a:off x="651753" y="1432296"/>
            <a:ext cx="10758792" cy="4948021"/>
          </a:xfrm>
          <a:prstGeom prst="rect">
            <a:avLst/>
          </a:prstGeom>
          <a:noFill/>
        </p:spPr>
        <p:txBody>
          <a:bodyPr wrap="square">
            <a:spAutoFit/>
          </a:bodyPr>
          <a:lstStyle/>
          <a:p>
            <a:pPr>
              <a:lnSpc>
                <a:spcPct val="114000"/>
              </a:lnSpc>
              <a:spcBef>
                <a:spcPts val="0"/>
              </a:spcBef>
              <a:buFont typeface="Wingdings" panose="05000000000000000000" pitchFamily="2" charset="2"/>
              <a:buChar char="v"/>
            </a:pPr>
            <a:r>
              <a:rPr lang="el-GR" sz="2600" b="1" dirty="0">
                <a:latin typeface="Aptos" panose="020B0004020202020204" pitchFamily="34" charset="0"/>
                <a:cs typeface="Calibri" panose="020F0502020204030204" pitchFamily="34" charset="0"/>
              </a:rPr>
              <a:t>Εισαγωγή αντιτύπων</a:t>
            </a:r>
          </a:p>
          <a:p>
            <a:pPr indent="-171450">
              <a:lnSpc>
                <a:spcPct val="114000"/>
              </a:lnSpc>
              <a:buFont typeface="Wingdings" panose="05000000000000000000" pitchFamily="2" charset="2"/>
              <a:buChar char="v"/>
            </a:pPr>
            <a:endParaRPr lang="el-GR" sz="2600" b="1" dirty="0">
              <a:latin typeface="Aptos" panose="020B0004020202020204" pitchFamily="34" charset="0"/>
              <a:cs typeface="Calibri" panose="020F0502020204030204" pitchFamily="34" charset="0"/>
            </a:endParaRPr>
          </a:p>
          <a:p>
            <a:pPr indent="-285750">
              <a:lnSpc>
                <a:spcPct val="114000"/>
              </a:lnSpc>
              <a:buFont typeface="Wingdings" panose="05000000000000000000" pitchFamily="2" charset="2"/>
              <a:buChar char="v"/>
            </a:pPr>
            <a:r>
              <a:rPr lang="el-GR" sz="2600" b="1" dirty="0">
                <a:latin typeface="Aptos" panose="020B0004020202020204" pitchFamily="34" charset="0"/>
                <a:cs typeface="Calibri" panose="020F0502020204030204" pitchFamily="34" charset="0"/>
              </a:rPr>
              <a:t>Εκμίσθωση και δημόσιος δανεισμός </a:t>
            </a:r>
          </a:p>
          <a:p>
            <a:pPr marL="0" indent="0">
              <a:lnSpc>
                <a:spcPct val="114000"/>
              </a:lnSpc>
              <a:spcBef>
                <a:spcPts val="0"/>
              </a:spcBef>
              <a:buNone/>
            </a:pPr>
            <a:r>
              <a:rPr lang="el-GR" sz="1100" dirty="0">
                <a:solidFill>
                  <a:schemeClr val="bg2">
                    <a:lumMod val="50000"/>
                  </a:schemeClr>
                </a:solidFill>
                <a:latin typeface="Calibri" panose="020F0502020204030204" pitchFamily="34" charset="0"/>
                <a:cs typeface="Calibri" panose="020F0502020204030204" pitchFamily="34" charset="0"/>
              </a:rPr>
              <a:t>	</a:t>
            </a:r>
            <a:r>
              <a:rPr lang="el-GR" sz="1600" i="1" dirty="0">
                <a:latin typeface="Aptos" panose="020B0004020202020204" pitchFamily="34" charset="0"/>
                <a:cs typeface="Calibri" panose="020F0502020204030204" pitchFamily="34" charset="0"/>
              </a:rPr>
              <a:t>Διάθεση προς χρήση στο κοινό για περιορισμένο χρονικό διάστημα</a:t>
            </a:r>
          </a:p>
          <a:p>
            <a:pPr marL="0" indent="0">
              <a:lnSpc>
                <a:spcPct val="114000"/>
              </a:lnSpc>
              <a:spcBef>
                <a:spcPts val="0"/>
              </a:spcBef>
              <a:buNone/>
            </a:pPr>
            <a:endParaRPr lang="el-GR" sz="1100" dirty="0">
              <a:solidFill>
                <a:schemeClr val="bg2">
                  <a:lumMod val="50000"/>
                </a:schemeClr>
              </a:solidFill>
              <a:latin typeface="Calibri" panose="020F0502020204030204" pitchFamily="34" charset="0"/>
              <a:cs typeface="Calibri" panose="020F0502020204030204" pitchFamily="34" charset="0"/>
            </a:endParaRPr>
          </a:p>
          <a:p>
            <a:pPr indent="-285750">
              <a:lnSpc>
                <a:spcPct val="114000"/>
              </a:lnSpc>
              <a:spcBef>
                <a:spcPts val="0"/>
              </a:spcBef>
              <a:buFont typeface="Wingdings" panose="05000000000000000000" pitchFamily="2" charset="2"/>
              <a:buChar char="v"/>
            </a:pPr>
            <a:r>
              <a:rPr lang="el-GR" sz="2600" b="1" dirty="0">
                <a:latin typeface="Aptos" panose="020B0004020202020204" pitchFamily="34" charset="0"/>
                <a:cs typeface="Calibri" panose="020F0502020204030204" pitchFamily="34" charset="0"/>
              </a:rPr>
              <a:t>Δημόσια εκτέλεση </a:t>
            </a:r>
          </a:p>
          <a:p>
            <a:pPr indent="-171450">
              <a:lnSpc>
                <a:spcPct val="114000"/>
              </a:lnSpc>
              <a:spcBef>
                <a:spcPts val="0"/>
              </a:spcBef>
              <a:buFont typeface="Wingdings" panose="05000000000000000000" pitchFamily="2" charset="2"/>
              <a:buChar char="v"/>
            </a:pPr>
            <a:endParaRPr lang="el-GR" sz="2600" b="1" dirty="0">
              <a:latin typeface="Aptos" panose="020B0004020202020204" pitchFamily="34" charset="0"/>
              <a:cs typeface="Calibri" panose="020F0502020204030204" pitchFamily="34" charset="0"/>
            </a:endParaRPr>
          </a:p>
          <a:p>
            <a:pPr indent="-285750">
              <a:lnSpc>
                <a:spcPct val="114000"/>
              </a:lnSpc>
              <a:spcBef>
                <a:spcPts val="0"/>
              </a:spcBef>
              <a:buFont typeface="Wingdings" panose="05000000000000000000" pitchFamily="2" charset="2"/>
              <a:buChar char="v"/>
            </a:pPr>
            <a:r>
              <a:rPr lang="el-GR" sz="2600" b="1" dirty="0">
                <a:latin typeface="Aptos" panose="020B0004020202020204" pitchFamily="34" charset="0"/>
                <a:cs typeface="Calibri" panose="020F0502020204030204" pitchFamily="34" charset="0"/>
              </a:rPr>
              <a:t>Παρουσίαση του έργου στο κοινό ενσυρμάτως, ασυρμάτως ή με οποιονδήποτε άλλο τρόπο (μετάδοση του έργου μέσω διαδικτύου) </a:t>
            </a:r>
          </a:p>
          <a:p>
            <a:pPr marL="0" indent="0">
              <a:lnSpc>
                <a:spcPct val="114000"/>
              </a:lnSpc>
              <a:spcBef>
                <a:spcPts val="0"/>
              </a:spcBef>
              <a:buNone/>
            </a:pPr>
            <a:r>
              <a:rPr lang="el-GR" sz="1100" dirty="0">
                <a:solidFill>
                  <a:schemeClr val="bg2">
                    <a:lumMod val="50000"/>
                  </a:schemeClr>
                </a:solidFill>
                <a:latin typeface="Calibri" panose="020F0502020204030204" pitchFamily="34" charset="0"/>
                <a:cs typeface="Calibri" panose="020F0502020204030204" pitchFamily="34" charset="0"/>
              </a:rPr>
              <a:t>	</a:t>
            </a:r>
            <a:r>
              <a:rPr lang="el-GR" sz="1600" i="1" dirty="0">
                <a:latin typeface="Aptos" panose="020B0004020202020204" pitchFamily="34" charset="0"/>
                <a:cs typeface="Calibri" panose="020F0502020204030204" pitchFamily="34" charset="0"/>
              </a:rPr>
              <a:t>Κρίσιμη η έννοια του ‘κοινού’ - κύκλος προσώπων ευρύτερος από τον στενό οικογενειακό  κύκλο και το άμεσο κοινωνικό περιβάλλον) </a:t>
            </a:r>
          </a:p>
          <a:p>
            <a:pPr>
              <a:lnSpc>
                <a:spcPct val="114000"/>
              </a:lnSpc>
              <a:spcBef>
                <a:spcPts val="0"/>
              </a:spcBef>
              <a:buFont typeface="Wingdings" panose="05000000000000000000" pitchFamily="2" charset="2"/>
              <a:buChar char="v"/>
            </a:pPr>
            <a:endParaRPr lang="el-GR" sz="1100" dirty="0">
              <a:solidFill>
                <a:srgbClr val="FFC000"/>
              </a:solidFill>
              <a:latin typeface="Calibri" panose="020F0502020204030204" pitchFamily="34" charset="0"/>
              <a:cs typeface="Calibri" panose="020F0502020204030204" pitchFamily="34" charset="0"/>
            </a:endParaRPr>
          </a:p>
          <a:p>
            <a:pPr indent="-285750">
              <a:lnSpc>
                <a:spcPct val="114000"/>
              </a:lnSpc>
              <a:buFont typeface="Wingdings" panose="05000000000000000000" pitchFamily="2" charset="2"/>
              <a:buChar char="v"/>
            </a:pPr>
            <a:r>
              <a:rPr lang="el-GR" sz="2600" b="1" dirty="0">
                <a:latin typeface="Aptos" panose="020B0004020202020204" pitchFamily="34" charset="0"/>
                <a:cs typeface="Calibri" panose="020F0502020204030204" pitchFamily="34" charset="0"/>
              </a:rPr>
              <a:t>Ραδιοτηλεοπτική μετάδοση και αναμετάδοση</a:t>
            </a:r>
          </a:p>
        </p:txBody>
      </p:sp>
    </p:spTree>
    <p:extLst>
      <p:ext uri="{BB962C8B-B14F-4D97-AF65-F5344CB8AC3E}">
        <p14:creationId xmlns:p14="http://schemas.microsoft.com/office/powerpoint/2010/main" val="154261091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3">
            <a:extLst>
              <a:ext uri="{FF2B5EF4-FFF2-40B4-BE49-F238E27FC236}">
                <a16:creationId xmlns:a16="http://schemas.microsoft.com/office/drawing/2014/main" id="{A9038BF6-121E-48C0-8876-FFC44A3B6162}"/>
              </a:ext>
            </a:extLst>
          </p:cNvPr>
          <p:cNvSpPr txBox="1">
            <a:spLocks/>
          </p:cNvSpPr>
          <p:nvPr/>
        </p:nvSpPr>
        <p:spPr>
          <a:xfrm>
            <a:off x="3573420" y="1318482"/>
            <a:ext cx="8295317" cy="4000528"/>
          </a:xfrm>
          <a:prstGeom prst="rect">
            <a:avLst/>
          </a:prstGeom>
        </p:spPr>
        <p:txBody>
          <a:bodyPr vert="horz" lIns="91440" tIns="45720" rIns="91440" bIns="45720" rtlCol="0">
            <a:noAutofit/>
          </a:bodyPr>
          <a:lstStyle/>
          <a:p>
            <a:pPr marL="342938" indent="-342938" algn="r" defTabSz="914378">
              <a:spcBef>
                <a:spcPct val="20000"/>
              </a:spcBef>
              <a:buFont typeface="Wingdings" panose="05000000000000000000" pitchFamily="2" charset="2"/>
              <a:buChar char="§"/>
              <a:defRPr/>
            </a:pPr>
            <a:r>
              <a:rPr lang="el-GR" sz="2800" dirty="0">
                <a:latin typeface="Aptos" panose="020B0004020202020204" pitchFamily="34" charset="0"/>
                <a:cs typeface="Calibri" panose="020F0502020204030204" pitchFamily="34" charset="0"/>
              </a:rPr>
              <a:t>Εξουσία</a:t>
            </a:r>
            <a:r>
              <a:rPr lang="el-GR" sz="2800" dirty="0">
                <a:solidFill>
                  <a:schemeClr val="bg2">
                    <a:lumMod val="50000"/>
                  </a:schemeClr>
                </a:solidFill>
                <a:latin typeface="Aptos" panose="020B0004020202020204" pitchFamily="34" charset="0"/>
                <a:cs typeface="Calibri" panose="020F0502020204030204" pitchFamily="34" charset="0"/>
              </a:rPr>
              <a:t> </a:t>
            </a:r>
            <a:r>
              <a:rPr lang="el-GR" sz="2800" b="1" dirty="0">
                <a:solidFill>
                  <a:srgbClr val="0070C0"/>
                </a:solidFill>
                <a:latin typeface="Aptos" panose="020B0004020202020204" pitchFamily="34" charset="0"/>
                <a:cs typeface="Calibri" panose="020F0502020204030204" pitchFamily="34" charset="0"/>
              </a:rPr>
              <a:t>δημοσίευσης</a:t>
            </a:r>
            <a:r>
              <a:rPr lang="el-GR" sz="2800" dirty="0">
                <a:solidFill>
                  <a:srgbClr val="0070C0"/>
                </a:solidFill>
                <a:latin typeface="Aptos" panose="020B0004020202020204" pitchFamily="34" charset="0"/>
                <a:cs typeface="Calibri" panose="020F0502020204030204" pitchFamily="34" charset="0"/>
              </a:rPr>
              <a:t> </a:t>
            </a:r>
            <a:r>
              <a:rPr lang="el-GR" sz="2800" dirty="0">
                <a:latin typeface="Aptos" panose="020B0004020202020204" pitchFamily="34" charset="0"/>
                <a:cs typeface="Calibri" panose="020F0502020204030204" pitchFamily="34" charset="0"/>
              </a:rPr>
              <a:t>του έργου</a:t>
            </a:r>
          </a:p>
          <a:p>
            <a:pPr marL="342938" indent="-342938" algn="r" defTabSz="914378">
              <a:spcBef>
                <a:spcPct val="20000"/>
              </a:spcBef>
              <a:buFont typeface="Wingdings" panose="05000000000000000000" pitchFamily="2" charset="2"/>
              <a:buChar char="§"/>
              <a:defRPr/>
            </a:pPr>
            <a:endParaRPr lang="el-GR" sz="2800" dirty="0">
              <a:solidFill>
                <a:schemeClr val="bg2">
                  <a:lumMod val="50000"/>
                </a:schemeClr>
              </a:solidFill>
              <a:latin typeface="Aptos" panose="020B0004020202020204" pitchFamily="34" charset="0"/>
              <a:cs typeface="Calibri" panose="020F0502020204030204" pitchFamily="34" charset="0"/>
            </a:endParaRPr>
          </a:p>
          <a:p>
            <a:pPr marL="342938" indent="-342938" algn="r" defTabSz="914378">
              <a:spcBef>
                <a:spcPct val="20000"/>
              </a:spcBef>
              <a:buFont typeface="Wingdings" panose="05000000000000000000" pitchFamily="2" charset="2"/>
              <a:buChar char="§"/>
              <a:defRPr/>
            </a:pPr>
            <a:r>
              <a:rPr lang="el-GR" sz="2800" dirty="0">
                <a:latin typeface="Aptos" panose="020B0004020202020204" pitchFamily="34" charset="0"/>
                <a:cs typeface="Calibri" panose="020F0502020204030204" pitchFamily="34" charset="0"/>
              </a:rPr>
              <a:t>Εξουσία</a:t>
            </a:r>
            <a:r>
              <a:rPr lang="el-GR" sz="2800" dirty="0">
                <a:solidFill>
                  <a:schemeClr val="bg2">
                    <a:lumMod val="50000"/>
                  </a:schemeClr>
                </a:solidFill>
                <a:latin typeface="Aptos" panose="020B0004020202020204" pitchFamily="34" charset="0"/>
                <a:cs typeface="Calibri" panose="020F0502020204030204" pitchFamily="34" charset="0"/>
              </a:rPr>
              <a:t> </a:t>
            </a:r>
            <a:r>
              <a:rPr lang="el-GR" sz="2800" b="1" dirty="0">
                <a:solidFill>
                  <a:srgbClr val="0070C0"/>
                </a:solidFill>
                <a:latin typeface="Aptos" panose="020B0004020202020204" pitchFamily="34" charset="0"/>
                <a:cs typeface="Calibri" panose="020F0502020204030204" pitchFamily="34" charset="0"/>
              </a:rPr>
              <a:t>αναγνώρισης της πατρότητας</a:t>
            </a:r>
          </a:p>
          <a:p>
            <a:pPr marL="342938" indent="-342938" algn="r" defTabSz="914378">
              <a:spcBef>
                <a:spcPct val="20000"/>
              </a:spcBef>
              <a:defRPr/>
            </a:pPr>
            <a:r>
              <a:rPr lang="el-GR" sz="2800" b="1" dirty="0">
                <a:solidFill>
                  <a:schemeClr val="bg2">
                    <a:lumMod val="50000"/>
                  </a:schemeClr>
                </a:solidFill>
                <a:latin typeface="Aptos" panose="020B0004020202020204" pitchFamily="34" charset="0"/>
                <a:cs typeface="Calibri" panose="020F0502020204030204" pitchFamily="34" charset="0"/>
              </a:rPr>
              <a:t> </a:t>
            </a:r>
          </a:p>
          <a:p>
            <a:pPr marL="342938" indent="-342938" algn="r" defTabSz="914378">
              <a:spcBef>
                <a:spcPct val="20000"/>
              </a:spcBef>
              <a:buFont typeface="Wingdings" panose="05000000000000000000" pitchFamily="2" charset="2"/>
              <a:buChar char="§"/>
              <a:defRPr/>
            </a:pPr>
            <a:r>
              <a:rPr lang="el-GR" sz="2800" dirty="0">
                <a:latin typeface="Aptos" panose="020B0004020202020204" pitchFamily="34" charset="0"/>
                <a:cs typeface="Calibri" panose="020F0502020204030204" pitchFamily="34" charset="0"/>
              </a:rPr>
              <a:t>Εξουσία</a:t>
            </a:r>
            <a:r>
              <a:rPr lang="el-GR" sz="2800" dirty="0">
                <a:solidFill>
                  <a:schemeClr val="bg2">
                    <a:lumMod val="50000"/>
                  </a:schemeClr>
                </a:solidFill>
                <a:latin typeface="Aptos" panose="020B0004020202020204" pitchFamily="34" charset="0"/>
                <a:cs typeface="Calibri" panose="020F0502020204030204" pitchFamily="34" charset="0"/>
              </a:rPr>
              <a:t> </a:t>
            </a:r>
            <a:r>
              <a:rPr lang="el-GR" sz="2800" b="1" dirty="0">
                <a:solidFill>
                  <a:srgbClr val="0070C0"/>
                </a:solidFill>
                <a:latin typeface="Aptos" panose="020B0004020202020204" pitchFamily="34" charset="0"/>
                <a:cs typeface="Calibri" panose="020F0502020204030204" pitchFamily="34" charset="0"/>
              </a:rPr>
              <a:t>διατήρησης της ακεραιότητας </a:t>
            </a:r>
            <a:r>
              <a:rPr lang="el-GR" sz="2800" dirty="0">
                <a:latin typeface="Aptos" panose="020B0004020202020204" pitchFamily="34" charset="0"/>
                <a:cs typeface="Calibri" panose="020F0502020204030204" pitchFamily="34" charset="0"/>
              </a:rPr>
              <a:t>του έργου</a:t>
            </a:r>
          </a:p>
          <a:p>
            <a:pPr marL="342938" indent="-342938" algn="r" defTabSz="914378">
              <a:spcBef>
                <a:spcPct val="20000"/>
              </a:spcBef>
              <a:buFont typeface="Wingdings" panose="05000000000000000000" pitchFamily="2" charset="2"/>
              <a:buChar char="§"/>
              <a:defRPr/>
            </a:pPr>
            <a:endParaRPr lang="el-GR" sz="2800" dirty="0">
              <a:solidFill>
                <a:schemeClr val="bg2">
                  <a:lumMod val="50000"/>
                </a:schemeClr>
              </a:solidFill>
              <a:latin typeface="Aptos" panose="020B0004020202020204" pitchFamily="34" charset="0"/>
              <a:cs typeface="Calibri" panose="020F0502020204030204" pitchFamily="34" charset="0"/>
            </a:endParaRPr>
          </a:p>
          <a:p>
            <a:pPr marL="342938" indent="-342938" algn="r" defTabSz="914378">
              <a:spcBef>
                <a:spcPct val="20000"/>
              </a:spcBef>
              <a:buFont typeface="Wingdings" panose="05000000000000000000" pitchFamily="2" charset="2"/>
              <a:buChar char="§"/>
              <a:defRPr/>
            </a:pPr>
            <a:r>
              <a:rPr lang="el-GR" sz="2800" dirty="0">
                <a:latin typeface="Aptos" panose="020B0004020202020204" pitchFamily="34" charset="0"/>
                <a:cs typeface="Calibri" panose="020F0502020204030204" pitchFamily="34" charset="0"/>
              </a:rPr>
              <a:t>Εξουσία </a:t>
            </a:r>
            <a:r>
              <a:rPr lang="el-GR" sz="2800" b="1" dirty="0">
                <a:solidFill>
                  <a:srgbClr val="0070C0"/>
                </a:solidFill>
                <a:latin typeface="Aptos" panose="020B0004020202020204" pitchFamily="34" charset="0"/>
                <a:cs typeface="Calibri" panose="020F0502020204030204" pitchFamily="34" charset="0"/>
              </a:rPr>
              <a:t>προσπέλασης</a:t>
            </a:r>
          </a:p>
          <a:p>
            <a:pPr marL="342938" indent="-342938" algn="r" defTabSz="914378">
              <a:spcBef>
                <a:spcPct val="20000"/>
              </a:spcBef>
              <a:buFont typeface="Wingdings" panose="05000000000000000000" pitchFamily="2" charset="2"/>
              <a:buChar char="§"/>
              <a:defRPr/>
            </a:pPr>
            <a:endParaRPr lang="el-GR" sz="2800" b="1" dirty="0">
              <a:solidFill>
                <a:schemeClr val="bg2">
                  <a:lumMod val="50000"/>
                </a:schemeClr>
              </a:solidFill>
              <a:latin typeface="Aptos" panose="020B0004020202020204" pitchFamily="34" charset="0"/>
              <a:cs typeface="Calibri" panose="020F0502020204030204" pitchFamily="34" charset="0"/>
            </a:endParaRPr>
          </a:p>
          <a:p>
            <a:pPr marL="342938" indent="-342938" algn="r" defTabSz="914378">
              <a:spcBef>
                <a:spcPct val="20000"/>
              </a:spcBef>
              <a:buFont typeface="Wingdings" panose="05000000000000000000" pitchFamily="2" charset="2"/>
              <a:buChar char="§"/>
              <a:defRPr/>
            </a:pPr>
            <a:r>
              <a:rPr lang="el-GR" sz="2800" dirty="0">
                <a:latin typeface="Aptos" panose="020B0004020202020204" pitchFamily="34" charset="0"/>
                <a:cs typeface="Calibri" panose="020F0502020204030204" pitchFamily="34" charset="0"/>
              </a:rPr>
              <a:t>Εξουσία </a:t>
            </a:r>
            <a:r>
              <a:rPr lang="el-GR" sz="2800" b="1" dirty="0">
                <a:solidFill>
                  <a:srgbClr val="0070C0"/>
                </a:solidFill>
                <a:latin typeface="Aptos" panose="020B0004020202020204" pitchFamily="34" charset="0"/>
                <a:cs typeface="Calibri" panose="020F0502020204030204" pitchFamily="34" charset="0"/>
              </a:rPr>
              <a:t>υπαναχώρησης</a:t>
            </a:r>
            <a:r>
              <a:rPr lang="el-GR" sz="2800" b="1" dirty="0">
                <a:solidFill>
                  <a:schemeClr val="bg2">
                    <a:lumMod val="50000"/>
                  </a:schemeClr>
                </a:solidFill>
                <a:latin typeface="Aptos" panose="020B0004020202020204" pitchFamily="34" charset="0"/>
                <a:cs typeface="Calibri" panose="020F0502020204030204" pitchFamily="34" charset="0"/>
              </a:rPr>
              <a:t> </a:t>
            </a:r>
          </a:p>
        </p:txBody>
      </p:sp>
      <p:sp>
        <p:nvSpPr>
          <p:cNvPr id="8" name="Ορθογώνιο 1">
            <a:extLst>
              <a:ext uri="{FF2B5EF4-FFF2-40B4-BE49-F238E27FC236}">
                <a16:creationId xmlns:a16="http://schemas.microsoft.com/office/drawing/2014/main" id="{A260F8E2-CABA-4EBA-BBE5-5F6F503C2224}"/>
              </a:ext>
            </a:extLst>
          </p:cNvPr>
          <p:cNvSpPr/>
          <p:nvPr/>
        </p:nvSpPr>
        <p:spPr>
          <a:xfrm>
            <a:off x="768220" y="857250"/>
            <a:ext cx="2571736" cy="51435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l-GR" sz="3200" b="1" dirty="0">
                <a:solidFill>
                  <a:srgbClr val="0070C0"/>
                </a:solidFill>
                <a:latin typeface="Aptos" panose="020B0004020202020204" pitchFamily="34" charset="0"/>
                <a:cs typeface="Calibri" panose="020F0502020204030204" pitchFamily="34" charset="0"/>
              </a:rPr>
              <a:t>ΗΘΙΚΟ ΔΙΚΑΙΩΜΑ</a:t>
            </a:r>
          </a:p>
        </p:txBody>
      </p:sp>
    </p:spTree>
    <p:extLst>
      <p:ext uri="{BB962C8B-B14F-4D97-AF65-F5344CB8AC3E}">
        <p14:creationId xmlns:p14="http://schemas.microsoft.com/office/powerpoint/2010/main" val="180087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p:txBody>
          <a:bodyPr/>
          <a:lstStyle/>
          <a:p>
            <a:fld id="{48F63A3B-78C7-47BE-AE5E-E10140E04643}" type="slidenum">
              <a:rPr lang="en-US" smtClean="0"/>
              <a:pPr/>
              <a:t>16</a:t>
            </a:fld>
            <a:endParaRPr lang="en-US" dirty="0"/>
          </a:p>
        </p:txBody>
      </p:sp>
      <p:sp>
        <p:nvSpPr>
          <p:cNvPr id="6" name="Ορθογώνιο 1">
            <a:extLst>
              <a:ext uri="{FF2B5EF4-FFF2-40B4-BE49-F238E27FC236}">
                <a16:creationId xmlns:a16="http://schemas.microsoft.com/office/drawing/2014/main" id="{D9B4D721-EE83-12CF-9C27-16DB053DEF02}"/>
              </a:ext>
            </a:extLst>
          </p:cNvPr>
          <p:cNvSpPr/>
          <p:nvPr/>
        </p:nvSpPr>
        <p:spPr>
          <a:xfrm>
            <a:off x="9422263" y="897487"/>
            <a:ext cx="2357422" cy="51435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l-GR" sz="3200" b="1" dirty="0">
                <a:solidFill>
                  <a:schemeClr val="tx1"/>
                </a:solidFill>
                <a:latin typeface="Aptos" panose="020B0004020202020204" pitchFamily="34" charset="0"/>
                <a:cs typeface="Calibri" panose="020F0502020204030204" pitchFamily="34" charset="0"/>
              </a:rPr>
              <a:t>ΕΡΓΑ ΜΙΣΘΩΤΩΝ</a:t>
            </a:r>
          </a:p>
        </p:txBody>
      </p:sp>
      <p:sp>
        <p:nvSpPr>
          <p:cNvPr id="12" name="TextBox 11">
            <a:extLst>
              <a:ext uri="{FF2B5EF4-FFF2-40B4-BE49-F238E27FC236}">
                <a16:creationId xmlns:a16="http://schemas.microsoft.com/office/drawing/2014/main" id="{CEDF5367-3C1F-EE85-D2F7-15F942B28DDF}"/>
              </a:ext>
            </a:extLst>
          </p:cNvPr>
          <p:cNvSpPr txBox="1"/>
          <p:nvPr/>
        </p:nvSpPr>
        <p:spPr>
          <a:xfrm>
            <a:off x="252920" y="692943"/>
            <a:ext cx="8346331" cy="5787995"/>
          </a:xfrm>
          <a:prstGeom prst="rect">
            <a:avLst/>
          </a:prstGeom>
          <a:noFill/>
        </p:spPr>
        <p:txBody>
          <a:bodyPr wrap="square">
            <a:spAutoFit/>
          </a:bodyPr>
          <a:lstStyle/>
          <a:p>
            <a:pPr marL="171469" indent="-171469" algn="just">
              <a:lnSpc>
                <a:spcPct val="170000"/>
              </a:lnSpc>
              <a:buFont typeface="Arial" panose="020B0604020202020204" pitchFamily="34" charset="0"/>
              <a:buChar char="•"/>
            </a:pPr>
            <a:r>
              <a:rPr lang="en-US" sz="2000" dirty="0">
                <a:latin typeface="Aptos" panose="020B0004020202020204" pitchFamily="34" charset="0"/>
              </a:rPr>
              <a:t>E</a:t>
            </a:r>
            <a:r>
              <a:rPr lang="el-GR" sz="2000" dirty="0">
                <a:latin typeface="Aptos" panose="020B0004020202020204" pitchFamily="34" charset="0"/>
              </a:rPr>
              <a:t>πί έργων που δημιουργήθηκαν από </a:t>
            </a:r>
            <a:r>
              <a:rPr lang="el-GR" sz="2000" b="1" dirty="0">
                <a:latin typeface="Aptos" panose="020B0004020202020204" pitchFamily="34" charset="0"/>
              </a:rPr>
              <a:t>μισθωτούς σε εκτέλεση σύμβασης εργασίας</a:t>
            </a:r>
            <a:r>
              <a:rPr lang="el-GR" sz="2000" dirty="0">
                <a:latin typeface="Aptos" panose="020B0004020202020204" pitchFamily="34" charset="0"/>
              </a:rPr>
              <a:t>, </a:t>
            </a:r>
            <a:r>
              <a:rPr lang="el-GR" sz="2000" b="1" dirty="0">
                <a:solidFill>
                  <a:srgbClr val="00B050"/>
                </a:solidFill>
                <a:latin typeface="Aptos" panose="020B0004020202020204" pitchFamily="34" charset="0"/>
              </a:rPr>
              <a:t>αρχικός δικαιούχος </a:t>
            </a:r>
            <a:r>
              <a:rPr lang="el-GR" sz="2000" dirty="0">
                <a:latin typeface="Aptos" panose="020B0004020202020204" pitchFamily="34" charset="0"/>
              </a:rPr>
              <a:t>του περιουσιακού και του ηθικού δικαιώματος είναι ο </a:t>
            </a:r>
            <a:r>
              <a:rPr lang="el-GR" sz="2000" b="1" dirty="0">
                <a:solidFill>
                  <a:srgbClr val="00B050"/>
                </a:solidFill>
                <a:latin typeface="Aptos" panose="020B0004020202020204" pitchFamily="34" charset="0"/>
              </a:rPr>
              <a:t>δημιουργός. </a:t>
            </a:r>
            <a:endParaRPr lang="en-US" sz="2000" b="1" dirty="0">
              <a:solidFill>
                <a:srgbClr val="00B050"/>
              </a:solidFill>
              <a:latin typeface="Aptos" panose="020B0004020202020204" pitchFamily="34" charset="0"/>
            </a:endParaRPr>
          </a:p>
          <a:p>
            <a:pPr marL="171469" indent="-171469" algn="just">
              <a:lnSpc>
                <a:spcPct val="170000"/>
              </a:lnSpc>
              <a:buFont typeface="Arial" panose="020B0604020202020204" pitchFamily="34" charset="0"/>
              <a:buChar char="•"/>
            </a:pPr>
            <a:r>
              <a:rPr lang="en-US" sz="2000" dirty="0">
                <a:latin typeface="Aptos" panose="020B0004020202020204" pitchFamily="34" charset="0"/>
              </a:rPr>
              <a:t>A</a:t>
            </a:r>
            <a:r>
              <a:rPr lang="el-GR" sz="2000" dirty="0">
                <a:latin typeface="Aptos" panose="020B0004020202020204" pitchFamily="34" charset="0"/>
              </a:rPr>
              <a:t>ν δεν υπάρχει αντίθετη συμφωνία, στον εργοδότη </a:t>
            </a:r>
            <a:r>
              <a:rPr lang="el-GR" sz="2000" b="1" dirty="0">
                <a:latin typeface="Aptos" panose="020B0004020202020204" pitchFamily="34" charset="0"/>
              </a:rPr>
              <a:t>μεταβιβάζονται αυτοδικαίως </a:t>
            </a:r>
            <a:r>
              <a:rPr lang="el-GR" sz="2000" b="1" dirty="0">
                <a:solidFill>
                  <a:srgbClr val="00B050"/>
                </a:solidFill>
                <a:latin typeface="Aptos" panose="020B0004020202020204" pitchFamily="34" charset="0"/>
              </a:rPr>
              <a:t>εκείνες μόνο </a:t>
            </a:r>
            <a:r>
              <a:rPr lang="el-GR" sz="2000" b="1" dirty="0">
                <a:latin typeface="Aptos" panose="020B0004020202020204" pitchFamily="34" charset="0"/>
              </a:rPr>
              <a:t>οι εξουσίες από το περιουσιακό δικαίωμα</a:t>
            </a:r>
            <a:r>
              <a:rPr lang="el-GR" sz="2000" dirty="0">
                <a:latin typeface="Aptos" panose="020B0004020202020204" pitchFamily="34" charset="0"/>
              </a:rPr>
              <a:t>,</a:t>
            </a:r>
            <a:r>
              <a:rPr lang="el-GR" sz="2000" b="1" dirty="0">
                <a:latin typeface="Aptos" panose="020B0004020202020204" pitchFamily="34" charset="0"/>
              </a:rPr>
              <a:t> </a:t>
            </a:r>
            <a:r>
              <a:rPr lang="el-GR" sz="2000" dirty="0">
                <a:latin typeface="Aptos" panose="020B0004020202020204" pitchFamily="34" charset="0"/>
              </a:rPr>
              <a:t>που είναι </a:t>
            </a:r>
            <a:r>
              <a:rPr lang="el-GR" sz="2000" b="1" dirty="0">
                <a:solidFill>
                  <a:srgbClr val="00B050"/>
                </a:solidFill>
                <a:latin typeface="Aptos" panose="020B0004020202020204" pitchFamily="34" charset="0"/>
              </a:rPr>
              <a:t>αναγκαίες</a:t>
            </a:r>
            <a:r>
              <a:rPr lang="el-GR" sz="2000" b="1" dirty="0">
                <a:latin typeface="Aptos" panose="020B0004020202020204" pitchFamily="34" charset="0"/>
              </a:rPr>
              <a:t> για την εκπλήρωση του σκοπού της σύμβασης.</a:t>
            </a:r>
            <a:endParaRPr lang="en-US" sz="2000" b="1" dirty="0">
              <a:latin typeface="Aptos" panose="020B0004020202020204" pitchFamily="34" charset="0"/>
            </a:endParaRPr>
          </a:p>
          <a:p>
            <a:pPr marL="171469" indent="-171469" algn="just">
              <a:lnSpc>
                <a:spcPct val="170000"/>
              </a:lnSpc>
              <a:buFont typeface="Arial" panose="020B0604020202020204" pitchFamily="34" charset="0"/>
              <a:buChar char="•"/>
            </a:pPr>
            <a:r>
              <a:rPr lang="en-US" sz="2000" dirty="0">
                <a:latin typeface="Aptos" panose="020B0004020202020204" pitchFamily="34" charset="0"/>
              </a:rPr>
              <a:t>T</a:t>
            </a:r>
            <a:r>
              <a:rPr lang="el-GR" sz="2000" dirty="0">
                <a:latin typeface="Aptos" panose="020B0004020202020204" pitchFamily="34" charset="0"/>
              </a:rPr>
              <a:t>ο </a:t>
            </a:r>
            <a:r>
              <a:rPr lang="el-GR" sz="2000" b="1" dirty="0">
                <a:latin typeface="Aptos" panose="020B0004020202020204" pitchFamily="34" charset="0"/>
              </a:rPr>
              <a:t>περιουσιακό δικαίωμα </a:t>
            </a:r>
            <a:r>
              <a:rPr lang="el-GR" sz="2000" dirty="0">
                <a:latin typeface="Aptos" panose="020B0004020202020204" pitchFamily="34" charset="0"/>
              </a:rPr>
              <a:t>επί των έργων που δημιουργήθηκαν από τους </a:t>
            </a:r>
            <a:r>
              <a:rPr lang="el-GR" sz="2000" b="1" dirty="0">
                <a:latin typeface="Aptos" panose="020B0004020202020204" pitchFamily="34" charset="0"/>
              </a:rPr>
              <a:t>απασχολούμενους με οποιαδήποτε σχέση εργασίας στο δημόσιο ή ν.π.δ.δ.</a:t>
            </a:r>
            <a:r>
              <a:rPr lang="el-GR" sz="2000" dirty="0">
                <a:latin typeface="Aptos" panose="020B0004020202020204" pitchFamily="34" charset="0"/>
              </a:rPr>
              <a:t>, σε </a:t>
            </a:r>
            <a:r>
              <a:rPr lang="el-GR" sz="2000" b="1" dirty="0">
                <a:latin typeface="Aptos" panose="020B0004020202020204" pitchFamily="34" charset="0"/>
              </a:rPr>
              <a:t>εκτέλεση του υπηρεσιακού τους καθήκοντος </a:t>
            </a:r>
            <a:r>
              <a:rPr lang="el-GR" sz="2000" dirty="0">
                <a:latin typeface="Aptos" panose="020B0004020202020204" pitchFamily="34" charset="0"/>
              </a:rPr>
              <a:t>μεταβιβάζεται </a:t>
            </a:r>
            <a:r>
              <a:rPr lang="el-GR" sz="2000" b="1" dirty="0">
                <a:solidFill>
                  <a:srgbClr val="00B050"/>
                </a:solidFill>
                <a:latin typeface="Aptos" panose="020B0004020202020204" pitchFamily="34" charset="0"/>
              </a:rPr>
              <a:t>αυτοδικαίως στον εργοδότη</a:t>
            </a:r>
            <a:r>
              <a:rPr lang="el-GR" sz="2000" dirty="0">
                <a:latin typeface="Aptos" panose="020B0004020202020204" pitchFamily="34" charset="0"/>
              </a:rPr>
              <a:t>, εκτός αν υπάρχει αντίθετη συμφωνία.</a:t>
            </a:r>
            <a:r>
              <a:rPr lang="el-GR" sz="2000" b="1" dirty="0">
                <a:latin typeface="Aptos" panose="020B0004020202020204" pitchFamily="34" charset="0"/>
              </a:rPr>
              <a:t> </a:t>
            </a:r>
            <a:endParaRPr lang="en-US" sz="2000" dirty="0">
              <a:latin typeface="Aptos" panose="020B0004020202020204" pitchFamily="34" charset="0"/>
            </a:endParaRPr>
          </a:p>
        </p:txBody>
      </p:sp>
    </p:spTree>
    <p:extLst>
      <p:ext uri="{BB962C8B-B14F-4D97-AF65-F5344CB8AC3E}">
        <p14:creationId xmlns:p14="http://schemas.microsoft.com/office/powerpoint/2010/main" val="246859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p:txBody>
          <a:bodyPr/>
          <a:lstStyle/>
          <a:p>
            <a:fld id="{48F63A3B-78C7-47BE-AE5E-E10140E04643}" type="slidenum">
              <a:rPr lang="en-US" smtClean="0"/>
              <a:pPr/>
              <a:t>17</a:t>
            </a:fld>
            <a:endParaRPr lang="en-US" dirty="0"/>
          </a:p>
        </p:txBody>
      </p:sp>
      <p:sp>
        <p:nvSpPr>
          <p:cNvPr id="2" name="Τίτλος 1">
            <a:extLst>
              <a:ext uri="{FF2B5EF4-FFF2-40B4-BE49-F238E27FC236}">
                <a16:creationId xmlns:a16="http://schemas.microsoft.com/office/drawing/2014/main" id="{E253FDCB-A587-7CCB-031E-83899CD6A87C}"/>
              </a:ext>
            </a:extLst>
          </p:cNvPr>
          <p:cNvSpPr txBox="1">
            <a:spLocks/>
          </p:cNvSpPr>
          <p:nvPr/>
        </p:nvSpPr>
        <p:spPr>
          <a:xfrm>
            <a:off x="933932" y="674631"/>
            <a:ext cx="10324136" cy="984077"/>
          </a:xfrm>
          <a:prstGeom prst="rect">
            <a:avLst/>
          </a:prstGeom>
        </p:spPr>
        <p:txBody>
          <a:bodyPr vert="horz" lIns="91440" tIns="0" rIns="91440" bIns="0" rtlCol="0" anchor="ctr">
            <a:noAutofit/>
          </a:bodyPr>
          <a:lstStyle>
            <a:lvl1pPr algn="l" defTabSz="914400" rtl="0" eaLnBrk="1" latinLnBrk="0" hangingPunct="1">
              <a:lnSpc>
                <a:spcPct val="100000"/>
              </a:lnSpc>
              <a:spcBef>
                <a:spcPct val="0"/>
              </a:spcBef>
              <a:buNone/>
              <a:defRPr sz="3600" kern="1200">
                <a:solidFill>
                  <a:schemeClr val="accent6"/>
                </a:solidFill>
                <a:latin typeface="+mj-lt"/>
                <a:ea typeface="+mj-ea"/>
                <a:cs typeface="+mj-cs"/>
              </a:defRPr>
            </a:lvl1pPr>
          </a:lstStyle>
          <a:p>
            <a:r>
              <a:rPr lang="el-GR" sz="3200" b="1" dirty="0">
                <a:solidFill>
                  <a:schemeClr val="tx1"/>
                </a:solidFill>
                <a:latin typeface="Aptos" panose="020B0004020202020204" pitchFamily="34" charset="0"/>
                <a:cs typeface="Calibri" panose="020F0502020204030204" pitchFamily="34" charset="0"/>
              </a:rPr>
              <a:t>Κατοχυρώνεται το δικαίωμα πνευματικής ιδιοκτησίας;</a:t>
            </a:r>
          </a:p>
        </p:txBody>
      </p:sp>
      <p:sp>
        <p:nvSpPr>
          <p:cNvPr id="12" name="Θέση περιεχομένου 2">
            <a:extLst>
              <a:ext uri="{FF2B5EF4-FFF2-40B4-BE49-F238E27FC236}">
                <a16:creationId xmlns:a16="http://schemas.microsoft.com/office/drawing/2014/main" id="{EFF5F9CB-6D24-D8A1-1FD2-9697E98EA5D9}"/>
              </a:ext>
            </a:extLst>
          </p:cNvPr>
          <p:cNvSpPr txBox="1">
            <a:spLocks/>
          </p:cNvSpPr>
          <p:nvPr/>
        </p:nvSpPr>
        <p:spPr>
          <a:xfrm>
            <a:off x="622647" y="1876140"/>
            <a:ext cx="10151706" cy="4486469"/>
          </a:xfrm>
          <a:prstGeom prst="rect">
            <a:avLst/>
          </a:prstGeom>
        </p:spPr>
        <p:txBody>
          <a:bodyPr vert="horz" lIns="91440" tIns="0" rIns="9144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83464"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83464"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83464"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3200" dirty="0">
                <a:solidFill>
                  <a:srgbClr val="00B050"/>
                </a:solidFill>
                <a:latin typeface="Aptos" panose="020B0004020202020204" pitchFamily="34" charset="0"/>
                <a:cs typeface="Calibri" panose="020F0502020204030204" pitchFamily="34" charset="0"/>
              </a:rPr>
              <a:t>Αρχή της </a:t>
            </a:r>
            <a:r>
              <a:rPr lang="el-GR" sz="3200" b="1" dirty="0">
                <a:solidFill>
                  <a:srgbClr val="00B050"/>
                </a:solidFill>
                <a:latin typeface="Aptos" panose="020B0004020202020204" pitchFamily="34" charset="0"/>
                <a:cs typeface="Calibri" panose="020F0502020204030204" pitchFamily="34" charset="0"/>
              </a:rPr>
              <a:t>αυτόματης προστασίας</a:t>
            </a:r>
            <a:endParaRPr lang="en-US" sz="3200" b="1" dirty="0">
              <a:solidFill>
                <a:srgbClr val="00B050"/>
              </a:solidFill>
              <a:latin typeface="Aptos" panose="020B0004020202020204" pitchFamily="34" charset="0"/>
              <a:cs typeface="Calibri" panose="020F0502020204030204" pitchFamily="34" charset="0"/>
            </a:endParaRPr>
          </a:p>
          <a:p>
            <a:r>
              <a:rPr lang="el-GR" sz="2400" dirty="0">
                <a:latin typeface="Aptos" panose="020B0004020202020204" pitchFamily="34" charset="0"/>
                <a:cs typeface="Calibri" panose="020F0502020204030204" pitchFamily="34" charset="0"/>
              </a:rPr>
              <a:t>«Ο</a:t>
            </a:r>
            <a:r>
              <a:rPr lang="en-US" sz="2400" dirty="0">
                <a:latin typeface="Aptos" panose="020B0004020202020204" pitchFamily="34" charset="0"/>
                <a:cs typeface="Calibri" panose="020F0502020204030204" pitchFamily="34" charset="0"/>
              </a:rPr>
              <a:t> </a:t>
            </a:r>
            <a:r>
              <a:rPr lang="el-GR" sz="2400" dirty="0">
                <a:latin typeface="Aptos" panose="020B0004020202020204" pitchFamily="34" charset="0"/>
                <a:cs typeface="Calibri" panose="020F0502020204030204" pitchFamily="34" charset="0"/>
              </a:rPr>
              <a:t>δημιουργός αποκτά με τη δημιουργία του έργου…»</a:t>
            </a:r>
          </a:p>
          <a:p>
            <a:pPr>
              <a:buFontTx/>
              <a:buChar char="-"/>
            </a:pPr>
            <a:r>
              <a:rPr lang="el-GR" sz="2400" dirty="0">
                <a:latin typeface="Aptos" panose="020B0004020202020204" pitchFamily="34" charset="0"/>
                <a:cs typeface="Calibri" panose="020F0502020204030204" pitchFamily="34" charset="0"/>
              </a:rPr>
              <a:t>Τα δικαιώματα αποκτώνται πρωτογενώς, χωρίς διατυπώσεις</a:t>
            </a:r>
          </a:p>
          <a:p>
            <a:endParaRPr lang="el-GR" b="1" dirty="0">
              <a:latin typeface="Aptos" panose="020B0004020202020204" pitchFamily="34" charset="0"/>
              <a:cs typeface="Calibri" panose="020F0502020204030204" pitchFamily="34" charset="0"/>
            </a:endParaRPr>
          </a:p>
          <a:p>
            <a:endParaRPr lang="el-GR" sz="2000" b="1" dirty="0">
              <a:latin typeface="Aptos" panose="020B0004020202020204" pitchFamily="34" charset="0"/>
              <a:cs typeface="Calibri" panose="020F0502020204030204" pitchFamily="34" charset="0"/>
            </a:endParaRPr>
          </a:p>
          <a:p>
            <a:r>
              <a:rPr lang="el-GR" sz="3200" dirty="0">
                <a:solidFill>
                  <a:srgbClr val="00B050"/>
                </a:solidFill>
                <a:latin typeface="Aptos" panose="020B0004020202020204" pitchFamily="34" charset="0"/>
                <a:cs typeface="Calibri" panose="020F0502020204030204" pitchFamily="34" charset="0"/>
              </a:rPr>
              <a:t>Πρακτικές απόκτησης βεβαίας χρονολογίας</a:t>
            </a:r>
          </a:p>
          <a:p>
            <a:pPr>
              <a:buFont typeface="Wingdings" panose="05000000000000000000" pitchFamily="2" charset="2"/>
              <a:buChar char="ü"/>
            </a:pPr>
            <a:r>
              <a:rPr lang="el-GR" sz="2400" dirty="0">
                <a:latin typeface="Aptos" panose="020B0004020202020204" pitchFamily="34" charset="0"/>
                <a:cs typeface="Calibri" panose="020F0502020204030204" pitchFamily="34" charset="0"/>
              </a:rPr>
              <a:t>Κατάθεση του έργου σε συμβολαιογράφο (πράξη κατάθεσης)</a:t>
            </a:r>
          </a:p>
          <a:p>
            <a:pPr>
              <a:buFont typeface="Wingdings" panose="05000000000000000000" pitchFamily="2" charset="2"/>
              <a:buChar char="ü"/>
            </a:pPr>
            <a:r>
              <a:rPr lang="el-GR" sz="2400" dirty="0">
                <a:latin typeface="Aptos" panose="020B0004020202020204" pitchFamily="34" charset="0"/>
                <a:cs typeface="Calibri" panose="020F0502020204030204" pitchFamily="34" charset="0"/>
              </a:rPr>
              <a:t>Συστημένη επιστολή (</a:t>
            </a:r>
            <a:r>
              <a:rPr lang="en-US" sz="2400" dirty="0">
                <a:latin typeface="Aptos" panose="020B0004020202020204" pitchFamily="34" charset="0"/>
                <a:cs typeface="Calibri" panose="020F0502020204030204" pitchFamily="34" charset="0"/>
              </a:rPr>
              <a:t>“poor man’s copyright”)</a:t>
            </a:r>
            <a:endParaRPr lang="el-GR" sz="2400" dirty="0">
              <a:latin typeface="Aptos" panose="020B0004020202020204" pitchFamily="34" charset="0"/>
              <a:cs typeface="Calibri" panose="020F0502020204030204" pitchFamily="34" charset="0"/>
            </a:endParaRPr>
          </a:p>
          <a:p>
            <a:pPr>
              <a:buFont typeface="Wingdings" panose="05000000000000000000" pitchFamily="2" charset="2"/>
              <a:buChar char="ü"/>
            </a:pPr>
            <a:r>
              <a:rPr lang="de-DE" sz="2400" dirty="0">
                <a:latin typeface="Aptos" panose="020B0004020202020204" pitchFamily="34" charset="0"/>
                <a:cs typeface="Calibri" panose="020F0502020204030204" pitchFamily="34" charset="0"/>
              </a:rPr>
              <a:t>timestamp.gr</a:t>
            </a:r>
            <a:endParaRPr lang="el-GR" sz="2400" dirty="0">
              <a:latin typeface="Aptos" panose="020B0004020202020204" pitchFamily="34" charset="0"/>
              <a:cs typeface="Calibri" panose="020F0502020204030204" pitchFamily="34" charset="0"/>
            </a:endParaRPr>
          </a:p>
        </p:txBody>
      </p:sp>
      <p:pic>
        <p:nvPicPr>
          <p:cNvPr id="2054" name="Picture 6" descr="Copyright - Words Ireland">
            <a:extLst>
              <a:ext uri="{FF2B5EF4-FFF2-40B4-BE49-F238E27FC236}">
                <a16:creationId xmlns:a16="http://schemas.microsoft.com/office/drawing/2014/main" id="{9C56DB60-7D93-6657-7B1B-15D07D85B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556" y="2398566"/>
            <a:ext cx="57150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1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3">
            <a:extLst>
              <a:ext uri="{FF2B5EF4-FFF2-40B4-BE49-F238E27FC236}">
                <a16:creationId xmlns:a16="http://schemas.microsoft.com/office/drawing/2014/main" id="{4A49F131-EA0F-45FF-80C7-72B703EFFD57}"/>
              </a:ext>
            </a:extLst>
          </p:cNvPr>
          <p:cNvPicPr>
            <a:picLocks noChangeAspect="1"/>
          </p:cNvPicPr>
          <p:nvPr/>
        </p:nvPicPr>
        <p:blipFill rotWithShape="1">
          <a:blip r:embed="rId2"/>
          <a:srcRect l="11899" t="4797" r="6694" b="12391"/>
          <a:stretch/>
        </p:blipFill>
        <p:spPr>
          <a:xfrm>
            <a:off x="1405646" y="1415983"/>
            <a:ext cx="9380707" cy="5276647"/>
          </a:xfrm>
          <a:prstGeom prst="rect">
            <a:avLst/>
          </a:prstGeom>
        </p:spPr>
      </p:pic>
      <p:sp>
        <p:nvSpPr>
          <p:cNvPr id="4" name="Ορθογώνιο 1">
            <a:extLst>
              <a:ext uri="{FF2B5EF4-FFF2-40B4-BE49-F238E27FC236}">
                <a16:creationId xmlns:a16="http://schemas.microsoft.com/office/drawing/2014/main" id="{A260F8E2-CABA-4EBA-BBE5-5F6F503C2224}"/>
              </a:ext>
            </a:extLst>
          </p:cNvPr>
          <p:cNvSpPr/>
          <p:nvPr/>
        </p:nvSpPr>
        <p:spPr>
          <a:xfrm>
            <a:off x="6575898" y="295333"/>
            <a:ext cx="4225215" cy="7823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de-DE" sz="4800" b="1" dirty="0">
                <a:solidFill>
                  <a:schemeClr val="accent1"/>
                </a:solidFill>
                <a:latin typeface="Aptos" panose="020B0004020202020204" pitchFamily="34" charset="0"/>
                <a:cs typeface="Calibri" panose="020F0502020204030204" pitchFamily="34" charset="0"/>
              </a:rPr>
              <a:t>timestamp.gr</a:t>
            </a:r>
            <a:endParaRPr lang="el-GR" sz="4800" b="1" dirty="0">
              <a:solidFill>
                <a:schemeClr val="accent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60629691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86FF7-5C39-8EB9-AEA1-3B7A1C735C56}"/>
              </a:ext>
            </a:extLst>
          </p:cNvPr>
          <p:cNvSpPr>
            <a:spLocks noGrp="1"/>
          </p:cNvSpPr>
          <p:nvPr>
            <p:ph type="sldNum" sz="quarter" idx="10"/>
          </p:nvPr>
        </p:nvSpPr>
        <p:spPr/>
        <p:txBody>
          <a:bodyPr/>
          <a:lstStyle/>
          <a:p>
            <a:fld id="{48F63A3B-78C7-47BE-AE5E-E10140E04643}" type="slidenum">
              <a:rPr lang="en-US" smtClean="0"/>
              <a:pPr/>
              <a:t>19</a:t>
            </a:fld>
            <a:endParaRPr lang="en-US" dirty="0"/>
          </a:p>
        </p:txBody>
      </p:sp>
      <p:sp>
        <p:nvSpPr>
          <p:cNvPr id="5" name="Τίτλος 1">
            <a:extLst>
              <a:ext uri="{FF2B5EF4-FFF2-40B4-BE49-F238E27FC236}">
                <a16:creationId xmlns:a16="http://schemas.microsoft.com/office/drawing/2014/main" id="{DC18117D-8A01-7E17-E737-53CD810F2614}"/>
              </a:ext>
            </a:extLst>
          </p:cNvPr>
          <p:cNvSpPr>
            <a:spLocks noGrp="1"/>
          </p:cNvSpPr>
          <p:nvPr>
            <p:ph type="title"/>
          </p:nvPr>
        </p:nvSpPr>
        <p:spPr>
          <a:xfrm>
            <a:off x="2607014" y="431800"/>
            <a:ext cx="4669276" cy="993775"/>
          </a:xfrm>
        </p:spPr>
        <p:txBody>
          <a:bodyPr>
            <a:noAutofit/>
          </a:bodyPr>
          <a:lstStyle/>
          <a:p>
            <a:r>
              <a:rPr lang="el-GR" sz="4500" b="1" dirty="0">
                <a:solidFill>
                  <a:srgbClr val="0070C0"/>
                </a:solidFill>
                <a:latin typeface="Aptos" panose="020B0004020202020204" pitchFamily="34" charset="0"/>
                <a:cs typeface="Calibri" panose="020F0502020204030204" pitchFamily="34" charset="0"/>
              </a:rPr>
              <a:t>ΝΟΜΙΜΗ ΧΡΗΣΗ</a:t>
            </a:r>
          </a:p>
        </p:txBody>
      </p:sp>
      <p:sp>
        <p:nvSpPr>
          <p:cNvPr id="6" name="Θέση περιεχομένου 2">
            <a:extLst>
              <a:ext uri="{FF2B5EF4-FFF2-40B4-BE49-F238E27FC236}">
                <a16:creationId xmlns:a16="http://schemas.microsoft.com/office/drawing/2014/main" id="{262AA211-5549-09FA-4EC0-80EBF6C491CA}"/>
              </a:ext>
            </a:extLst>
          </p:cNvPr>
          <p:cNvSpPr>
            <a:spLocks noGrp="1"/>
          </p:cNvSpPr>
          <p:nvPr>
            <p:ph sz="half" idx="2"/>
          </p:nvPr>
        </p:nvSpPr>
        <p:spPr>
          <a:xfrm>
            <a:off x="2607014" y="1760706"/>
            <a:ext cx="9396918" cy="4040019"/>
          </a:xfrm>
        </p:spPr>
        <p:txBody>
          <a:bodyPr>
            <a:noAutofit/>
          </a:bodyPr>
          <a:lstStyle/>
          <a:p>
            <a:pPr marL="0" indent="0">
              <a:buNone/>
            </a:pPr>
            <a:r>
              <a:rPr lang="el-GR" sz="2800" dirty="0">
                <a:latin typeface="Aptos" panose="020B0004020202020204" pitchFamily="34" charset="0"/>
                <a:cs typeface="Calibri" panose="020F0502020204030204" pitchFamily="34" charset="0"/>
              </a:rPr>
              <a:t>Η </a:t>
            </a:r>
            <a:r>
              <a:rPr lang="el-GR" sz="2800" b="1" dirty="0">
                <a:latin typeface="Aptos" panose="020B0004020202020204" pitchFamily="34" charset="0"/>
                <a:cs typeface="Calibri" panose="020F0502020204030204" pitchFamily="34" charset="0"/>
              </a:rPr>
              <a:t>διάρκεια προστασίας του έργου έχει λήξει</a:t>
            </a:r>
          </a:p>
          <a:p>
            <a:pPr marL="0" indent="0">
              <a:buNone/>
            </a:pPr>
            <a:r>
              <a:rPr lang="el-GR" sz="2800" b="1" dirty="0">
                <a:latin typeface="Aptos" panose="020B0004020202020204" pitchFamily="34" charset="0"/>
                <a:cs typeface="Calibri" panose="020F0502020204030204" pitchFamily="34" charset="0"/>
              </a:rPr>
              <a:t> </a:t>
            </a:r>
          </a:p>
          <a:p>
            <a:pPr>
              <a:buFont typeface="Wingdings" panose="05000000000000000000" pitchFamily="2" charset="2"/>
              <a:buChar char="Ø"/>
            </a:pPr>
            <a:r>
              <a:rPr lang="el-GR" sz="2800" dirty="0">
                <a:latin typeface="Aptos" panose="020B0004020202020204" pitchFamily="34" charset="0"/>
                <a:cs typeface="Calibri" panose="020F0502020204030204" pitchFamily="34" charset="0"/>
              </a:rPr>
              <a:t>το έργο καθίσταται </a:t>
            </a:r>
            <a:r>
              <a:rPr lang="el-GR" sz="2800" b="1" dirty="0">
                <a:latin typeface="Aptos" panose="020B0004020202020204" pitchFamily="34" charset="0"/>
                <a:cs typeface="Calibri" panose="020F0502020204030204" pitchFamily="34" charset="0"/>
              </a:rPr>
              <a:t>κοινό κτήμα </a:t>
            </a:r>
          </a:p>
          <a:p>
            <a:pPr>
              <a:buFont typeface="Wingdings" panose="05000000000000000000" pitchFamily="2" charset="2"/>
              <a:buChar char="Ø"/>
            </a:pPr>
            <a:r>
              <a:rPr lang="el-GR" sz="2800" dirty="0">
                <a:latin typeface="Aptos" panose="020B0004020202020204" pitchFamily="34" charset="0"/>
                <a:cs typeface="Calibri" panose="020F0502020204030204" pitchFamily="34" charset="0"/>
              </a:rPr>
              <a:t> δεν απαιτείται η λήψη άδειας και η καταβολή αμοιβής.</a:t>
            </a:r>
          </a:p>
          <a:p>
            <a:pPr marL="0" indent="0">
              <a:buNone/>
            </a:pPr>
            <a:endParaRPr lang="el-GR" sz="2800" b="1" dirty="0">
              <a:latin typeface="Aptos" panose="020B0004020202020204" pitchFamily="34" charset="0"/>
              <a:cs typeface="Calibri" panose="020F0502020204030204" pitchFamily="34" charset="0"/>
            </a:endParaRPr>
          </a:p>
          <a:p>
            <a:pPr marL="0" indent="0">
              <a:buNone/>
            </a:pPr>
            <a:r>
              <a:rPr lang="el-GR" sz="2800" b="1" dirty="0">
                <a:latin typeface="Aptos" panose="020B0004020202020204" pitchFamily="34" charset="0"/>
                <a:cs typeface="Calibri" panose="020F0502020204030204" pitchFamily="34" charset="0"/>
              </a:rPr>
              <a:t>Έργα που διατίθενται με ανοιχτού τύπου άδειες</a:t>
            </a:r>
          </a:p>
          <a:p>
            <a:pPr marL="0" indent="0">
              <a:buNone/>
            </a:pPr>
            <a:endParaRPr lang="el-GR" sz="2800" b="1" dirty="0">
              <a:latin typeface="Aptos" panose="020B0004020202020204" pitchFamily="34" charset="0"/>
              <a:cs typeface="Calibri" panose="020F0502020204030204" pitchFamily="34" charset="0"/>
            </a:endParaRPr>
          </a:p>
          <a:p>
            <a:pPr marL="0" indent="0">
              <a:buNone/>
            </a:pPr>
            <a:r>
              <a:rPr lang="el-GR" sz="2800" dirty="0">
                <a:latin typeface="Aptos" panose="020B0004020202020204" pitchFamily="34" charset="0"/>
                <a:cs typeface="Calibri" panose="020F0502020204030204" pitchFamily="34" charset="0"/>
              </a:rPr>
              <a:t>Λήψη άδειας </a:t>
            </a:r>
            <a:r>
              <a:rPr lang="el-GR" sz="2800" b="1" dirty="0">
                <a:latin typeface="Aptos" panose="020B0004020202020204" pitchFamily="34" charset="0"/>
                <a:cs typeface="Calibri" panose="020F0502020204030204" pitchFamily="34" charset="0"/>
              </a:rPr>
              <a:t>από τον δημιουργό/δικαιούχο </a:t>
            </a:r>
            <a:r>
              <a:rPr lang="el-GR" sz="2800" dirty="0">
                <a:latin typeface="Aptos" panose="020B0004020202020204" pitchFamily="34" charset="0"/>
                <a:cs typeface="Calibri" panose="020F0502020204030204" pitchFamily="34" charset="0"/>
              </a:rPr>
              <a:t>ή από </a:t>
            </a:r>
            <a:r>
              <a:rPr lang="el-GR" sz="2800" b="1" dirty="0">
                <a:latin typeface="Aptos" panose="020B0004020202020204" pitchFamily="34" charset="0"/>
                <a:cs typeface="Calibri" panose="020F0502020204030204" pitchFamily="34" charset="0"/>
              </a:rPr>
              <a:t>οργανισμούς συλλογικής διαχείρισης</a:t>
            </a:r>
          </a:p>
          <a:p>
            <a:pPr marL="0" indent="0">
              <a:buNone/>
            </a:pPr>
            <a:endParaRPr lang="el-GR" sz="2400" b="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05682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Διάγραμμα 1">
            <a:extLst>
              <a:ext uri="{FF2B5EF4-FFF2-40B4-BE49-F238E27FC236}">
                <a16:creationId xmlns:a16="http://schemas.microsoft.com/office/drawing/2014/main" id="{CD6A46B5-EC36-AF06-3ED5-35A0F5BF5C0B}"/>
              </a:ext>
            </a:extLst>
          </p:cNvPr>
          <p:cNvGraphicFramePr/>
          <p:nvPr>
            <p:extLst>
              <p:ext uri="{D42A27DB-BD31-4B8C-83A1-F6EECF244321}">
                <p14:modId xmlns:p14="http://schemas.microsoft.com/office/powerpoint/2010/main" val="293766018"/>
              </p:ext>
            </p:extLst>
          </p:nvPr>
        </p:nvGraphicFramePr>
        <p:xfrm>
          <a:off x="1684390" y="849685"/>
          <a:ext cx="7089960" cy="4886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Τίτλος 1">
            <a:extLst>
              <a:ext uri="{FF2B5EF4-FFF2-40B4-BE49-F238E27FC236}">
                <a16:creationId xmlns:a16="http://schemas.microsoft.com/office/drawing/2014/main" id="{4A352A72-42BA-4F0A-17CD-85077FE726ED}"/>
              </a:ext>
            </a:extLst>
          </p:cNvPr>
          <p:cNvSpPr txBox="1">
            <a:spLocks/>
          </p:cNvSpPr>
          <p:nvPr/>
        </p:nvSpPr>
        <p:spPr>
          <a:xfrm rot="2499833">
            <a:off x="5622505" y="1624486"/>
            <a:ext cx="4070357" cy="744066"/>
          </a:xfrm>
          <a:prstGeom prst="rect">
            <a:avLst/>
          </a:prstGeom>
        </p:spPr>
        <p:txBody>
          <a:bodyPr lIns="68589" tIns="34295" rIns="68589" bIns="34295">
            <a:no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algn="ctr"/>
            <a:r>
              <a:rPr lang="el-GR" b="1" dirty="0">
                <a:solidFill>
                  <a:srgbClr val="C00000"/>
                </a:solidFill>
                <a:latin typeface="Aptos" panose="020B0004020202020204" pitchFamily="34" charset="0"/>
                <a:cs typeface="Calibri" pitchFamily="34" charset="0"/>
              </a:rPr>
              <a:t>Καθηγητής</a:t>
            </a:r>
            <a:r>
              <a:rPr lang="en-US" b="1" dirty="0">
                <a:solidFill>
                  <a:srgbClr val="C00000"/>
                </a:solidFill>
                <a:latin typeface="Aptos" panose="020B0004020202020204" pitchFamily="34" charset="0"/>
                <a:cs typeface="Calibri" pitchFamily="34" charset="0"/>
              </a:rPr>
              <a:t>/</a:t>
            </a:r>
            <a:r>
              <a:rPr lang="el-GR" b="1" dirty="0">
                <a:solidFill>
                  <a:srgbClr val="C00000"/>
                </a:solidFill>
                <a:latin typeface="Aptos" panose="020B0004020202020204" pitchFamily="34" charset="0"/>
                <a:cs typeface="Calibri" pitchFamily="34" charset="0"/>
              </a:rPr>
              <a:t>-τρια Φοιτητής/-τρια</a:t>
            </a:r>
          </a:p>
        </p:txBody>
      </p:sp>
    </p:spTree>
    <p:extLst>
      <p:ext uri="{BB962C8B-B14F-4D97-AF65-F5344CB8AC3E}">
        <p14:creationId xmlns:p14="http://schemas.microsoft.com/office/powerpoint/2010/main" val="290649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FF8888-02BE-86AD-38CF-BDDA6E8C76E5}"/>
              </a:ext>
            </a:extLst>
          </p:cNvPr>
          <p:cNvSpPr>
            <a:spLocks noGrp="1"/>
          </p:cNvSpPr>
          <p:nvPr>
            <p:ph type="sldNum" sz="quarter" idx="4294967295"/>
          </p:nvPr>
        </p:nvSpPr>
        <p:spPr>
          <a:xfrm>
            <a:off x="11125200" y="457200"/>
            <a:ext cx="1066800" cy="471488"/>
          </a:xfrm>
        </p:spPr>
        <p:txBody>
          <a:bodyPr/>
          <a:lstStyle/>
          <a:p>
            <a:fld id="{48F63A3B-78C7-47BE-AE5E-E10140E04643}" type="slidenum">
              <a:rPr lang="en-US" smtClean="0"/>
              <a:pPr/>
              <a:t>20</a:t>
            </a:fld>
            <a:endParaRPr lang="en-US" dirty="0"/>
          </a:p>
        </p:txBody>
      </p:sp>
      <p:pic>
        <p:nvPicPr>
          <p:cNvPr id="6" name="Εικόνα 6">
            <a:extLst>
              <a:ext uri="{FF2B5EF4-FFF2-40B4-BE49-F238E27FC236}">
                <a16:creationId xmlns:a16="http://schemas.microsoft.com/office/drawing/2014/main" id="{25CB9F0F-1AD5-6132-5F41-3AF45E229571}"/>
              </a:ext>
            </a:extLst>
          </p:cNvPr>
          <p:cNvPicPr>
            <a:picLocks noChangeAspect="1"/>
          </p:cNvPicPr>
          <p:nvPr/>
        </p:nvPicPr>
        <p:blipFill>
          <a:blip r:embed="rId2" cstate="print"/>
          <a:stretch>
            <a:fillRect/>
          </a:stretch>
        </p:blipFill>
        <p:spPr>
          <a:xfrm>
            <a:off x="3221476" y="457200"/>
            <a:ext cx="5749047" cy="3407679"/>
          </a:xfrm>
          <a:prstGeom prst="rect">
            <a:avLst/>
          </a:prstGeom>
        </p:spPr>
      </p:pic>
      <p:sp>
        <p:nvSpPr>
          <p:cNvPr id="7" name="Τίτλος 1">
            <a:extLst>
              <a:ext uri="{FF2B5EF4-FFF2-40B4-BE49-F238E27FC236}">
                <a16:creationId xmlns:a16="http://schemas.microsoft.com/office/drawing/2014/main" id="{6CF2BD86-0DCB-3975-D5FF-964EF0FBB897}"/>
              </a:ext>
            </a:extLst>
          </p:cNvPr>
          <p:cNvSpPr txBox="1">
            <a:spLocks/>
          </p:cNvSpPr>
          <p:nvPr/>
        </p:nvSpPr>
        <p:spPr>
          <a:xfrm>
            <a:off x="3031091" y="5244976"/>
            <a:ext cx="6375556" cy="1037061"/>
          </a:xfrm>
          <a:prstGeom prst="rect">
            <a:avLst/>
          </a:prstGeom>
        </p:spPr>
        <p:txBody>
          <a:bodyPr vert="horz" lIns="91440" tIns="0" rIns="91440" bIns="0" rtlCol="0" anchor="ctr" anchorCtr="0">
            <a:normAutofit fontScale="45000" lnSpcReduction="20000"/>
          </a:bodyPr>
          <a:lstStyle>
            <a:lvl1pPr algn="ctr" defTabSz="914400" rtl="0" eaLnBrk="1" latinLnBrk="0" hangingPunct="1">
              <a:lnSpc>
                <a:spcPct val="100000"/>
              </a:lnSpc>
              <a:spcBef>
                <a:spcPct val="0"/>
              </a:spcBef>
              <a:buNone/>
              <a:defRPr sz="3600" kern="1200">
                <a:solidFill>
                  <a:schemeClr val="tx1"/>
                </a:solidFill>
                <a:latin typeface="+mj-lt"/>
                <a:ea typeface="+mj-ea"/>
                <a:cs typeface="+mj-cs"/>
              </a:defRPr>
            </a:lvl1pPr>
          </a:lstStyle>
          <a:p>
            <a:pPr algn="r"/>
            <a:br>
              <a:rPr lang="el-GR" sz="7200" dirty="0">
                <a:solidFill>
                  <a:schemeClr val="accent5">
                    <a:lumMod val="50000"/>
                  </a:schemeClr>
                </a:solidFill>
              </a:rPr>
            </a:br>
            <a:r>
              <a:rPr lang="el-GR" sz="8900" b="1" dirty="0">
                <a:latin typeface="Aptos" panose="020B0004020202020204" pitchFamily="34" charset="0"/>
                <a:ea typeface="+mn-ea"/>
                <a:cs typeface="Calibri" panose="020F0502020204030204" pitchFamily="34" charset="0"/>
              </a:rPr>
              <a:t>ΕΞΑΙΡΕΣΕΙΣ/ΠΕΡΙΟΡΙΣΜΟΙ</a:t>
            </a:r>
          </a:p>
        </p:txBody>
      </p:sp>
    </p:spTree>
    <p:extLst>
      <p:ext uri="{BB962C8B-B14F-4D97-AF65-F5344CB8AC3E}">
        <p14:creationId xmlns:p14="http://schemas.microsoft.com/office/powerpoint/2010/main" val="325929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F664D044-6845-43E5-8483-05C36C9851D8}"/>
              </a:ext>
            </a:extLst>
          </p:cNvPr>
          <p:cNvSpPr txBox="1">
            <a:spLocks/>
          </p:cNvSpPr>
          <p:nvPr/>
        </p:nvSpPr>
        <p:spPr>
          <a:xfrm>
            <a:off x="5015599" y="1988855"/>
            <a:ext cx="6829700" cy="1325563"/>
          </a:xfrm>
          <a:prstGeom prst="rect">
            <a:avLst/>
          </a:prstGeom>
        </p:spPr>
        <p:txBody>
          <a:bodyPr vert="horz" lIns="91452" tIns="45727" rIns="91452" bIns="4572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62" indent="-571562" defTabSz="914498">
              <a:buFont typeface="Wingdings" panose="05000000000000000000" pitchFamily="2" charset="2"/>
              <a:buChar char="v"/>
              <a:defRPr/>
            </a:pPr>
            <a:r>
              <a:rPr lang="el-GR" sz="2667" b="1" dirty="0">
                <a:solidFill>
                  <a:srgbClr val="00B050"/>
                </a:solidFill>
                <a:latin typeface="Aptos" panose="020B0004020202020204" pitchFamily="34" charset="0"/>
                <a:cs typeface="Calibri" panose="020F0502020204030204" pitchFamily="34" charset="0"/>
              </a:rPr>
              <a:t>Γενική ρήτρα εφαρμογής (τεστ 3 βημάτων</a:t>
            </a:r>
            <a:r>
              <a:rPr lang="el-GR" sz="2667" dirty="0">
                <a:solidFill>
                  <a:srgbClr val="00B050"/>
                </a:solidFill>
                <a:latin typeface="Aptos" panose="020B0004020202020204" pitchFamily="34" charset="0"/>
                <a:cs typeface="Calibri" panose="020F0502020204030204" pitchFamily="34" charset="0"/>
              </a:rPr>
              <a:t>)</a:t>
            </a:r>
            <a:endParaRPr lang="en-GB" sz="2667" dirty="0">
              <a:solidFill>
                <a:srgbClr val="00B050"/>
              </a:solidFill>
              <a:latin typeface="Aptos" panose="020B0004020202020204" pitchFamily="34" charset="0"/>
              <a:cs typeface="Calibri" panose="020F0502020204030204" pitchFamily="34" charset="0"/>
            </a:endParaRPr>
          </a:p>
        </p:txBody>
      </p:sp>
      <p:sp>
        <p:nvSpPr>
          <p:cNvPr id="7" name="Θέση περιεχομένου 2">
            <a:extLst>
              <a:ext uri="{FF2B5EF4-FFF2-40B4-BE49-F238E27FC236}">
                <a16:creationId xmlns:a16="http://schemas.microsoft.com/office/drawing/2014/main" id="{C9DBF368-9571-448E-90A7-BF1D4CA7A335}"/>
              </a:ext>
            </a:extLst>
          </p:cNvPr>
          <p:cNvSpPr txBox="1">
            <a:spLocks/>
          </p:cNvSpPr>
          <p:nvPr/>
        </p:nvSpPr>
        <p:spPr>
          <a:xfrm>
            <a:off x="4046706" y="3214237"/>
            <a:ext cx="7798593" cy="3268495"/>
          </a:xfrm>
          <a:prstGeom prst="rect">
            <a:avLst/>
          </a:prstGeom>
        </p:spPr>
        <p:txBody>
          <a:bodyPr vert="horz" lIns="91452" tIns="45727" rIns="91452" bIns="4572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98">
              <a:lnSpc>
                <a:spcPct val="114000"/>
              </a:lnSpc>
              <a:spcBef>
                <a:spcPts val="0"/>
              </a:spcBef>
              <a:buNone/>
              <a:defRPr/>
            </a:pPr>
            <a:r>
              <a:rPr lang="el-GR" sz="2400" dirty="0">
                <a:latin typeface="Aptos" panose="020B0004020202020204" pitchFamily="34" charset="0"/>
              </a:rPr>
              <a:t>Οι περιορισμοί εφαρμόζονται α) </a:t>
            </a:r>
            <a:r>
              <a:rPr lang="el-GR" sz="2400" b="1" dirty="0">
                <a:latin typeface="Aptos" panose="020B0004020202020204" pitchFamily="34" charset="0"/>
              </a:rPr>
              <a:t>μόνο σε ορισμένες ειδικές περιπτώσεις</a:t>
            </a:r>
            <a:r>
              <a:rPr lang="el-GR" sz="2400" dirty="0">
                <a:latin typeface="Aptos" panose="020B0004020202020204" pitchFamily="34" charset="0"/>
              </a:rPr>
              <a:t>, οι οποίες β) </a:t>
            </a:r>
            <a:r>
              <a:rPr lang="el-GR" sz="2400" b="1" dirty="0">
                <a:latin typeface="Aptos" panose="020B0004020202020204" pitchFamily="34" charset="0"/>
              </a:rPr>
              <a:t>δεν αντίκεινται στην κανονική εκμετάλλευση</a:t>
            </a:r>
            <a:r>
              <a:rPr lang="el-GR" sz="2400" dirty="0">
                <a:latin typeface="Aptos" panose="020B0004020202020204" pitchFamily="34" charset="0"/>
              </a:rPr>
              <a:t> του έργου ή άλλου προστατευόμενου αντικειμένου και γ) </a:t>
            </a:r>
            <a:r>
              <a:rPr lang="el-GR" sz="2400" b="1" dirty="0">
                <a:latin typeface="Aptos" panose="020B0004020202020204" pitchFamily="34" charset="0"/>
              </a:rPr>
              <a:t>δεν θίγουν αδικαιολόγητα τα έννομα συμφέροντα</a:t>
            </a:r>
            <a:r>
              <a:rPr lang="el-GR" sz="2400" dirty="0">
                <a:latin typeface="Aptos" panose="020B0004020202020204" pitchFamily="34" charset="0"/>
              </a:rPr>
              <a:t> του δικαιούχου</a:t>
            </a:r>
            <a:r>
              <a:rPr lang="el-GR" sz="2000" dirty="0">
                <a:solidFill>
                  <a:srgbClr val="002060"/>
                </a:solidFill>
                <a:latin typeface="Calibri"/>
              </a:rPr>
              <a:t>.</a:t>
            </a:r>
            <a:endParaRPr lang="en-GB" sz="2000" dirty="0">
              <a:solidFill>
                <a:srgbClr val="002060"/>
              </a:solidFill>
              <a:latin typeface="Calibri"/>
            </a:endParaRPr>
          </a:p>
        </p:txBody>
      </p:sp>
      <p:sp>
        <p:nvSpPr>
          <p:cNvPr id="9" name="Τίτλος 1">
            <a:extLst>
              <a:ext uri="{FF2B5EF4-FFF2-40B4-BE49-F238E27FC236}">
                <a16:creationId xmlns:a16="http://schemas.microsoft.com/office/drawing/2014/main" id="{6AA91B14-DBE3-434F-8307-8F8EB9C048FF}"/>
              </a:ext>
            </a:extLst>
          </p:cNvPr>
          <p:cNvSpPr txBox="1">
            <a:spLocks/>
          </p:cNvSpPr>
          <p:nvPr/>
        </p:nvSpPr>
        <p:spPr>
          <a:xfrm>
            <a:off x="5015609" y="5473365"/>
            <a:ext cx="6081823" cy="835955"/>
          </a:xfrm>
          <a:prstGeom prst="rect">
            <a:avLst/>
          </a:prstGeom>
        </p:spPr>
        <p:txBody>
          <a:bodyPr vert="horz" lIns="91452" tIns="45727" rIns="91452" bIns="4572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62" indent="-571562" defTabSz="914498">
              <a:buFont typeface="Wingdings" panose="05000000000000000000" pitchFamily="2" charset="2"/>
              <a:buChar char="v"/>
              <a:defRPr/>
            </a:pPr>
            <a:r>
              <a:rPr lang="el-GR" sz="4000" b="1" dirty="0">
                <a:latin typeface="Aptos" panose="020B0004020202020204" pitchFamily="34" charset="0"/>
                <a:ea typeface="+mn-ea"/>
                <a:cs typeface="+mn-cs"/>
              </a:rPr>
              <a:t>Στενή ερμηνεία</a:t>
            </a:r>
            <a:endParaRPr lang="en-GB" sz="4000" b="1" dirty="0">
              <a:latin typeface="Aptos" panose="020B0004020202020204" pitchFamily="34" charset="0"/>
              <a:ea typeface="+mn-ea"/>
              <a:cs typeface="+mn-cs"/>
            </a:endParaRPr>
          </a:p>
        </p:txBody>
      </p:sp>
      <p:sp>
        <p:nvSpPr>
          <p:cNvPr id="13" name="Τίτλος 12">
            <a:extLst>
              <a:ext uri="{FF2B5EF4-FFF2-40B4-BE49-F238E27FC236}">
                <a16:creationId xmlns:a16="http://schemas.microsoft.com/office/drawing/2014/main" id="{2847A8CB-559F-480F-AE15-C1DA348ED7DE}"/>
              </a:ext>
            </a:extLst>
          </p:cNvPr>
          <p:cNvSpPr>
            <a:spLocks noGrp="1"/>
          </p:cNvSpPr>
          <p:nvPr>
            <p:ph type="title"/>
          </p:nvPr>
        </p:nvSpPr>
        <p:spPr>
          <a:xfrm>
            <a:off x="1702426" y="1781645"/>
            <a:ext cx="2906452" cy="1553143"/>
          </a:xfrm>
        </p:spPr>
        <p:txBody>
          <a:bodyPr>
            <a:noAutofit/>
          </a:bodyPr>
          <a:lstStyle/>
          <a:p>
            <a:pPr algn="r"/>
            <a:r>
              <a:rPr lang="el-GR" sz="4800" b="1" i="1" dirty="0">
                <a:solidFill>
                  <a:srgbClr val="FFC000"/>
                </a:solidFill>
                <a:latin typeface="Aptos" panose="020B0004020202020204" pitchFamily="34" charset="0"/>
                <a:cs typeface="Calibri" panose="020F0502020204030204" pitchFamily="34" charset="0"/>
              </a:rPr>
              <a:t>ΣΚΟΠΟΣ</a:t>
            </a:r>
            <a:br>
              <a:rPr lang="el-GR" sz="4800" dirty="0">
                <a:solidFill>
                  <a:srgbClr val="CADC24"/>
                </a:solidFill>
              </a:rPr>
            </a:br>
            <a:br>
              <a:rPr lang="el-GR" dirty="0"/>
            </a:br>
            <a:br>
              <a:rPr lang="el-GR" dirty="0"/>
            </a:br>
            <a:endParaRPr lang="el-GR" dirty="0"/>
          </a:p>
        </p:txBody>
      </p:sp>
      <p:sp>
        <p:nvSpPr>
          <p:cNvPr id="17" name="Τίτλος 1">
            <a:extLst>
              <a:ext uri="{FF2B5EF4-FFF2-40B4-BE49-F238E27FC236}">
                <a16:creationId xmlns:a16="http://schemas.microsoft.com/office/drawing/2014/main" id="{036F1953-2892-4916-B56E-220601E84FEC}"/>
              </a:ext>
            </a:extLst>
          </p:cNvPr>
          <p:cNvSpPr txBox="1">
            <a:spLocks/>
          </p:cNvSpPr>
          <p:nvPr/>
        </p:nvSpPr>
        <p:spPr>
          <a:xfrm>
            <a:off x="5025527" y="1196744"/>
            <a:ext cx="6975224" cy="1325563"/>
          </a:xfrm>
          <a:prstGeom prst="rect">
            <a:avLst/>
          </a:prstGeom>
        </p:spPr>
        <p:txBody>
          <a:bodyPr vert="horz" lIns="91452" tIns="45727" rIns="91452" bIns="4572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62" indent="-571562" defTabSz="914498">
              <a:buFont typeface="Wingdings" panose="05000000000000000000" pitchFamily="2" charset="2"/>
              <a:buChar char="v"/>
              <a:defRPr/>
            </a:pPr>
            <a:r>
              <a:rPr lang="el-GR" sz="2400" b="1" dirty="0">
                <a:latin typeface="Aptos" panose="020B0004020202020204" pitchFamily="34" charset="0"/>
              </a:rPr>
              <a:t>Επίτευξη δίκαιης ισορροπίας μεταξύ αντικρουόμενων συμφερόντων</a:t>
            </a:r>
            <a:endParaRPr lang="en-GB" sz="2400" dirty="0">
              <a:latin typeface="Aptos" panose="020B0004020202020204" pitchFamily="34" charset="0"/>
            </a:endParaRPr>
          </a:p>
        </p:txBody>
      </p:sp>
      <p:sp>
        <p:nvSpPr>
          <p:cNvPr id="18" name="Τίτλος 12">
            <a:extLst>
              <a:ext uri="{FF2B5EF4-FFF2-40B4-BE49-F238E27FC236}">
                <a16:creationId xmlns:a16="http://schemas.microsoft.com/office/drawing/2014/main" id="{8C18CDE4-29AC-44DE-A6B3-D4D9B98A97A0}"/>
              </a:ext>
            </a:extLst>
          </p:cNvPr>
          <p:cNvSpPr txBox="1">
            <a:spLocks/>
          </p:cNvSpPr>
          <p:nvPr/>
        </p:nvSpPr>
        <p:spPr bwMode="white">
          <a:xfrm>
            <a:off x="1182045" y="2507567"/>
            <a:ext cx="3349107" cy="509463"/>
          </a:xfrm>
          <a:prstGeom prst="rect">
            <a:avLst/>
          </a:prstGeom>
        </p:spPr>
        <p:txBody>
          <a:bodyPr vert="horz" lIns="91452" tIns="45727" rIns="91452" bIns="45727" rtlCol="0" anchor="b">
            <a:noAutofit/>
          </a:bodyPr>
          <a:lstStyle>
            <a:lvl1pPr algn="l" defTabSz="914400" rtl="0" eaLnBrk="1" latinLnBrk="0" hangingPunct="1">
              <a:lnSpc>
                <a:spcPct val="90000"/>
              </a:lnSpc>
              <a:spcBef>
                <a:spcPct val="0"/>
              </a:spcBef>
              <a:buNone/>
              <a:defRPr sz="2800" b="0" kern="1200" cap="all" baseline="0">
                <a:solidFill>
                  <a:schemeClr val="bg1"/>
                </a:solidFill>
                <a:latin typeface="+mj-lt"/>
                <a:ea typeface="+mj-ea"/>
                <a:cs typeface="+mj-cs"/>
              </a:defRPr>
            </a:lvl1pPr>
          </a:lstStyle>
          <a:p>
            <a:pPr algn="r" defTabSz="914498">
              <a:defRPr/>
            </a:pPr>
            <a:r>
              <a:rPr lang="el-GR" sz="4400" b="1" i="1" dirty="0">
                <a:solidFill>
                  <a:srgbClr val="00B050"/>
                </a:solidFill>
                <a:latin typeface="Aptos" panose="020B0004020202020204" pitchFamily="34" charset="0"/>
                <a:cs typeface="Calibri" panose="020F0502020204030204" pitchFamily="34" charset="0"/>
              </a:rPr>
              <a:t>ΕΦΑΡΜΟΓΗ</a:t>
            </a:r>
          </a:p>
        </p:txBody>
      </p:sp>
      <p:sp>
        <p:nvSpPr>
          <p:cNvPr id="19" name="Τίτλος 12">
            <a:extLst>
              <a:ext uri="{FF2B5EF4-FFF2-40B4-BE49-F238E27FC236}">
                <a16:creationId xmlns:a16="http://schemas.microsoft.com/office/drawing/2014/main" id="{B9F1C432-EDB4-4557-8DF8-F12E7CAD3394}"/>
              </a:ext>
            </a:extLst>
          </p:cNvPr>
          <p:cNvSpPr txBox="1">
            <a:spLocks/>
          </p:cNvSpPr>
          <p:nvPr/>
        </p:nvSpPr>
        <p:spPr bwMode="white">
          <a:xfrm>
            <a:off x="768488" y="5785982"/>
            <a:ext cx="3962940" cy="509461"/>
          </a:xfrm>
          <a:prstGeom prst="rect">
            <a:avLst/>
          </a:prstGeom>
        </p:spPr>
        <p:txBody>
          <a:bodyPr vert="horz" lIns="91452" tIns="45727" rIns="91452" bIns="45727" rtlCol="0" anchor="b">
            <a:normAutofit fontScale="25000" lnSpcReduction="20000"/>
          </a:bodyPr>
          <a:lstStyle>
            <a:lvl1pPr algn="l" defTabSz="914400" rtl="0" eaLnBrk="1" latinLnBrk="0" hangingPunct="1">
              <a:lnSpc>
                <a:spcPct val="90000"/>
              </a:lnSpc>
              <a:spcBef>
                <a:spcPct val="0"/>
              </a:spcBef>
              <a:buNone/>
              <a:defRPr sz="2800" b="0" kern="1200" cap="all" baseline="0">
                <a:solidFill>
                  <a:schemeClr val="bg1"/>
                </a:solidFill>
                <a:latin typeface="+mj-lt"/>
                <a:ea typeface="+mj-ea"/>
                <a:cs typeface="+mj-cs"/>
              </a:defRPr>
            </a:lvl1pPr>
          </a:lstStyle>
          <a:p>
            <a:pPr defTabSz="914498">
              <a:defRPr/>
            </a:pPr>
            <a:br>
              <a:rPr lang="el-GR" i="1" dirty="0">
                <a:solidFill>
                  <a:schemeClr val="accent3">
                    <a:lumMod val="20000"/>
                    <a:lumOff val="80000"/>
                  </a:schemeClr>
                </a:solidFill>
                <a:latin typeface="Calibri" panose="020F0502020204030204" pitchFamily="34" charset="0"/>
                <a:cs typeface="Calibri" panose="020F0502020204030204" pitchFamily="34" charset="0"/>
              </a:rPr>
            </a:br>
            <a:r>
              <a:rPr lang="el-GR" sz="21600" b="1" i="1" dirty="0" err="1">
                <a:solidFill>
                  <a:srgbClr val="0070C0"/>
                </a:solidFill>
                <a:latin typeface="Aptos" panose="020B0004020202020204" pitchFamily="34" charset="0"/>
                <a:cs typeface="Calibri" panose="020F0502020204030204" pitchFamily="34" charset="0"/>
              </a:rPr>
              <a:t>ερμηνεια</a:t>
            </a:r>
            <a:endParaRPr lang="el-GR" sz="21600" b="1" i="1" dirty="0">
              <a:solidFill>
                <a:srgbClr val="0070C0"/>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7169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119D38-C358-495E-320F-E1432FF680C7}"/>
              </a:ext>
            </a:extLst>
          </p:cNvPr>
          <p:cNvSpPr>
            <a:spLocks noGrp="1"/>
          </p:cNvSpPr>
          <p:nvPr>
            <p:ph sz="half" idx="2"/>
          </p:nvPr>
        </p:nvSpPr>
        <p:spPr>
          <a:xfrm>
            <a:off x="603115" y="834152"/>
            <a:ext cx="11391089" cy="3961593"/>
          </a:xfrm>
        </p:spPr>
        <p:txBody>
          <a:bodyPr>
            <a:noAutofit/>
          </a:bodyPr>
          <a:lstStyle/>
          <a:p>
            <a:pPr marL="0" indent="0">
              <a:buNone/>
            </a:pPr>
            <a:r>
              <a:rPr lang="el-GR" sz="3733" dirty="0">
                <a:solidFill>
                  <a:srgbClr val="00B050"/>
                </a:solidFill>
                <a:latin typeface="Aptos" panose="020B0004020202020204" pitchFamily="34" charset="0"/>
              </a:rPr>
              <a:t>ΟΔΗΓΙΑ (ΕΕ) 2019/790 για τα δικαιώματα πνευματικής ιδιοκτησίας και τα συγγενικά δικαιώματα στην ψηφιακή ενιαία αγορά</a:t>
            </a:r>
          </a:p>
          <a:p>
            <a:endParaRPr lang="el-GR" sz="3733" dirty="0">
              <a:solidFill>
                <a:srgbClr val="C287DD"/>
              </a:solidFill>
            </a:endParaRPr>
          </a:p>
          <a:p>
            <a:r>
              <a:rPr lang="el-GR" sz="3733" dirty="0">
                <a:solidFill>
                  <a:schemeClr val="bg2">
                    <a:lumMod val="50000"/>
                  </a:schemeClr>
                </a:solidFill>
                <a:latin typeface="Aptos" panose="020B0004020202020204" pitchFamily="34" charset="0"/>
              </a:rPr>
              <a:t>Εναρμόνιση με ν. 4996/2022</a:t>
            </a:r>
          </a:p>
          <a:p>
            <a:pPr marL="0" indent="0">
              <a:buNone/>
            </a:pPr>
            <a:endParaRPr lang="el-GR" sz="3200" dirty="0">
              <a:latin typeface="Aptos" panose="020B0004020202020204" pitchFamily="34" charset="0"/>
            </a:endParaRPr>
          </a:p>
          <a:p>
            <a:pPr marL="0" indent="0">
              <a:buNone/>
            </a:pPr>
            <a:r>
              <a:rPr lang="el-GR" sz="3200" dirty="0">
                <a:latin typeface="Aptos" panose="020B0004020202020204" pitchFamily="34" charset="0"/>
              </a:rPr>
              <a:t>στοχεύει στην </a:t>
            </a:r>
            <a:r>
              <a:rPr lang="el-GR" sz="3200" b="1" dirty="0">
                <a:latin typeface="Aptos" panose="020B0004020202020204" pitchFamily="34" charset="0"/>
              </a:rPr>
              <a:t>προσαρμογή και συμπλήρωση του υφιστάμενου θεσμικού πλαισίου </a:t>
            </a:r>
            <a:r>
              <a:rPr lang="el-GR" sz="3200" dirty="0">
                <a:latin typeface="Aptos" panose="020B0004020202020204" pitchFamily="34" charset="0"/>
              </a:rPr>
              <a:t>για τα δικαιώματα πνευματικής ιδιοκτησίας, με σκοπό τη διατήρηση υψηλού επιπέδου προστασίας των δικαιωμάτων πνευματικής ιδιοκτησίας και των συγγενικών δικαιωμάτων</a:t>
            </a:r>
            <a:endParaRPr lang="de-DE" sz="3200" dirty="0">
              <a:solidFill>
                <a:schemeClr val="bg2">
                  <a:lumMod val="50000"/>
                </a:schemeClr>
              </a:solidFill>
              <a:latin typeface="Aptos" panose="020B0004020202020204" pitchFamily="34" charset="0"/>
            </a:endParaRPr>
          </a:p>
          <a:p>
            <a:r>
              <a:rPr lang="el-GR" sz="2400" dirty="0">
                <a:solidFill>
                  <a:schemeClr val="bg2">
                    <a:lumMod val="50000"/>
                  </a:schemeClr>
                </a:solidFill>
                <a:latin typeface="Aptos" panose="020B0004020202020204" pitchFamily="34" charset="0"/>
              </a:rPr>
              <a:t>.</a:t>
            </a:r>
            <a:endParaRPr lang="en-US" sz="2400" dirty="0">
              <a:solidFill>
                <a:schemeClr val="bg2">
                  <a:lumMod val="50000"/>
                </a:schemeClr>
              </a:solidFill>
              <a:latin typeface="Aptos" panose="020B0004020202020204" pitchFamily="34" charset="0"/>
            </a:endParaRPr>
          </a:p>
        </p:txBody>
      </p:sp>
    </p:spTree>
    <p:extLst>
      <p:ext uri="{BB962C8B-B14F-4D97-AF65-F5344CB8AC3E}">
        <p14:creationId xmlns:p14="http://schemas.microsoft.com/office/powerpoint/2010/main" val="130531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A3D6D5-F032-4CC7-8C40-EAC7E4EDC4EE}"/>
              </a:ext>
            </a:extLst>
          </p:cNvPr>
          <p:cNvSpPr>
            <a:spLocks noGrp="1"/>
          </p:cNvSpPr>
          <p:nvPr>
            <p:ph type="title"/>
          </p:nvPr>
        </p:nvSpPr>
        <p:spPr>
          <a:xfrm>
            <a:off x="1550563" y="2131558"/>
            <a:ext cx="9879437" cy="980844"/>
          </a:xfrm>
        </p:spPr>
        <p:txBody>
          <a:bodyPr>
            <a:normAutofit/>
          </a:bodyPr>
          <a:lstStyle/>
          <a:p>
            <a:r>
              <a:rPr lang="el-GR" sz="4800" dirty="0">
                <a:solidFill>
                  <a:srgbClr val="00B050"/>
                </a:solidFill>
                <a:latin typeface="Aptos" panose="020B0004020202020204" pitchFamily="34" charset="0"/>
                <a:cs typeface="Calibri" panose="020F0502020204030204" pitchFamily="34" charset="0"/>
              </a:rPr>
              <a:t>ΕΞΑΙΡΕΣΕΙΣ ΓΙΑ ΤΗΝ ΕΚΠΑΙΔΕΥΣΗ</a:t>
            </a:r>
          </a:p>
        </p:txBody>
      </p:sp>
      <p:sp>
        <p:nvSpPr>
          <p:cNvPr id="3" name="Υπότιτλος 2">
            <a:extLst>
              <a:ext uri="{FF2B5EF4-FFF2-40B4-BE49-F238E27FC236}">
                <a16:creationId xmlns:a16="http://schemas.microsoft.com/office/drawing/2014/main" id="{21E0C4A1-7AB9-4429-9147-B2AEE3023417}"/>
              </a:ext>
            </a:extLst>
          </p:cNvPr>
          <p:cNvSpPr>
            <a:spLocks noGrp="1"/>
          </p:cNvSpPr>
          <p:nvPr>
            <p:ph sz="half" idx="1"/>
          </p:nvPr>
        </p:nvSpPr>
        <p:spPr>
          <a:xfrm>
            <a:off x="359923" y="3907878"/>
            <a:ext cx="10994031" cy="3721817"/>
          </a:xfrm>
        </p:spPr>
        <p:txBody>
          <a:bodyPr>
            <a:normAutofit/>
          </a:bodyPr>
          <a:lstStyle/>
          <a:p>
            <a:pPr marL="0" indent="0">
              <a:buNone/>
            </a:pPr>
            <a:r>
              <a:rPr lang="el-GR" sz="2800" b="1" cap="none" dirty="0">
                <a:latin typeface="Aptos" panose="020B0004020202020204" pitchFamily="34" charset="0"/>
                <a:cs typeface="Calibri" panose="020F0502020204030204" pitchFamily="34" charset="0"/>
              </a:rPr>
              <a:t>παράθεση αποσπάσματος </a:t>
            </a:r>
            <a:r>
              <a:rPr lang="el-GR" sz="2800" cap="none" dirty="0">
                <a:latin typeface="Aptos" panose="020B0004020202020204" pitchFamily="34" charset="0"/>
                <a:cs typeface="Calibri" panose="020F0502020204030204" pitchFamily="34" charset="0"/>
              </a:rPr>
              <a:t>| </a:t>
            </a:r>
            <a:r>
              <a:rPr lang="el-GR" sz="2800" b="1" cap="none" dirty="0">
                <a:latin typeface="Aptos" panose="020B0004020202020204" pitchFamily="34" charset="0"/>
                <a:cs typeface="Calibri" panose="020F0502020204030204" pitchFamily="34" charset="0"/>
              </a:rPr>
              <a:t>δημόσια παράσταση ή εκτέλεση </a:t>
            </a:r>
            <a:r>
              <a:rPr lang="el-GR" sz="2800" cap="none" dirty="0">
                <a:latin typeface="Aptos" panose="020B0004020202020204" pitchFamily="34" charset="0"/>
                <a:cs typeface="Calibri" panose="020F0502020204030204" pitchFamily="34" charset="0"/>
              </a:rPr>
              <a:t>| </a:t>
            </a:r>
            <a:r>
              <a:rPr lang="el-GR" sz="2800" b="1" cap="none" dirty="0">
                <a:latin typeface="Aptos" panose="020B0004020202020204" pitchFamily="34" charset="0"/>
                <a:cs typeface="Calibri" panose="020F0502020204030204" pitchFamily="34" charset="0"/>
              </a:rPr>
              <a:t>αναπαραγωγή για τη διδασκαλία ή τις εξετάσεις σε εκπαιδευτικό ίδρυμα </a:t>
            </a:r>
            <a:r>
              <a:rPr lang="el-GR" sz="2800" cap="none" dirty="0">
                <a:latin typeface="Aptos" panose="020B0004020202020204" pitchFamily="34" charset="0"/>
                <a:cs typeface="Calibri" panose="020F0502020204030204" pitchFamily="34" charset="0"/>
              </a:rPr>
              <a:t>|</a:t>
            </a:r>
            <a:r>
              <a:rPr lang="el-GR" sz="2800" b="1" cap="none" dirty="0">
                <a:latin typeface="Aptos" panose="020B0004020202020204" pitchFamily="34" charset="0"/>
                <a:cs typeface="Calibri" panose="020F0502020204030204" pitchFamily="34" charset="0"/>
              </a:rPr>
              <a:t>αναπαραγωγή έργων του λόγου σε εκπαιδευτικά βιβλία - βιβλία διδασκαλίας </a:t>
            </a:r>
          </a:p>
        </p:txBody>
      </p:sp>
      <p:sp>
        <p:nvSpPr>
          <p:cNvPr id="4" name="Ορθογώνιο 3">
            <a:extLst>
              <a:ext uri="{FF2B5EF4-FFF2-40B4-BE49-F238E27FC236}">
                <a16:creationId xmlns:a16="http://schemas.microsoft.com/office/drawing/2014/main" id="{76DEF3FB-43AA-455F-8075-7EB0938EC78B}"/>
              </a:ext>
            </a:extLst>
          </p:cNvPr>
          <p:cNvSpPr/>
          <p:nvPr/>
        </p:nvSpPr>
        <p:spPr>
          <a:xfrm>
            <a:off x="-29255" y="5661248"/>
            <a:ext cx="12221265" cy="1196752"/>
          </a:xfrm>
          <a:prstGeom prst="rect">
            <a:avLst/>
          </a:prstGeom>
          <a:solidFill>
            <a:srgbClr val="C7E6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rtlCol="0" anchor="ctr"/>
          <a:lstStyle/>
          <a:p>
            <a:pPr algn="ctr" defTabSz="914498">
              <a:defRPr/>
            </a:pPr>
            <a:endParaRPr lang="el-GR" sz="1867" dirty="0">
              <a:solidFill>
                <a:srgbClr val="FFFFFF"/>
              </a:solidFill>
            </a:endParaRPr>
          </a:p>
        </p:txBody>
      </p:sp>
      <p:sp>
        <p:nvSpPr>
          <p:cNvPr id="5" name="Ορθογώνιο 4">
            <a:extLst>
              <a:ext uri="{FF2B5EF4-FFF2-40B4-BE49-F238E27FC236}">
                <a16:creationId xmlns:a16="http://schemas.microsoft.com/office/drawing/2014/main" id="{2B070F1C-C64E-49EB-9425-6E994231B02C}"/>
              </a:ext>
            </a:extLst>
          </p:cNvPr>
          <p:cNvSpPr/>
          <p:nvPr/>
        </p:nvSpPr>
        <p:spPr>
          <a:xfrm>
            <a:off x="1918449" y="3252050"/>
            <a:ext cx="9435505" cy="45719"/>
          </a:xfrm>
          <a:prstGeom prst="rect">
            <a:avLst/>
          </a:prstGeom>
          <a:solidFill>
            <a:srgbClr val="C7E6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rtlCol="0" anchor="ctr"/>
          <a:lstStyle/>
          <a:p>
            <a:pPr algn="ctr" defTabSz="914498">
              <a:defRPr/>
            </a:pPr>
            <a:endParaRPr lang="el-GR" sz="1867" dirty="0">
              <a:solidFill>
                <a:srgbClr val="FFFFFF"/>
              </a:solidFill>
            </a:endParaRPr>
          </a:p>
        </p:txBody>
      </p:sp>
    </p:spTree>
    <p:extLst>
      <p:ext uri="{BB962C8B-B14F-4D97-AF65-F5344CB8AC3E}">
        <p14:creationId xmlns:p14="http://schemas.microsoft.com/office/powerpoint/2010/main" val="220796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D6EF9-2150-3FB8-6BEE-E5C75C3FF1AB}"/>
              </a:ext>
            </a:extLst>
          </p:cNvPr>
          <p:cNvSpPr>
            <a:spLocks noGrp="1"/>
          </p:cNvSpPr>
          <p:nvPr>
            <p:ph type="title"/>
          </p:nvPr>
        </p:nvSpPr>
        <p:spPr/>
        <p:txBody>
          <a:bodyPr/>
          <a:lstStyle/>
          <a:p>
            <a:r>
              <a:rPr lang="el-GR" b="1" dirty="0">
                <a:solidFill>
                  <a:srgbClr val="0070C0"/>
                </a:solidFill>
                <a:latin typeface="Aptos" panose="020B0004020202020204" pitchFamily="34" charset="0"/>
              </a:rPr>
              <a:t>Μερικά βασικά νούμερα</a:t>
            </a:r>
            <a:endParaRPr lang="en-US" b="1" dirty="0">
              <a:solidFill>
                <a:srgbClr val="0070C0"/>
              </a:solidFill>
              <a:latin typeface="Aptos" panose="020B0004020202020204" pitchFamily="34" charset="0"/>
            </a:endParaRPr>
          </a:p>
        </p:txBody>
      </p:sp>
      <p:sp>
        <p:nvSpPr>
          <p:cNvPr id="4" name="Content Placeholder 3">
            <a:extLst>
              <a:ext uri="{FF2B5EF4-FFF2-40B4-BE49-F238E27FC236}">
                <a16:creationId xmlns:a16="http://schemas.microsoft.com/office/drawing/2014/main" id="{EA1B561E-3C77-F3C4-DAA0-D75670AA1222}"/>
              </a:ext>
            </a:extLst>
          </p:cNvPr>
          <p:cNvSpPr>
            <a:spLocks noGrp="1"/>
          </p:cNvSpPr>
          <p:nvPr>
            <p:ph sz="quarter" idx="4"/>
          </p:nvPr>
        </p:nvSpPr>
        <p:spPr>
          <a:xfrm>
            <a:off x="535020" y="1975600"/>
            <a:ext cx="10891006" cy="4668391"/>
          </a:xfrm>
        </p:spPr>
        <p:txBody>
          <a:bodyPr>
            <a:normAutofit fontScale="77500" lnSpcReduction="20000"/>
          </a:bodyPr>
          <a:lstStyle/>
          <a:p>
            <a:pPr marL="0" indent="0">
              <a:buNone/>
            </a:pPr>
            <a:endParaRPr lang="el-GR" sz="2400" dirty="0">
              <a:latin typeface="Aptos" panose="020B0004020202020204" pitchFamily="34" charset="0"/>
            </a:endParaRPr>
          </a:p>
          <a:p>
            <a:r>
              <a:rPr lang="el-GR" sz="2600" dirty="0">
                <a:latin typeface="Aptos" panose="020B0004020202020204" pitchFamily="34" charset="0"/>
              </a:rPr>
              <a:t>Μόνο </a:t>
            </a:r>
            <a:r>
              <a:rPr lang="el-GR" sz="2600" b="1" dirty="0">
                <a:latin typeface="Aptos" panose="020B0004020202020204" pitchFamily="34" charset="0"/>
              </a:rPr>
              <a:t>10-20%</a:t>
            </a:r>
            <a:r>
              <a:rPr lang="el-GR" sz="2600" dirty="0">
                <a:latin typeface="Aptos" panose="020B0004020202020204" pitchFamily="34" charset="0"/>
              </a:rPr>
              <a:t> της παγκόσμιας πολιτιστικής κληρονομιάς έχει πλήρως ψηφιοποιηθεί</a:t>
            </a:r>
          </a:p>
          <a:p>
            <a:endParaRPr lang="el-GR" sz="2600" dirty="0">
              <a:latin typeface="Aptos" panose="020B0004020202020204" pitchFamily="34" charset="0"/>
            </a:endParaRPr>
          </a:p>
          <a:p>
            <a:r>
              <a:rPr lang="el-GR" sz="2600" dirty="0">
                <a:latin typeface="Aptos" panose="020B0004020202020204" pitchFamily="34" charset="0"/>
              </a:rPr>
              <a:t>Πάνω από </a:t>
            </a:r>
            <a:r>
              <a:rPr lang="el-GR" sz="2600" b="1" dirty="0">
                <a:latin typeface="Aptos" panose="020B0004020202020204" pitchFamily="34" charset="0"/>
              </a:rPr>
              <a:t>70% των ερευνητών ανθρωπιστικών επιστημών</a:t>
            </a:r>
            <a:r>
              <a:rPr lang="el-GR" sz="2600" dirty="0">
                <a:latin typeface="Aptos" panose="020B0004020202020204" pitchFamily="34" charset="0"/>
              </a:rPr>
              <a:t> χρησιμοποιούν ψηφιακά εργαλεία.</a:t>
            </a:r>
          </a:p>
          <a:p>
            <a:pPr marL="0" indent="0">
              <a:buNone/>
            </a:pPr>
            <a:endParaRPr lang="el-GR" sz="2600" dirty="0">
              <a:latin typeface="Aptos" panose="020B0004020202020204" pitchFamily="34" charset="0"/>
            </a:endParaRPr>
          </a:p>
          <a:p>
            <a:r>
              <a:rPr lang="el-GR" sz="2600" dirty="0">
                <a:latin typeface="Aptos" panose="020B0004020202020204" pitchFamily="34" charset="0"/>
              </a:rPr>
              <a:t>Η συλλογή της Europeana περιλαμβάνει </a:t>
            </a:r>
            <a:r>
              <a:rPr lang="el-GR" sz="2600" b="1" dirty="0">
                <a:latin typeface="Aptos" panose="020B0004020202020204" pitchFamily="34" charset="0"/>
              </a:rPr>
              <a:t>50+ εκατομμύρια ψηφιακά τεκμήρια</a:t>
            </a:r>
            <a:endParaRPr lang="el-GR" sz="2600" dirty="0">
              <a:latin typeface="Aptos" panose="020B0004020202020204" pitchFamily="34" charset="0"/>
            </a:endParaRPr>
          </a:p>
          <a:p>
            <a:pPr marL="0" indent="0">
              <a:buNone/>
            </a:pPr>
            <a:endParaRPr lang="el-GR" sz="2600" dirty="0">
              <a:latin typeface="Aptos" panose="020B0004020202020204" pitchFamily="34" charset="0"/>
            </a:endParaRPr>
          </a:p>
          <a:p>
            <a:r>
              <a:rPr lang="el-GR" sz="2600" dirty="0">
                <a:latin typeface="Aptos" panose="020B0004020202020204" pitchFamily="34" charset="0"/>
              </a:rPr>
              <a:t>Το text mining σε αρχεία επιταχύνει την έρευνα έως και </a:t>
            </a:r>
            <a:r>
              <a:rPr lang="el-GR" sz="2600" b="1" dirty="0">
                <a:latin typeface="Aptos" panose="020B0004020202020204" pitchFamily="34" charset="0"/>
              </a:rPr>
              <a:t>× 3-5</a:t>
            </a:r>
            <a:endParaRPr lang="el-GR" sz="2600" dirty="0">
              <a:latin typeface="Aptos" panose="020B0004020202020204" pitchFamily="34" charset="0"/>
            </a:endParaRPr>
          </a:p>
          <a:p>
            <a:pPr marL="0" indent="0">
              <a:buNone/>
            </a:pPr>
            <a:endParaRPr lang="el-GR" sz="2400" b="1" dirty="0">
              <a:latin typeface="Aptos" panose="020B0004020202020204" pitchFamily="34" charset="0"/>
            </a:endParaRPr>
          </a:p>
          <a:p>
            <a:pPr marL="0" indent="0">
              <a:lnSpc>
                <a:spcPct val="124000"/>
              </a:lnSpc>
              <a:spcBef>
                <a:spcPts val="0"/>
              </a:spcBef>
              <a:buNone/>
            </a:pPr>
            <a:r>
              <a:rPr lang="el-GR" sz="3300" b="1" dirty="0">
                <a:solidFill>
                  <a:srgbClr val="00B050"/>
                </a:solidFill>
                <a:latin typeface="Aptos" panose="020B0004020202020204" pitchFamily="34" charset="0"/>
              </a:rPr>
              <a:t>Συμπέρασμα</a:t>
            </a:r>
            <a:br>
              <a:rPr lang="el-GR" sz="2400" dirty="0">
                <a:latin typeface="Aptos" panose="020B0004020202020204" pitchFamily="34" charset="0"/>
              </a:rPr>
            </a:br>
            <a:r>
              <a:rPr lang="el-GR" sz="2800" dirty="0">
                <a:latin typeface="Aptos" panose="020B0004020202020204" pitchFamily="34" charset="0"/>
              </a:rPr>
              <a:t>Η εξόρυξη δεδομένων αποτελεί κρίσιμο μοχλό για την αξιοποίηση του πολιτιστικού αποθέματος και τον μετασχηματισμό της ερευνητικής διαδικασίας.</a:t>
            </a:r>
          </a:p>
          <a:p>
            <a:endParaRPr lang="en-US" dirty="0"/>
          </a:p>
        </p:txBody>
      </p:sp>
      <p:sp>
        <p:nvSpPr>
          <p:cNvPr id="5" name="Slide Number Placeholder 4">
            <a:extLst>
              <a:ext uri="{FF2B5EF4-FFF2-40B4-BE49-F238E27FC236}">
                <a16:creationId xmlns:a16="http://schemas.microsoft.com/office/drawing/2014/main" id="{496244B2-0B00-1AA5-A830-44CDCD1E708C}"/>
              </a:ext>
            </a:extLst>
          </p:cNvPr>
          <p:cNvSpPr>
            <a:spLocks noGrp="1"/>
          </p:cNvSpPr>
          <p:nvPr>
            <p:ph type="sldNum" sz="quarter" idx="10"/>
          </p:nvPr>
        </p:nvSpPr>
        <p:spPr/>
        <p:txBody>
          <a:bodyPr/>
          <a:lstStyle/>
          <a:p>
            <a:fld id="{48F63A3B-78C7-47BE-AE5E-E10140E04643}" type="slidenum">
              <a:rPr lang="en-US" smtClean="0"/>
              <a:pPr/>
              <a:t>24</a:t>
            </a:fld>
            <a:endParaRPr lang="en-US" dirty="0"/>
          </a:p>
        </p:txBody>
      </p:sp>
      <p:sp>
        <p:nvSpPr>
          <p:cNvPr id="7" name="Τίτλος 1">
            <a:extLst>
              <a:ext uri="{FF2B5EF4-FFF2-40B4-BE49-F238E27FC236}">
                <a16:creationId xmlns:a16="http://schemas.microsoft.com/office/drawing/2014/main" id="{08A99F57-B65A-FBBE-E1E7-3A22197D23D0}"/>
              </a:ext>
            </a:extLst>
          </p:cNvPr>
          <p:cNvSpPr txBox="1">
            <a:spLocks/>
          </p:cNvSpPr>
          <p:nvPr/>
        </p:nvSpPr>
        <p:spPr>
          <a:xfrm>
            <a:off x="1040804" y="502559"/>
            <a:ext cx="9879437" cy="980844"/>
          </a:xfrm>
          <a:prstGeom prst="rect">
            <a:avLst/>
          </a:prstGeom>
        </p:spPr>
        <p:txBody>
          <a:bodyPr vert="horz" lIns="91440" tIns="0" rIns="91440" bIns="0" rtlCol="0" anchor="ctr">
            <a:normAutofit/>
          </a:bodyPr>
          <a:lstStyle>
            <a:lvl1pPr algn="ctr" defTabSz="914400" rtl="0" eaLnBrk="1" latinLnBrk="0" hangingPunct="1">
              <a:lnSpc>
                <a:spcPct val="100000"/>
              </a:lnSpc>
              <a:spcBef>
                <a:spcPct val="0"/>
              </a:spcBef>
              <a:buNone/>
              <a:defRPr sz="3600" kern="1200">
                <a:solidFill>
                  <a:schemeClr val="accent6"/>
                </a:solidFill>
                <a:latin typeface="+mj-lt"/>
                <a:ea typeface="+mj-ea"/>
                <a:cs typeface="+mj-cs"/>
              </a:defRPr>
            </a:lvl1pPr>
          </a:lstStyle>
          <a:p>
            <a:r>
              <a:rPr lang="el-GR" sz="4800" dirty="0">
                <a:solidFill>
                  <a:srgbClr val="00B050"/>
                </a:solidFill>
                <a:latin typeface="Aptos" panose="020B0004020202020204" pitchFamily="34" charset="0"/>
                <a:cs typeface="Calibri" panose="020F0502020204030204" pitchFamily="34" charset="0"/>
              </a:rPr>
              <a:t>Τι γίνεται με την έρευνα;</a:t>
            </a:r>
          </a:p>
        </p:txBody>
      </p:sp>
    </p:spTree>
    <p:extLst>
      <p:ext uri="{BB962C8B-B14F-4D97-AF65-F5344CB8AC3E}">
        <p14:creationId xmlns:p14="http://schemas.microsoft.com/office/powerpoint/2010/main" val="1281233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60486-113B-7A33-210A-2DC86679CBB6}"/>
              </a:ext>
            </a:extLst>
          </p:cNvPr>
          <p:cNvSpPr>
            <a:spLocks noGrp="1"/>
          </p:cNvSpPr>
          <p:nvPr>
            <p:ph type="title"/>
          </p:nvPr>
        </p:nvSpPr>
        <p:spPr>
          <a:xfrm>
            <a:off x="520429" y="557401"/>
            <a:ext cx="11371633" cy="999746"/>
          </a:xfrm>
        </p:spPr>
        <p:txBody>
          <a:bodyPr/>
          <a:lstStyle/>
          <a:p>
            <a:r>
              <a:rPr lang="el-GR" sz="2400" dirty="0">
                <a:solidFill>
                  <a:srgbClr val="00B050"/>
                </a:solidFill>
                <a:latin typeface="Aptos" panose="020B0004020202020204" pitchFamily="34" charset="0"/>
              </a:rPr>
              <a:t>Άρθρο 21</a:t>
            </a:r>
            <a:r>
              <a:rPr lang="el-GR" sz="2400" baseline="30000" dirty="0">
                <a:solidFill>
                  <a:srgbClr val="00B050"/>
                </a:solidFill>
                <a:latin typeface="Aptos" panose="020B0004020202020204" pitchFamily="34" charset="0"/>
              </a:rPr>
              <a:t>A</a:t>
            </a:r>
            <a:r>
              <a:rPr lang="el-GR" sz="2400" dirty="0">
                <a:solidFill>
                  <a:srgbClr val="00B050"/>
                </a:solidFill>
                <a:latin typeface="Aptos" panose="020B0004020202020204" pitchFamily="34" charset="0"/>
              </a:rPr>
              <a:t> ν. 2121/1993 Εξόρυξη κειμένων και δεδομένων, του ερευνητικού οργανισμού και του ιδρύματος πολιτιστικής κληρονομιάς </a:t>
            </a:r>
            <a:r>
              <a:rPr lang="el-GR" sz="2400" u="sng" dirty="0">
                <a:solidFill>
                  <a:srgbClr val="00B050"/>
                </a:solidFill>
                <a:latin typeface="Aptos" panose="020B0004020202020204" pitchFamily="34" charset="0"/>
              </a:rPr>
              <a:t>(</a:t>
            </a:r>
            <a:r>
              <a:rPr lang="de-DE" sz="2400" u="sng" dirty="0">
                <a:solidFill>
                  <a:srgbClr val="00B050"/>
                </a:solidFill>
                <a:latin typeface="Aptos" panose="020B0004020202020204" pitchFamily="34" charset="0"/>
              </a:rPr>
              <a:t>TDM</a:t>
            </a:r>
            <a:r>
              <a:rPr lang="el-GR" sz="2400" u="sng" dirty="0">
                <a:solidFill>
                  <a:srgbClr val="00B050"/>
                </a:solidFill>
                <a:latin typeface="Aptos" panose="020B0004020202020204" pitchFamily="34" charset="0"/>
              </a:rPr>
              <a:t> για έρευνα)</a:t>
            </a:r>
            <a:endParaRPr lang="en-US" sz="2400" u="sng" dirty="0">
              <a:solidFill>
                <a:srgbClr val="00B050"/>
              </a:solidFill>
              <a:latin typeface="Aptos" panose="020B0004020202020204" pitchFamily="34" charset="0"/>
            </a:endParaRPr>
          </a:p>
        </p:txBody>
      </p:sp>
      <p:sp>
        <p:nvSpPr>
          <p:cNvPr id="6" name="Content Placeholder 5">
            <a:extLst>
              <a:ext uri="{FF2B5EF4-FFF2-40B4-BE49-F238E27FC236}">
                <a16:creationId xmlns:a16="http://schemas.microsoft.com/office/drawing/2014/main" id="{06DC1CBA-4746-EDB3-C1E2-E1C35AF1C759}"/>
              </a:ext>
            </a:extLst>
          </p:cNvPr>
          <p:cNvSpPr>
            <a:spLocks noGrp="1"/>
          </p:cNvSpPr>
          <p:nvPr>
            <p:ph sz="half" idx="2"/>
          </p:nvPr>
        </p:nvSpPr>
        <p:spPr>
          <a:xfrm>
            <a:off x="1269459" y="1858705"/>
            <a:ext cx="10622603" cy="4717301"/>
          </a:xfrm>
        </p:spPr>
        <p:txBody>
          <a:bodyPr>
            <a:normAutofit fontScale="25000" lnSpcReduction="20000"/>
          </a:bodyPr>
          <a:lstStyle/>
          <a:p>
            <a:pPr marL="0" indent="0">
              <a:lnSpc>
                <a:spcPct val="134000"/>
              </a:lnSpc>
              <a:spcBef>
                <a:spcPts val="0"/>
              </a:spcBef>
              <a:buNone/>
            </a:pPr>
            <a:r>
              <a:rPr lang="el-GR" sz="9600" dirty="0">
                <a:latin typeface="Aptos" panose="020B0004020202020204" pitchFamily="34" charset="0"/>
              </a:rPr>
              <a:t>= εξαίρεση από το δικαίωμα πνευματικής ιδιοκτησίας για σκοπούς εξόρυξης κειμένου και δεδομένων.</a:t>
            </a:r>
          </a:p>
          <a:p>
            <a:pPr marL="0" indent="0">
              <a:buNone/>
            </a:pPr>
            <a:endParaRPr lang="el-GR" sz="9600" dirty="0">
              <a:latin typeface="Aptos" panose="020B0004020202020204" pitchFamily="34" charset="0"/>
            </a:endParaRPr>
          </a:p>
          <a:p>
            <a:pPr marL="0" indent="0">
              <a:lnSpc>
                <a:spcPct val="134000"/>
              </a:lnSpc>
              <a:spcBef>
                <a:spcPts val="0"/>
              </a:spcBef>
              <a:buNone/>
            </a:pPr>
            <a:r>
              <a:rPr lang="el-GR" sz="9600" b="1" dirty="0">
                <a:latin typeface="Aptos" panose="020B0004020202020204" pitchFamily="34" charset="0"/>
              </a:rPr>
              <a:t>Επωφελούμενοι:</a:t>
            </a:r>
            <a:endParaRPr lang="el-GR" sz="9600" dirty="0">
              <a:latin typeface="Aptos" panose="020B0004020202020204" pitchFamily="34" charset="0"/>
            </a:endParaRPr>
          </a:p>
          <a:p>
            <a:pPr>
              <a:lnSpc>
                <a:spcPct val="134000"/>
              </a:lnSpc>
              <a:spcBef>
                <a:spcPts val="0"/>
              </a:spcBef>
            </a:pPr>
            <a:r>
              <a:rPr lang="el-GR" sz="9600" dirty="0">
                <a:latin typeface="Aptos" panose="020B0004020202020204" pitchFamily="34" charset="0"/>
              </a:rPr>
              <a:t>Ερευνητικοί οργανισμοί</a:t>
            </a:r>
          </a:p>
          <a:p>
            <a:pPr>
              <a:lnSpc>
                <a:spcPct val="134000"/>
              </a:lnSpc>
              <a:spcBef>
                <a:spcPts val="0"/>
              </a:spcBef>
            </a:pPr>
            <a:r>
              <a:rPr lang="el-GR" sz="9600" dirty="0">
                <a:latin typeface="Aptos" panose="020B0004020202020204" pitchFamily="34" charset="0"/>
              </a:rPr>
              <a:t>Ιδρύματα πολιτιστικής κληρονομιάς (π.χ. βιβλιοθήκες, αρχεία, μουσεία)</a:t>
            </a:r>
          </a:p>
          <a:p>
            <a:pPr marL="0" indent="0">
              <a:lnSpc>
                <a:spcPct val="134000"/>
              </a:lnSpc>
              <a:spcBef>
                <a:spcPts val="0"/>
              </a:spcBef>
              <a:buNone/>
            </a:pPr>
            <a:endParaRPr lang="el-GR" sz="9600" dirty="0">
              <a:latin typeface="Aptos" panose="020B0004020202020204" pitchFamily="34" charset="0"/>
            </a:endParaRPr>
          </a:p>
          <a:p>
            <a:pPr marL="0" indent="0">
              <a:lnSpc>
                <a:spcPct val="134000"/>
              </a:lnSpc>
              <a:spcBef>
                <a:spcPts val="0"/>
              </a:spcBef>
              <a:buNone/>
            </a:pPr>
            <a:r>
              <a:rPr lang="el-GR" sz="9600" b="1" dirty="0">
                <a:latin typeface="Aptos" panose="020B0004020202020204" pitchFamily="34" charset="0"/>
              </a:rPr>
              <a:t> Τι επιτρέπεται:</a:t>
            </a:r>
            <a:endParaRPr lang="el-GR" sz="9600" dirty="0">
              <a:latin typeface="Aptos" panose="020B0004020202020204" pitchFamily="34" charset="0"/>
            </a:endParaRPr>
          </a:p>
          <a:p>
            <a:pPr>
              <a:lnSpc>
                <a:spcPct val="134000"/>
              </a:lnSpc>
              <a:spcBef>
                <a:spcPts val="0"/>
              </a:spcBef>
            </a:pPr>
            <a:r>
              <a:rPr lang="el-GR" sz="9600" dirty="0">
                <a:latin typeface="Aptos" panose="020B0004020202020204" pitchFamily="34" charset="0"/>
              </a:rPr>
              <a:t>Αναπαραγωγή έργων</a:t>
            </a:r>
          </a:p>
          <a:p>
            <a:pPr>
              <a:lnSpc>
                <a:spcPct val="134000"/>
              </a:lnSpc>
              <a:spcBef>
                <a:spcPts val="0"/>
              </a:spcBef>
            </a:pPr>
            <a:r>
              <a:rPr lang="el-GR" sz="9600" dirty="0">
                <a:latin typeface="Aptos" panose="020B0004020202020204" pitchFamily="34" charset="0"/>
              </a:rPr>
              <a:t>Εξαγωγή δεδομένων</a:t>
            </a:r>
          </a:p>
          <a:p>
            <a:pPr>
              <a:lnSpc>
                <a:spcPct val="134000"/>
              </a:lnSpc>
              <a:spcBef>
                <a:spcPts val="0"/>
              </a:spcBef>
            </a:pPr>
            <a:r>
              <a:rPr lang="el-GR" sz="9600" dirty="0">
                <a:latin typeface="Aptos" panose="020B0004020202020204" pitchFamily="34" charset="0"/>
              </a:rPr>
              <a:t>Ανάλυση μεγάλων συνόλων δεδομένων χωρίς άδεια δικαιούχου, όταν η χρήση γίνεται </a:t>
            </a:r>
            <a:r>
              <a:rPr lang="el-GR" sz="9600" b="1" dirty="0">
                <a:latin typeface="Aptos" panose="020B0004020202020204" pitchFamily="34" charset="0"/>
              </a:rPr>
              <a:t>αποκλειστικά για ερευνητικούς σκοπούς</a:t>
            </a:r>
            <a:endParaRPr lang="el-GR" sz="9600" dirty="0">
              <a:latin typeface="Aptos" panose="020B0004020202020204" pitchFamily="34" charset="0"/>
            </a:endParaRPr>
          </a:p>
          <a:p>
            <a:pPr marL="0" indent="0">
              <a:buNone/>
            </a:pPr>
            <a:br>
              <a:rPr lang="el-GR" sz="7200" dirty="0">
                <a:latin typeface="Aptos" panose="020B0004020202020204" pitchFamily="34" charset="0"/>
              </a:rPr>
            </a:br>
            <a:endParaRPr lang="el-GR" sz="72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0055AEF4-BDA9-73E8-ADD6-F2F8D172ADE5}"/>
              </a:ext>
            </a:extLst>
          </p:cNvPr>
          <p:cNvSpPr>
            <a:spLocks noGrp="1"/>
          </p:cNvSpPr>
          <p:nvPr>
            <p:ph type="sldNum" sz="quarter" idx="10"/>
          </p:nvPr>
        </p:nvSpPr>
        <p:spPr/>
        <p:txBody>
          <a:bodyPr/>
          <a:lstStyle/>
          <a:p>
            <a:fld id="{48F63A3B-78C7-47BE-AE5E-E10140E04643}" type="slidenum">
              <a:rPr lang="en-US" smtClean="0"/>
              <a:pPr/>
              <a:t>25</a:t>
            </a:fld>
            <a:endParaRPr lang="en-US" dirty="0"/>
          </a:p>
        </p:txBody>
      </p:sp>
    </p:spTree>
    <p:extLst>
      <p:ext uri="{BB962C8B-B14F-4D97-AF65-F5344CB8AC3E}">
        <p14:creationId xmlns:p14="http://schemas.microsoft.com/office/powerpoint/2010/main" val="2934010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8273-C3CA-BCEB-0DB2-C393C8AFAD96}"/>
              </a:ext>
            </a:extLst>
          </p:cNvPr>
          <p:cNvSpPr>
            <a:spLocks noGrp="1"/>
          </p:cNvSpPr>
          <p:nvPr>
            <p:ph type="title"/>
          </p:nvPr>
        </p:nvSpPr>
        <p:spPr/>
        <p:txBody>
          <a:bodyPr/>
          <a:lstStyle/>
          <a:p>
            <a:r>
              <a:rPr lang="el-GR" dirty="0">
                <a:latin typeface="Aptos" panose="020B0004020202020204" pitchFamily="34" charset="0"/>
              </a:rPr>
              <a:t>Προϋποθέσεις:</a:t>
            </a:r>
            <a:endParaRPr lang="en-US" dirty="0"/>
          </a:p>
        </p:txBody>
      </p:sp>
      <p:sp>
        <p:nvSpPr>
          <p:cNvPr id="3" name="Content Placeholder 2">
            <a:extLst>
              <a:ext uri="{FF2B5EF4-FFF2-40B4-BE49-F238E27FC236}">
                <a16:creationId xmlns:a16="http://schemas.microsoft.com/office/drawing/2014/main" id="{5B697F69-1FC2-0FC8-1EED-035EA0AAC090}"/>
              </a:ext>
            </a:extLst>
          </p:cNvPr>
          <p:cNvSpPr>
            <a:spLocks noGrp="1"/>
          </p:cNvSpPr>
          <p:nvPr>
            <p:ph sz="half" idx="2"/>
          </p:nvPr>
        </p:nvSpPr>
        <p:spPr>
          <a:xfrm>
            <a:off x="595008" y="2057020"/>
            <a:ext cx="11477018" cy="3961593"/>
          </a:xfrm>
        </p:spPr>
        <p:txBody>
          <a:bodyPr>
            <a:normAutofit/>
          </a:bodyPr>
          <a:lstStyle/>
          <a:p>
            <a:endParaRPr lang="el-GR" sz="2800" dirty="0">
              <a:latin typeface="Aptos" panose="020B0004020202020204" pitchFamily="34" charset="0"/>
            </a:endParaRPr>
          </a:p>
          <a:p>
            <a:r>
              <a:rPr lang="el-GR" sz="2800" dirty="0">
                <a:latin typeface="Aptos" panose="020B0004020202020204" pitchFamily="34" charset="0"/>
              </a:rPr>
              <a:t>Νόμιμη πρόσβαση στο έργο</a:t>
            </a:r>
          </a:p>
          <a:p>
            <a:r>
              <a:rPr lang="el-GR" sz="2800" dirty="0">
                <a:latin typeface="Aptos" panose="020B0004020202020204" pitchFamily="34" charset="0"/>
              </a:rPr>
              <a:t>Χρήση μόνο για επιστημονική έρευνα</a:t>
            </a:r>
          </a:p>
          <a:p>
            <a:r>
              <a:rPr lang="el-GR" sz="2800" dirty="0">
                <a:latin typeface="Aptos" panose="020B0004020202020204" pitchFamily="34" charset="0"/>
              </a:rPr>
              <a:t>Λήψη κατάλληλων μέτρων ασφάλειας</a:t>
            </a:r>
          </a:p>
          <a:p>
            <a:r>
              <a:rPr lang="el-GR" sz="2800" dirty="0">
                <a:latin typeface="Aptos" panose="020B0004020202020204" pitchFamily="34" charset="0"/>
              </a:rPr>
              <a:t>Δυνατότητα διατήρησης αντιγράφων για σκοπούς επαλήθευσης έρευνας</a:t>
            </a:r>
          </a:p>
          <a:p>
            <a:endParaRPr lang="en-US" dirty="0"/>
          </a:p>
          <a:p>
            <a:endParaRPr lang="en-US" dirty="0"/>
          </a:p>
        </p:txBody>
      </p:sp>
      <p:sp>
        <p:nvSpPr>
          <p:cNvPr id="5" name="Slide Number Placeholder 4">
            <a:extLst>
              <a:ext uri="{FF2B5EF4-FFF2-40B4-BE49-F238E27FC236}">
                <a16:creationId xmlns:a16="http://schemas.microsoft.com/office/drawing/2014/main" id="{93903DD1-0CF5-8DA4-BBEA-029FABBFA42E}"/>
              </a:ext>
            </a:extLst>
          </p:cNvPr>
          <p:cNvSpPr>
            <a:spLocks noGrp="1"/>
          </p:cNvSpPr>
          <p:nvPr>
            <p:ph type="sldNum" sz="quarter" idx="10"/>
          </p:nvPr>
        </p:nvSpPr>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1039976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3155-DF8E-C160-ABFD-BA536BB9D596}"/>
              </a:ext>
            </a:extLst>
          </p:cNvPr>
          <p:cNvSpPr>
            <a:spLocks noGrp="1"/>
          </p:cNvSpPr>
          <p:nvPr>
            <p:ph type="title"/>
          </p:nvPr>
        </p:nvSpPr>
        <p:spPr>
          <a:xfrm>
            <a:off x="807396" y="1057274"/>
            <a:ext cx="10963072" cy="999746"/>
          </a:xfrm>
        </p:spPr>
        <p:txBody>
          <a:bodyPr/>
          <a:lstStyle/>
          <a:p>
            <a:r>
              <a:rPr lang="el-GR" sz="2800" dirty="0">
                <a:latin typeface="Aptos" panose="020B0004020202020204" pitchFamily="34" charset="0"/>
              </a:rPr>
              <a:t>Σύγκριση </a:t>
            </a:r>
            <a:r>
              <a:rPr lang="de-DE" sz="2800" dirty="0">
                <a:latin typeface="Aptos" panose="020B0004020202020204" pitchFamily="34" charset="0"/>
              </a:rPr>
              <a:t>TDM </a:t>
            </a:r>
            <a:r>
              <a:rPr lang="el-GR" sz="2800" dirty="0">
                <a:latin typeface="Aptos" panose="020B0004020202020204" pitchFamily="34" charset="0"/>
              </a:rPr>
              <a:t>για έρευνα με εξαίρεση α. 21Β ν. 2121/1993: Εξαίρεση της εξόρυξης κειμένων και δεδομένων από την αναπαραγωγή και εξαγωγή νομίμως προσβάσιμων έργων και άλλου υλικού</a:t>
            </a:r>
            <a:endParaRPr lang="en-US" sz="2800" dirty="0">
              <a:latin typeface="Aptos" panose="020B0004020202020204" pitchFamily="34" charset="0"/>
            </a:endParaRPr>
          </a:p>
        </p:txBody>
      </p:sp>
      <p:graphicFrame>
        <p:nvGraphicFramePr>
          <p:cNvPr id="6" name="Content Placeholder 5">
            <a:extLst>
              <a:ext uri="{FF2B5EF4-FFF2-40B4-BE49-F238E27FC236}">
                <a16:creationId xmlns:a16="http://schemas.microsoft.com/office/drawing/2014/main" id="{1DD626ED-B35F-E6C9-6A6C-D79039AE3947}"/>
              </a:ext>
            </a:extLst>
          </p:cNvPr>
          <p:cNvGraphicFramePr>
            <a:graphicFrameLocks noGrp="1"/>
          </p:cNvGraphicFramePr>
          <p:nvPr>
            <p:ph sz="half" idx="2"/>
            <p:extLst>
              <p:ext uri="{D42A27DB-BD31-4B8C-83A1-F6EECF244321}">
                <p14:modId xmlns:p14="http://schemas.microsoft.com/office/powerpoint/2010/main" val="3169057057"/>
              </p:ext>
            </p:extLst>
          </p:nvPr>
        </p:nvGraphicFramePr>
        <p:xfrm>
          <a:off x="943583" y="2461099"/>
          <a:ext cx="11050620" cy="3909560"/>
        </p:xfrm>
        <a:graphic>
          <a:graphicData uri="http://schemas.openxmlformats.org/drawingml/2006/table">
            <a:tbl>
              <a:tblPr/>
              <a:tblGrid>
                <a:gridCol w="3662404">
                  <a:extLst>
                    <a:ext uri="{9D8B030D-6E8A-4147-A177-3AD203B41FA5}">
                      <a16:colId xmlns:a16="http://schemas.microsoft.com/office/drawing/2014/main" val="2815937470"/>
                    </a:ext>
                  </a:extLst>
                </a:gridCol>
                <a:gridCol w="3694108">
                  <a:extLst>
                    <a:ext uri="{9D8B030D-6E8A-4147-A177-3AD203B41FA5}">
                      <a16:colId xmlns:a16="http://schemas.microsoft.com/office/drawing/2014/main" val="353871913"/>
                    </a:ext>
                  </a:extLst>
                </a:gridCol>
                <a:gridCol w="3694108">
                  <a:extLst>
                    <a:ext uri="{9D8B030D-6E8A-4147-A177-3AD203B41FA5}">
                      <a16:colId xmlns:a16="http://schemas.microsoft.com/office/drawing/2014/main" val="1316268656"/>
                    </a:ext>
                  </a:extLst>
                </a:gridCol>
              </a:tblGrid>
              <a:tr h="316294">
                <a:tc>
                  <a:txBody>
                    <a:bodyPr/>
                    <a:lstStyle/>
                    <a:p>
                      <a:pPr>
                        <a:buNone/>
                      </a:pPr>
                      <a:endParaRPr lang="el-GR" sz="2400" dirty="0">
                        <a:latin typeface="Aptos" panose="020B0004020202020204" pitchFamily="34" charset="0"/>
                      </a:endParaRPr>
                    </a:p>
                  </a:txBody>
                  <a:tcPr marL="50690" marR="50690" marT="25345" marB="25345" anchor="ctr">
                    <a:lnL>
                      <a:noFill/>
                    </a:lnL>
                    <a:lnR>
                      <a:noFill/>
                    </a:lnR>
                    <a:lnT>
                      <a:noFill/>
                    </a:lnT>
                    <a:lnB>
                      <a:noFill/>
                    </a:lnB>
                    <a:noFill/>
                  </a:tcPr>
                </a:tc>
                <a:tc>
                  <a:txBody>
                    <a:bodyPr/>
                    <a:lstStyle/>
                    <a:p>
                      <a:pPr>
                        <a:buNone/>
                      </a:pPr>
                      <a:r>
                        <a:rPr lang="el-GR" sz="2400" b="1" dirty="0">
                          <a:solidFill>
                            <a:srgbClr val="00B050"/>
                          </a:solidFill>
                          <a:latin typeface="Aptos" panose="020B0004020202020204" pitchFamily="34" charset="0"/>
                        </a:rPr>
                        <a:t>Άρθρο 21Α</a:t>
                      </a:r>
                    </a:p>
                  </a:txBody>
                  <a:tcPr marL="50690" marR="50690" marT="25345" marB="25345" anchor="ctr">
                    <a:lnL>
                      <a:noFill/>
                    </a:lnL>
                    <a:lnR>
                      <a:noFill/>
                    </a:lnR>
                    <a:lnT>
                      <a:noFill/>
                    </a:lnT>
                    <a:lnB>
                      <a:noFill/>
                    </a:lnB>
                    <a:noFill/>
                  </a:tcPr>
                </a:tc>
                <a:tc>
                  <a:txBody>
                    <a:bodyPr/>
                    <a:lstStyle/>
                    <a:p>
                      <a:pPr>
                        <a:buNone/>
                      </a:pPr>
                      <a:r>
                        <a:rPr lang="el-GR" sz="2400" b="1" dirty="0">
                          <a:solidFill>
                            <a:srgbClr val="00B050"/>
                          </a:solidFill>
                          <a:latin typeface="Aptos" panose="020B0004020202020204" pitchFamily="34" charset="0"/>
                        </a:rPr>
                        <a:t>Άρθρο 21Β</a:t>
                      </a:r>
                    </a:p>
                  </a:txBody>
                  <a:tcPr marL="50690" marR="50690" marT="25345" marB="25345" anchor="ctr">
                    <a:lnL>
                      <a:noFill/>
                    </a:lnL>
                    <a:lnR>
                      <a:noFill/>
                    </a:lnR>
                    <a:lnT>
                      <a:noFill/>
                    </a:lnT>
                    <a:lnB>
                      <a:noFill/>
                    </a:lnB>
                    <a:noFill/>
                  </a:tcPr>
                </a:tc>
                <a:extLst>
                  <a:ext uri="{0D108BD9-81ED-4DB2-BD59-A6C34878D82A}">
                    <a16:rowId xmlns:a16="http://schemas.microsoft.com/office/drawing/2014/main" val="2500822721"/>
                  </a:ext>
                </a:extLst>
              </a:tr>
              <a:tr h="553642">
                <a:tc>
                  <a:txBody>
                    <a:bodyPr/>
                    <a:lstStyle/>
                    <a:p>
                      <a:pPr>
                        <a:buNone/>
                      </a:pPr>
                      <a:r>
                        <a:rPr lang="el-GR" sz="2800" b="1" dirty="0">
                          <a:latin typeface="Aptos" panose="020B0004020202020204" pitchFamily="34" charset="0"/>
                        </a:rPr>
                        <a:t>Σκοπός</a:t>
                      </a:r>
                      <a:endParaRPr lang="el-GR" sz="2800" dirty="0">
                        <a:latin typeface="Aptos" panose="020B0004020202020204" pitchFamily="34" charset="0"/>
                      </a:endParaRPr>
                    </a:p>
                  </a:txBody>
                  <a:tcPr marL="50690" marR="50690" marT="25345" marB="25345" anchor="ctr">
                    <a:lnL>
                      <a:noFill/>
                    </a:lnL>
                    <a:lnR>
                      <a:noFill/>
                    </a:lnR>
                    <a:lnT>
                      <a:noFill/>
                    </a:lnT>
                    <a:lnB>
                      <a:noFill/>
                    </a:lnB>
                    <a:noFill/>
                  </a:tcPr>
                </a:tc>
                <a:tc>
                  <a:txBody>
                    <a:bodyPr/>
                    <a:lstStyle/>
                    <a:p>
                      <a:pPr>
                        <a:buNone/>
                      </a:pPr>
                      <a:r>
                        <a:rPr lang="el-GR" sz="1800" dirty="0">
                          <a:latin typeface="Aptos" panose="020B0004020202020204" pitchFamily="34" charset="0"/>
                        </a:rPr>
                        <a:t>Επιστημονική έρευνα</a:t>
                      </a:r>
                    </a:p>
                  </a:txBody>
                  <a:tcPr marL="50690" marR="50690" marT="25345" marB="25345" anchor="ctr">
                    <a:lnL>
                      <a:noFill/>
                    </a:lnL>
                    <a:lnR>
                      <a:noFill/>
                    </a:lnR>
                    <a:lnT>
                      <a:noFill/>
                    </a:lnT>
                    <a:lnB>
                      <a:noFill/>
                    </a:lnB>
                    <a:noFill/>
                  </a:tcPr>
                </a:tc>
                <a:tc>
                  <a:txBody>
                    <a:bodyPr/>
                    <a:lstStyle/>
                    <a:p>
                      <a:pPr>
                        <a:buNone/>
                      </a:pPr>
                      <a:r>
                        <a:rPr lang="el-GR" sz="1800" dirty="0">
                          <a:latin typeface="Aptos" panose="020B0004020202020204" pitchFamily="34" charset="0"/>
                        </a:rPr>
                        <a:t>Οποιοσδήποτε σκοπός (και εμπορικός)</a:t>
                      </a:r>
                    </a:p>
                  </a:txBody>
                  <a:tcPr marL="50690" marR="50690" marT="25345" marB="25345" anchor="ctr">
                    <a:lnL>
                      <a:noFill/>
                    </a:lnL>
                    <a:lnR>
                      <a:noFill/>
                    </a:lnR>
                    <a:lnT>
                      <a:noFill/>
                    </a:lnT>
                    <a:lnB>
                      <a:noFill/>
                    </a:lnB>
                    <a:noFill/>
                  </a:tcPr>
                </a:tc>
                <a:extLst>
                  <a:ext uri="{0D108BD9-81ED-4DB2-BD59-A6C34878D82A}">
                    <a16:rowId xmlns:a16="http://schemas.microsoft.com/office/drawing/2014/main" val="388874039"/>
                  </a:ext>
                </a:extLst>
              </a:tr>
              <a:tr h="790990">
                <a:tc>
                  <a:txBody>
                    <a:bodyPr/>
                    <a:lstStyle/>
                    <a:p>
                      <a:pPr>
                        <a:buNone/>
                      </a:pPr>
                      <a:r>
                        <a:rPr lang="el-GR" sz="2800" b="1" kern="1200" dirty="0">
                          <a:solidFill>
                            <a:schemeClr val="tx1"/>
                          </a:solidFill>
                          <a:latin typeface="Aptos" panose="020B0004020202020204" pitchFamily="34" charset="0"/>
                          <a:ea typeface="+mn-ea"/>
                          <a:cs typeface="+mn-cs"/>
                        </a:rPr>
                        <a:t>Δικαιούχοι</a:t>
                      </a:r>
                    </a:p>
                  </a:txBody>
                  <a:tcPr marL="50690" marR="50690" marT="25345" marB="25345" anchor="ctr">
                    <a:lnL>
                      <a:noFill/>
                    </a:lnL>
                    <a:lnR>
                      <a:noFill/>
                    </a:lnR>
                    <a:lnT>
                      <a:noFill/>
                    </a:lnT>
                    <a:lnB>
                      <a:noFill/>
                    </a:lnB>
                    <a:noFill/>
                  </a:tcPr>
                </a:tc>
                <a:tc>
                  <a:txBody>
                    <a:bodyPr/>
                    <a:lstStyle/>
                    <a:p>
                      <a:pPr>
                        <a:buNone/>
                      </a:pPr>
                      <a:r>
                        <a:rPr lang="el-GR" sz="1800" dirty="0">
                          <a:latin typeface="Aptos" panose="020B0004020202020204" pitchFamily="34" charset="0"/>
                        </a:rPr>
                        <a:t>Ερευνητικοί οργανισμοί &amp; ιδρύματα πολιτιστικής κληρονομιάς</a:t>
                      </a:r>
                    </a:p>
                  </a:txBody>
                  <a:tcPr marL="50690" marR="50690" marT="25345" marB="25345" anchor="ctr">
                    <a:lnL>
                      <a:noFill/>
                    </a:lnL>
                    <a:lnR>
                      <a:noFill/>
                    </a:lnR>
                    <a:lnT>
                      <a:noFill/>
                    </a:lnT>
                    <a:lnB>
                      <a:noFill/>
                    </a:lnB>
                    <a:noFill/>
                  </a:tcPr>
                </a:tc>
                <a:tc>
                  <a:txBody>
                    <a:bodyPr/>
                    <a:lstStyle/>
                    <a:p>
                      <a:pPr>
                        <a:buNone/>
                      </a:pPr>
                      <a:r>
                        <a:rPr lang="el-GR" sz="1800" dirty="0">
                          <a:latin typeface="Aptos" panose="020B0004020202020204" pitchFamily="34" charset="0"/>
                        </a:rPr>
                        <a:t>Οποιοδήποτε φυσικό ή νομικό πρόσωπο</a:t>
                      </a:r>
                    </a:p>
                  </a:txBody>
                  <a:tcPr marL="50690" marR="50690" marT="25345" marB="25345" anchor="ctr">
                    <a:lnL>
                      <a:noFill/>
                    </a:lnL>
                    <a:lnR>
                      <a:noFill/>
                    </a:lnR>
                    <a:lnT>
                      <a:noFill/>
                    </a:lnT>
                    <a:lnB>
                      <a:noFill/>
                    </a:lnB>
                    <a:noFill/>
                  </a:tcPr>
                </a:tc>
                <a:extLst>
                  <a:ext uri="{0D108BD9-81ED-4DB2-BD59-A6C34878D82A}">
                    <a16:rowId xmlns:a16="http://schemas.microsoft.com/office/drawing/2014/main" val="2259961382"/>
                  </a:ext>
                </a:extLst>
              </a:tr>
              <a:tr h="553642">
                <a:tc>
                  <a:txBody>
                    <a:bodyPr/>
                    <a:lstStyle/>
                    <a:p>
                      <a:pPr marL="0" algn="l" defTabSz="914400" rtl="0" eaLnBrk="1" latinLnBrk="0" hangingPunct="1">
                        <a:buNone/>
                      </a:pPr>
                      <a:r>
                        <a:rPr lang="el-GR" sz="2800" b="1" kern="1200" dirty="0">
                          <a:solidFill>
                            <a:schemeClr val="tx1"/>
                          </a:solidFill>
                          <a:latin typeface="Aptos" panose="020B0004020202020204" pitchFamily="34" charset="0"/>
                          <a:ea typeface="+mn-ea"/>
                          <a:cs typeface="+mn-cs"/>
                        </a:rPr>
                        <a:t>Άδεια</a:t>
                      </a:r>
                    </a:p>
                  </a:txBody>
                  <a:tcPr marL="50690" marR="50690" marT="25345" marB="25345" anchor="ctr">
                    <a:lnL>
                      <a:noFill/>
                    </a:lnL>
                    <a:lnR>
                      <a:noFill/>
                    </a:lnR>
                    <a:lnT>
                      <a:noFill/>
                    </a:lnT>
                    <a:lnB>
                      <a:noFill/>
                    </a:lnB>
                    <a:noFill/>
                  </a:tcPr>
                </a:tc>
                <a:tc>
                  <a:txBody>
                    <a:bodyPr/>
                    <a:lstStyle/>
                    <a:p>
                      <a:pPr>
                        <a:buNone/>
                      </a:pPr>
                      <a:r>
                        <a:rPr lang="el-GR" sz="1800">
                          <a:latin typeface="Aptos" panose="020B0004020202020204" pitchFamily="34" charset="0"/>
                        </a:rPr>
                        <a:t>Δεν απαιτείται</a:t>
                      </a:r>
                    </a:p>
                  </a:txBody>
                  <a:tcPr marL="50690" marR="50690" marT="25345" marB="25345" anchor="ctr">
                    <a:lnL>
                      <a:noFill/>
                    </a:lnL>
                    <a:lnR>
                      <a:noFill/>
                    </a:lnR>
                    <a:lnT>
                      <a:noFill/>
                    </a:lnT>
                    <a:lnB>
                      <a:noFill/>
                    </a:lnB>
                    <a:noFill/>
                  </a:tcPr>
                </a:tc>
                <a:tc>
                  <a:txBody>
                    <a:bodyPr/>
                    <a:lstStyle/>
                    <a:p>
                      <a:pPr>
                        <a:buNone/>
                      </a:pPr>
                      <a:r>
                        <a:rPr lang="el-GR" sz="1800" dirty="0">
                          <a:latin typeface="Aptos" panose="020B0004020202020204" pitchFamily="34" charset="0"/>
                        </a:rPr>
                        <a:t>Δεν απαιτείται, εκτός αν υπάρχει ρητή επιφύλαξη δικαιούχου</a:t>
                      </a:r>
                    </a:p>
                  </a:txBody>
                  <a:tcPr marL="50690" marR="50690" marT="25345" marB="25345" anchor="ctr">
                    <a:lnL>
                      <a:noFill/>
                    </a:lnL>
                    <a:lnR>
                      <a:noFill/>
                    </a:lnR>
                    <a:lnT>
                      <a:noFill/>
                    </a:lnT>
                    <a:lnB>
                      <a:noFill/>
                    </a:lnB>
                    <a:noFill/>
                  </a:tcPr>
                </a:tc>
                <a:extLst>
                  <a:ext uri="{0D108BD9-81ED-4DB2-BD59-A6C34878D82A}">
                    <a16:rowId xmlns:a16="http://schemas.microsoft.com/office/drawing/2014/main" val="3554932138"/>
                  </a:ext>
                </a:extLst>
              </a:tr>
              <a:tr h="553642">
                <a:tc>
                  <a:txBody>
                    <a:bodyPr/>
                    <a:lstStyle/>
                    <a:p>
                      <a:pPr marL="0" algn="l" defTabSz="914400" rtl="0" eaLnBrk="1" latinLnBrk="0" hangingPunct="1">
                        <a:buNone/>
                      </a:pPr>
                      <a:r>
                        <a:rPr lang="en-US" sz="2800" b="1" kern="1200" dirty="0">
                          <a:solidFill>
                            <a:schemeClr val="tx1"/>
                          </a:solidFill>
                          <a:latin typeface="Aptos" panose="020B0004020202020204" pitchFamily="34" charset="0"/>
                          <a:ea typeface="+mn-ea"/>
                          <a:cs typeface="+mn-cs"/>
                        </a:rPr>
                        <a:t>Opt-out </a:t>
                      </a:r>
                      <a:r>
                        <a:rPr lang="el-GR" sz="2800" b="1" kern="1200" dirty="0">
                          <a:solidFill>
                            <a:schemeClr val="tx1"/>
                          </a:solidFill>
                          <a:latin typeface="Aptos" panose="020B0004020202020204" pitchFamily="34" charset="0"/>
                          <a:ea typeface="+mn-ea"/>
                          <a:cs typeface="+mn-cs"/>
                        </a:rPr>
                        <a:t>δικαιούχου</a:t>
                      </a:r>
                    </a:p>
                  </a:txBody>
                  <a:tcPr marL="50690" marR="50690" marT="25345" marB="25345" anchor="ctr">
                    <a:lnL>
                      <a:noFill/>
                    </a:lnL>
                    <a:lnR>
                      <a:noFill/>
                    </a:lnR>
                    <a:lnT>
                      <a:noFill/>
                    </a:lnT>
                    <a:lnB>
                      <a:noFill/>
                    </a:lnB>
                    <a:noFill/>
                  </a:tcPr>
                </a:tc>
                <a:tc>
                  <a:txBody>
                    <a:bodyPr/>
                    <a:lstStyle/>
                    <a:p>
                      <a:pPr>
                        <a:buNone/>
                      </a:pPr>
                      <a:r>
                        <a:rPr lang="el-GR" sz="1800">
                          <a:latin typeface="Aptos" panose="020B0004020202020204" pitchFamily="34" charset="0"/>
                        </a:rPr>
                        <a:t>Δεν προβλέπεται</a:t>
                      </a:r>
                    </a:p>
                  </a:txBody>
                  <a:tcPr marL="50690" marR="50690" marT="25345" marB="25345" anchor="ctr">
                    <a:lnL>
                      <a:noFill/>
                    </a:lnL>
                    <a:lnR>
                      <a:noFill/>
                    </a:lnR>
                    <a:lnT>
                      <a:noFill/>
                    </a:lnT>
                    <a:lnB>
                      <a:noFill/>
                    </a:lnB>
                    <a:noFill/>
                  </a:tcPr>
                </a:tc>
                <a:tc>
                  <a:txBody>
                    <a:bodyPr/>
                    <a:lstStyle/>
                    <a:p>
                      <a:pPr>
                        <a:buNone/>
                      </a:pPr>
                      <a:r>
                        <a:rPr lang="el-GR" sz="1800" dirty="0">
                          <a:latin typeface="Aptos" panose="020B0004020202020204" pitchFamily="34" charset="0"/>
                        </a:rPr>
                        <a:t>Επιτρέπεται (ρητή επιφύλαξη με μηχαναγνώσιμο τρόπο)</a:t>
                      </a:r>
                    </a:p>
                  </a:txBody>
                  <a:tcPr marL="50690" marR="50690" marT="25345" marB="25345" anchor="ctr">
                    <a:lnL>
                      <a:noFill/>
                    </a:lnL>
                    <a:lnR>
                      <a:noFill/>
                    </a:lnR>
                    <a:lnT>
                      <a:noFill/>
                    </a:lnT>
                    <a:lnB>
                      <a:noFill/>
                    </a:lnB>
                    <a:noFill/>
                  </a:tcPr>
                </a:tc>
                <a:extLst>
                  <a:ext uri="{0D108BD9-81ED-4DB2-BD59-A6C34878D82A}">
                    <a16:rowId xmlns:a16="http://schemas.microsoft.com/office/drawing/2014/main" val="4127653614"/>
                  </a:ext>
                </a:extLst>
              </a:tr>
              <a:tr h="553642">
                <a:tc>
                  <a:txBody>
                    <a:bodyPr/>
                    <a:lstStyle/>
                    <a:p>
                      <a:pPr marL="0" algn="l" defTabSz="914400" rtl="0" eaLnBrk="1" latinLnBrk="0" hangingPunct="1">
                        <a:buNone/>
                      </a:pPr>
                      <a:r>
                        <a:rPr lang="el-GR" sz="2800" b="1" kern="1200" dirty="0">
                          <a:solidFill>
                            <a:schemeClr val="tx1"/>
                          </a:solidFill>
                          <a:latin typeface="Aptos" panose="020B0004020202020204" pitchFamily="34" charset="0"/>
                          <a:ea typeface="+mn-ea"/>
                          <a:cs typeface="+mn-cs"/>
                        </a:rPr>
                        <a:t>Διατήρηση αντιγράφων</a:t>
                      </a:r>
                    </a:p>
                  </a:txBody>
                  <a:tcPr marL="50690" marR="50690" marT="25345" marB="25345" anchor="ctr">
                    <a:lnL>
                      <a:noFill/>
                    </a:lnL>
                    <a:lnR>
                      <a:noFill/>
                    </a:lnR>
                    <a:lnT>
                      <a:noFill/>
                    </a:lnT>
                    <a:lnB>
                      <a:noFill/>
                    </a:lnB>
                    <a:noFill/>
                  </a:tcPr>
                </a:tc>
                <a:tc>
                  <a:txBody>
                    <a:bodyPr/>
                    <a:lstStyle/>
                    <a:p>
                      <a:pPr>
                        <a:buNone/>
                      </a:pPr>
                      <a:r>
                        <a:rPr lang="el-GR" sz="1800">
                          <a:latin typeface="Aptos" panose="020B0004020202020204" pitchFamily="34" charset="0"/>
                        </a:rPr>
                        <a:t>Επιτρέπεται για επαλήθευση έρευνας</a:t>
                      </a:r>
                    </a:p>
                  </a:txBody>
                  <a:tcPr marL="50690" marR="50690" marT="25345" marB="25345" anchor="ctr">
                    <a:lnL>
                      <a:noFill/>
                    </a:lnL>
                    <a:lnR>
                      <a:noFill/>
                    </a:lnR>
                    <a:lnT>
                      <a:noFill/>
                    </a:lnT>
                    <a:lnB>
                      <a:noFill/>
                    </a:lnB>
                    <a:noFill/>
                  </a:tcPr>
                </a:tc>
                <a:tc>
                  <a:txBody>
                    <a:bodyPr/>
                    <a:lstStyle/>
                    <a:p>
                      <a:pPr>
                        <a:buNone/>
                      </a:pPr>
                      <a:r>
                        <a:rPr lang="el-GR" sz="1800" dirty="0">
                          <a:latin typeface="Aptos" panose="020B0004020202020204" pitchFamily="34" charset="0"/>
                        </a:rPr>
                        <a:t>Επιτρέπεται μόνο όσο απαιτείται για TDM</a:t>
                      </a:r>
                    </a:p>
                  </a:txBody>
                  <a:tcPr marL="50690" marR="50690" marT="25345" marB="25345" anchor="ctr">
                    <a:lnL>
                      <a:noFill/>
                    </a:lnL>
                    <a:lnR>
                      <a:noFill/>
                    </a:lnR>
                    <a:lnT>
                      <a:noFill/>
                    </a:lnT>
                    <a:lnB>
                      <a:noFill/>
                    </a:lnB>
                    <a:noFill/>
                  </a:tcPr>
                </a:tc>
                <a:extLst>
                  <a:ext uri="{0D108BD9-81ED-4DB2-BD59-A6C34878D82A}">
                    <a16:rowId xmlns:a16="http://schemas.microsoft.com/office/drawing/2014/main" val="3482180313"/>
                  </a:ext>
                </a:extLst>
              </a:tr>
            </a:tbl>
          </a:graphicData>
        </a:graphic>
      </p:graphicFrame>
      <p:sp>
        <p:nvSpPr>
          <p:cNvPr id="5" name="Slide Number Placeholder 4">
            <a:extLst>
              <a:ext uri="{FF2B5EF4-FFF2-40B4-BE49-F238E27FC236}">
                <a16:creationId xmlns:a16="http://schemas.microsoft.com/office/drawing/2014/main" id="{A331F664-80E6-5AB4-DA7E-59E8D25DEAC3}"/>
              </a:ext>
            </a:extLst>
          </p:cNvPr>
          <p:cNvSpPr>
            <a:spLocks noGrp="1"/>
          </p:cNvSpPr>
          <p:nvPr>
            <p:ph type="sldNum" sz="quarter" idx="10"/>
          </p:nvPr>
        </p:nvSpPr>
        <p:spPr/>
        <p:txBody>
          <a:bodyPr/>
          <a:lstStyle/>
          <a:p>
            <a:fld id="{48F63A3B-78C7-47BE-AE5E-E10140E04643}" type="slidenum">
              <a:rPr lang="en-US" smtClean="0"/>
              <a:pPr/>
              <a:t>27</a:t>
            </a:fld>
            <a:endParaRPr lang="en-US" dirty="0"/>
          </a:p>
        </p:txBody>
      </p:sp>
    </p:spTree>
    <p:extLst>
      <p:ext uri="{BB962C8B-B14F-4D97-AF65-F5344CB8AC3E}">
        <p14:creationId xmlns:p14="http://schemas.microsoft.com/office/powerpoint/2010/main" val="347783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D3CB2A-8815-8282-DD17-7F93A976E948}"/>
              </a:ext>
            </a:extLst>
          </p:cNvPr>
          <p:cNvSpPr>
            <a:spLocks noGrp="1"/>
          </p:cNvSpPr>
          <p:nvPr>
            <p:ph type="ctrTitle"/>
          </p:nvPr>
        </p:nvSpPr>
        <p:spPr/>
        <p:txBody>
          <a:bodyPr/>
          <a:lstStyle/>
          <a:p>
            <a:r>
              <a:rPr lang="el-GR" sz="4800" b="1" dirty="0">
                <a:latin typeface="Aptos" panose="020B0004020202020204" pitchFamily="34" charset="0"/>
              </a:rPr>
              <a:t>Δημιουργία και Τεχνητή Νοημοσύνη</a:t>
            </a:r>
            <a:endParaRPr lang="en-US" sz="4800" b="1" dirty="0">
              <a:latin typeface="Aptos" panose="020B0004020202020204" pitchFamily="34" charset="0"/>
            </a:endParaRPr>
          </a:p>
        </p:txBody>
      </p:sp>
      <p:sp>
        <p:nvSpPr>
          <p:cNvPr id="5" name="Slide Number Placeholder 4">
            <a:extLst>
              <a:ext uri="{FF2B5EF4-FFF2-40B4-BE49-F238E27FC236}">
                <a16:creationId xmlns:a16="http://schemas.microsoft.com/office/drawing/2014/main" id="{8405182A-AE93-7C5C-AFF1-D34B3525C6AB}"/>
              </a:ext>
            </a:extLst>
          </p:cNvPr>
          <p:cNvSpPr>
            <a:spLocks noGrp="1"/>
          </p:cNvSpPr>
          <p:nvPr>
            <p:ph type="sldNum" sz="quarter" idx="4294967295"/>
          </p:nvPr>
        </p:nvSpPr>
        <p:spPr>
          <a:xfrm>
            <a:off x="11204575" y="457200"/>
            <a:ext cx="987425" cy="471488"/>
          </a:xfrm>
        </p:spPr>
        <p:txBody>
          <a:bodyPr/>
          <a:lstStyle/>
          <a:p>
            <a:fld id="{48F63A3B-78C7-47BE-AE5E-E10140E04643}" type="slidenum">
              <a:rPr lang="en-US" smtClean="0"/>
              <a:pPr/>
              <a:t>28</a:t>
            </a:fld>
            <a:endParaRPr lang="en-US" dirty="0"/>
          </a:p>
        </p:txBody>
      </p:sp>
    </p:spTree>
    <p:extLst>
      <p:ext uri="{BB962C8B-B14F-4D97-AF65-F5344CB8AC3E}">
        <p14:creationId xmlns:p14="http://schemas.microsoft.com/office/powerpoint/2010/main" val="269175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Στρογγυλεμένο ορθογώνιο"/>
          <p:cNvSpPr/>
          <p:nvPr/>
        </p:nvSpPr>
        <p:spPr>
          <a:xfrm>
            <a:off x="2327563" y="286327"/>
            <a:ext cx="7389092" cy="803564"/>
          </a:xfrm>
          <a:prstGeom prst="roundRect">
            <a:avLst/>
          </a:prstGeom>
          <a:solidFill>
            <a:schemeClr val="bg1">
              <a:lumMod val="85000"/>
            </a:schemeClr>
          </a:solidFill>
          <a:ln>
            <a:solidFill>
              <a:srgbClr val="BA1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accent1"/>
                </a:solidFill>
                <a:latin typeface="Calibri" panose="020F0502020204030204" pitchFamily="34" charset="0"/>
                <a:cs typeface="Calibri" panose="020F0502020204030204" pitchFamily="34" charset="0"/>
              </a:rPr>
              <a:t>T</a:t>
            </a:r>
            <a:r>
              <a:rPr lang="de-DE" sz="4000" dirty="0">
                <a:solidFill>
                  <a:schemeClr val="accent1"/>
                </a:solidFill>
                <a:latin typeface="Calibri" panose="020F0502020204030204" pitchFamily="34" charset="0"/>
                <a:cs typeface="Calibri" panose="020F0502020204030204" pitchFamily="34" charset="0"/>
              </a:rPr>
              <a:t>o</a:t>
            </a:r>
            <a:r>
              <a:rPr lang="el-GR" sz="4000" dirty="0">
                <a:solidFill>
                  <a:schemeClr val="accent1"/>
                </a:solidFill>
                <a:latin typeface="Calibri" panose="020F0502020204030204" pitchFamily="34" charset="0"/>
                <a:cs typeface="Calibri" panose="020F0502020204030204" pitchFamily="34" charset="0"/>
              </a:rPr>
              <a:t> </a:t>
            </a:r>
            <a:r>
              <a:rPr lang="el-GR" sz="4000" b="1" dirty="0">
                <a:solidFill>
                  <a:schemeClr val="accent1"/>
                </a:solidFill>
                <a:latin typeface="Calibri" panose="020F0502020204030204" pitchFamily="34" charset="0"/>
                <a:cs typeface="Calibri" panose="020F0502020204030204" pitchFamily="34" charset="0"/>
              </a:rPr>
              <a:t>ΜΕΓΑΛΟ </a:t>
            </a:r>
            <a:r>
              <a:rPr lang="el-GR" sz="4000" dirty="0">
                <a:solidFill>
                  <a:schemeClr val="accent1"/>
                </a:solidFill>
                <a:latin typeface="Calibri" panose="020F0502020204030204" pitchFamily="34" charset="0"/>
                <a:cs typeface="Calibri" panose="020F0502020204030204" pitchFamily="34" charset="0"/>
              </a:rPr>
              <a:t>ερώτημα:</a:t>
            </a:r>
            <a:endParaRPr lang="en-GB" sz="4000" dirty="0">
              <a:solidFill>
                <a:schemeClr val="accent1"/>
              </a:solidFill>
              <a:latin typeface="Calibri" panose="020F0502020204030204" pitchFamily="34" charset="0"/>
              <a:cs typeface="Calibri" panose="020F0502020204030204" pitchFamily="34" charset="0"/>
            </a:endParaRPr>
          </a:p>
          <a:p>
            <a:pPr algn="ctr">
              <a:defRPr/>
            </a:pPr>
            <a:endParaRPr lang="en-GB" dirty="0"/>
          </a:p>
        </p:txBody>
      </p:sp>
      <p:pic>
        <p:nvPicPr>
          <p:cNvPr id="4098" name="Picture 2" descr="An AI Robot Wrote My Term Paper">
            <a:extLst>
              <a:ext uri="{FF2B5EF4-FFF2-40B4-BE49-F238E27FC236}">
                <a16:creationId xmlns:a16="http://schemas.microsoft.com/office/drawing/2014/main" id="{49550857-3CD2-36E7-60AF-E084BFA35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563" y="765078"/>
            <a:ext cx="7389091" cy="4926061"/>
          </a:xfrm>
          <a:prstGeom prst="rect">
            <a:avLst/>
          </a:prstGeom>
          <a:noFill/>
          <a:extLst>
            <a:ext uri="{909E8E84-426E-40DD-AFC4-6F175D3DCCD1}">
              <a14:hiddenFill xmlns:a14="http://schemas.microsoft.com/office/drawing/2010/main">
                <a:solidFill>
                  <a:srgbClr val="FFFFFF"/>
                </a:solidFill>
              </a14:hiddenFill>
            </a:ext>
          </a:extLst>
        </p:spPr>
      </p:pic>
      <p:sp>
        <p:nvSpPr>
          <p:cNvPr id="6" name="5 - Ορθογώνιο"/>
          <p:cNvSpPr/>
          <p:nvPr/>
        </p:nvSpPr>
        <p:spPr>
          <a:xfrm>
            <a:off x="1881188" y="357189"/>
            <a:ext cx="8501062" cy="4740275"/>
          </a:xfrm>
          <a:prstGeom prst="rect">
            <a:avLst/>
          </a:prstGeom>
        </p:spPr>
        <p:txBody>
          <a:bodyPr>
            <a:spAutoFit/>
          </a:bodyPr>
          <a:lstStyle/>
          <a:p>
            <a:pPr>
              <a:buFont typeface="Wingdings 3" pitchFamily="18" charset="2"/>
              <a:buNone/>
              <a:defRPr/>
            </a:pPr>
            <a:endParaRPr lang="el-GR" sz="2800" dirty="0">
              <a:solidFill>
                <a:srgbClr val="FFFF00"/>
              </a:solidFill>
            </a:endParaRPr>
          </a:p>
          <a:p>
            <a:pPr>
              <a:buFont typeface="Wingdings 3" pitchFamily="18" charset="2"/>
              <a:buNone/>
              <a:defRPr/>
            </a:pPr>
            <a:endParaRPr lang="en-GB" sz="2800" dirty="0">
              <a:solidFill>
                <a:srgbClr val="FFFF00"/>
              </a:solidFill>
            </a:endParaRPr>
          </a:p>
          <a:p>
            <a:pPr>
              <a:buFont typeface="Wingdings 3" pitchFamily="18" charset="2"/>
              <a:buNone/>
              <a:defRPr/>
            </a:pPr>
            <a:endParaRPr lang="el-GR" sz="2800" dirty="0">
              <a:solidFill>
                <a:srgbClr val="FFFF00"/>
              </a:solidFill>
            </a:endParaRPr>
          </a:p>
          <a:p>
            <a:pPr>
              <a:buFont typeface="Wingdings 3" pitchFamily="18" charset="2"/>
              <a:buNone/>
              <a:defRPr/>
            </a:pPr>
            <a:endParaRPr lang="el-GR" sz="2800" dirty="0">
              <a:solidFill>
                <a:srgbClr val="FFFF00"/>
              </a:solidFill>
            </a:endParaRPr>
          </a:p>
          <a:p>
            <a:pPr>
              <a:buFont typeface="Wingdings 3" pitchFamily="18" charset="2"/>
              <a:buNone/>
              <a:defRPr/>
            </a:pPr>
            <a:endParaRPr lang="el-GR" sz="2800" dirty="0">
              <a:solidFill>
                <a:srgbClr val="FFFF00"/>
              </a:solidFill>
            </a:endParaRPr>
          </a:p>
          <a:p>
            <a:pPr>
              <a:buFont typeface="Wingdings 3" pitchFamily="18" charset="2"/>
              <a:buNone/>
              <a:defRPr/>
            </a:pPr>
            <a:endParaRPr lang="el-GR" dirty="0">
              <a:solidFill>
                <a:srgbClr val="FFFF00"/>
              </a:solidFill>
              <a:latin typeface="Arial" pitchFamily="34" charset="0"/>
            </a:endParaRPr>
          </a:p>
          <a:p>
            <a:pPr>
              <a:buFont typeface="Wingdings 3" pitchFamily="18" charset="2"/>
              <a:buNone/>
              <a:defRPr/>
            </a:pPr>
            <a:endParaRPr lang="el-GR" dirty="0">
              <a:solidFill>
                <a:srgbClr val="FFFF00"/>
              </a:solidFill>
              <a:latin typeface="Arial" pitchFamily="34" charset="0"/>
            </a:endParaRPr>
          </a:p>
          <a:p>
            <a:pPr>
              <a:buFont typeface="Wingdings 3" pitchFamily="18" charset="2"/>
              <a:buNone/>
              <a:defRPr/>
            </a:pPr>
            <a:endParaRPr lang="el-GR" dirty="0">
              <a:solidFill>
                <a:srgbClr val="FFFF00"/>
              </a:solidFill>
              <a:latin typeface="Arial" pitchFamily="34" charset="0"/>
            </a:endParaRPr>
          </a:p>
          <a:p>
            <a:pPr>
              <a:buFont typeface="Wingdings 3" pitchFamily="18" charset="2"/>
              <a:buNone/>
              <a:defRPr/>
            </a:pPr>
            <a:endParaRPr lang="el-GR" dirty="0">
              <a:solidFill>
                <a:srgbClr val="FFFF00"/>
              </a:solidFill>
              <a:latin typeface="Arial" pitchFamily="34" charset="0"/>
            </a:endParaRPr>
          </a:p>
          <a:p>
            <a:pPr>
              <a:buFont typeface="Wingdings 3" pitchFamily="18" charset="2"/>
              <a:buNone/>
              <a:defRPr/>
            </a:pPr>
            <a:endParaRPr lang="el-GR" dirty="0">
              <a:solidFill>
                <a:srgbClr val="FFFF00"/>
              </a:solidFill>
              <a:latin typeface="Arial" pitchFamily="34" charset="0"/>
            </a:endParaRPr>
          </a:p>
          <a:p>
            <a:pPr>
              <a:buFont typeface="Wingdings 3" pitchFamily="18" charset="2"/>
              <a:buNone/>
              <a:defRPr/>
            </a:pPr>
            <a:endParaRPr lang="el-GR" dirty="0">
              <a:solidFill>
                <a:srgbClr val="FFFF00"/>
              </a:solidFill>
              <a:latin typeface="Arial" pitchFamily="34" charset="0"/>
            </a:endParaRPr>
          </a:p>
          <a:p>
            <a:pPr>
              <a:buFont typeface="Wingdings 3" pitchFamily="18" charset="2"/>
              <a:buNone/>
              <a:defRPr/>
            </a:pPr>
            <a:endParaRPr lang="el-GR" dirty="0">
              <a:solidFill>
                <a:srgbClr val="FFFF00"/>
              </a:solidFill>
              <a:latin typeface="Arial" pitchFamily="34" charset="0"/>
            </a:endParaRPr>
          </a:p>
          <a:p>
            <a:pPr>
              <a:buFont typeface="Wingdings 3" pitchFamily="18" charset="2"/>
              <a:buNone/>
              <a:defRPr/>
            </a:pPr>
            <a:endParaRPr lang="el-GR" dirty="0">
              <a:solidFill>
                <a:srgbClr val="FFFF00"/>
              </a:solidFill>
              <a:latin typeface="Arial" pitchFamily="34" charset="0"/>
            </a:endParaRPr>
          </a:p>
          <a:p>
            <a:pPr>
              <a:buFont typeface="Wingdings 3" pitchFamily="18" charset="2"/>
              <a:buNone/>
              <a:defRPr/>
            </a:pPr>
            <a:endParaRPr lang="en-GB" dirty="0">
              <a:solidFill>
                <a:srgbClr val="FFFF00"/>
              </a:solidFill>
              <a:latin typeface="Arial" pitchFamily="34" charset="0"/>
            </a:endParaRPr>
          </a:p>
        </p:txBody>
      </p:sp>
      <p:sp>
        <p:nvSpPr>
          <p:cNvPr id="8" name="7 - Στρογγυλεμένο ορθογώνιο"/>
          <p:cNvSpPr/>
          <p:nvPr/>
        </p:nvSpPr>
        <p:spPr>
          <a:xfrm>
            <a:off x="71021" y="5560290"/>
            <a:ext cx="12019379" cy="110836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tx1"/>
                </a:solidFill>
                <a:latin typeface="Aptos" panose="020B0004020202020204" pitchFamily="34" charset="0"/>
                <a:cs typeface="Calibri" panose="020F0502020204030204" pitchFamily="34" charset="0"/>
              </a:rPr>
              <a:t>Μπορούν τα έργα που δημιουργούνται με</a:t>
            </a:r>
            <a:r>
              <a:rPr lang="de-DE" sz="2800" dirty="0">
                <a:solidFill>
                  <a:schemeClr val="tx1"/>
                </a:solidFill>
                <a:latin typeface="Aptos" panose="020B0004020202020204" pitchFamily="34" charset="0"/>
                <a:cs typeface="Calibri" panose="020F0502020204030204" pitchFamily="34" charset="0"/>
              </a:rPr>
              <a:t> </a:t>
            </a:r>
            <a:r>
              <a:rPr lang="en-US" sz="2800" dirty="0">
                <a:solidFill>
                  <a:schemeClr val="tx1"/>
                </a:solidFill>
                <a:latin typeface="Aptos" panose="020B0004020202020204" pitchFamily="34" charset="0"/>
                <a:cs typeface="Calibri" panose="020F0502020204030204" pitchFamily="34" charset="0"/>
              </a:rPr>
              <a:t>TN </a:t>
            </a:r>
            <a:r>
              <a:rPr lang="el-GR" sz="2800" dirty="0">
                <a:solidFill>
                  <a:schemeClr val="tx1"/>
                </a:solidFill>
                <a:latin typeface="Aptos" panose="020B0004020202020204" pitchFamily="34" charset="0"/>
                <a:cs typeface="Calibri" panose="020F0502020204030204" pitchFamily="34" charset="0"/>
              </a:rPr>
              <a:t>να θεωρηθούν ότι</a:t>
            </a:r>
            <a:r>
              <a:rPr lang="de-DE" sz="2800" dirty="0">
                <a:solidFill>
                  <a:schemeClr val="tx1"/>
                </a:solidFill>
                <a:latin typeface="Aptos" panose="020B0004020202020204" pitchFamily="34" charset="0"/>
                <a:cs typeface="Calibri" panose="020F0502020204030204" pitchFamily="34" charset="0"/>
              </a:rPr>
              <a:t> </a:t>
            </a:r>
            <a:r>
              <a:rPr lang="el-GR" sz="2800" dirty="0">
                <a:solidFill>
                  <a:schemeClr val="tx1"/>
                </a:solidFill>
                <a:latin typeface="Aptos" panose="020B0004020202020204" pitchFamily="34" charset="0"/>
                <a:cs typeface="Calibri" panose="020F0502020204030204" pitchFamily="34" charset="0"/>
              </a:rPr>
              <a:t>συνιστούν </a:t>
            </a:r>
            <a:endParaRPr lang="en-US" sz="2800" dirty="0">
              <a:solidFill>
                <a:schemeClr val="tx1"/>
              </a:solidFill>
              <a:latin typeface="Aptos" panose="020B0004020202020204" pitchFamily="34" charset="0"/>
              <a:cs typeface="Calibri" panose="020F0502020204030204" pitchFamily="34" charset="0"/>
            </a:endParaRPr>
          </a:p>
          <a:p>
            <a:pPr algn="ctr">
              <a:defRPr/>
            </a:pPr>
            <a:r>
              <a:rPr lang="el-GR" sz="2800" dirty="0">
                <a:solidFill>
                  <a:schemeClr val="tx1"/>
                </a:solidFill>
                <a:latin typeface="Aptos" panose="020B0004020202020204" pitchFamily="34" charset="0"/>
                <a:cs typeface="Calibri" panose="020F0502020204030204" pitchFamily="34" charset="0"/>
              </a:rPr>
              <a:t>πρωτότυπο πνευματικό</a:t>
            </a:r>
            <a:r>
              <a:rPr lang="de-DE" sz="2800" dirty="0">
                <a:solidFill>
                  <a:schemeClr val="tx1"/>
                </a:solidFill>
                <a:latin typeface="Aptos" panose="020B0004020202020204" pitchFamily="34" charset="0"/>
                <a:cs typeface="Calibri" panose="020F0502020204030204" pitchFamily="34" charset="0"/>
              </a:rPr>
              <a:t> </a:t>
            </a:r>
            <a:r>
              <a:rPr lang="el-GR" sz="2800" dirty="0">
                <a:solidFill>
                  <a:schemeClr val="tx1"/>
                </a:solidFill>
                <a:latin typeface="Aptos" panose="020B0004020202020204" pitchFamily="34" charset="0"/>
                <a:cs typeface="Calibri" panose="020F0502020204030204" pitchFamily="34" charset="0"/>
              </a:rPr>
              <a:t>δημιούργημα;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22962-3C7F-E480-5C35-7F4860A098E1}"/>
              </a:ext>
            </a:extLst>
          </p:cNvPr>
          <p:cNvSpPr>
            <a:spLocks noGrp="1"/>
          </p:cNvSpPr>
          <p:nvPr>
            <p:ph type="subTitle" idx="1"/>
          </p:nvPr>
        </p:nvSpPr>
        <p:spPr>
          <a:xfrm>
            <a:off x="914400" y="2091810"/>
            <a:ext cx="6225701" cy="2234642"/>
          </a:xfrm>
        </p:spPr>
        <p:txBody>
          <a:bodyPr>
            <a:noAutofit/>
          </a:bodyPr>
          <a:lstStyle/>
          <a:p>
            <a:pPr>
              <a:lnSpc>
                <a:spcPct val="108000"/>
              </a:lnSpc>
            </a:pPr>
            <a:r>
              <a:rPr lang="el-GR" sz="3600" dirty="0">
                <a:latin typeface="Aptos" panose="020B0004020202020204" pitchFamily="34" charset="0"/>
                <a:cs typeface="Calibri" panose="020F0502020204030204" pitchFamily="34" charset="0"/>
              </a:rPr>
              <a:t>το δικαίωμα του δημιουργού ενός πρωτότυπου πνευματικού έργου πάνω σε αυτό που του δίνει τη δυνατότητα/εξουσία να επιτρέπει ή να απαγορεύει τη χρήση του από τρίτους.</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4294967295"/>
          </p:nvPr>
        </p:nvSpPr>
        <p:spPr>
          <a:xfrm>
            <a:off x="11125200" y="457200"/>
            <a:ext cx="1066800" cy="471488"/>
          </a:xfrm>
        </p:spPr>
        <p:txBody>
          <a:bodyPr/>
          <a:lstStyle/>
          <a:p>
            <a:fld id="{48F63A3B-78C7-47BE-AE5E-E10140E04643}" type="slidenum">
              <a:rPr lang="en-US" smtClean="0"/>
              <a:pPr/>
              <a:t>3</a:t>
            </a:fld>
            <a:endParaRPr lang="en-US" dirty="0"/>
          </a:p>
        </p:txBody>
      </p:sp>
      <p:sp>
        <p:nvSpPr>
          <p:cNvPr id="5" name="Title 1">
            <a:extLst>
              <a:ext uri="{FF2B5EF4-FFF2-40B4-BE49-F238E27FC236}">
                <a16:creationId xmlns:a16="http://schemas.microsoft.com/office/drawing/2014/main" id="{BACAE23E-B91B-3761-F82B-54B211F9C6CD}"/>
              </a:ext>
            </a:extLst>
          </p:cNvPr>
          <p:cNvSpPr txBox="1">
            <a:spLocks/>
          </p:cNvSpPr>
          <p:nvPr/>
        </p:nvSpPr>
        <p:spPr>
          <a:xfrm>
            <a:off x="533432" y="824670"/>
            <a:ext cx="8444205" cy="922383"/>
          </a:xfrm>
          <a:prstGeom prst="rect">
            <a:avLst/>
          </a:prstGeom>
        </p:spPr>
        <p:txBody>
          <a:bodyPr vert="horz" lIns="91440" tIns="0" rIns="91440" bIns="0" rtlCol="0" anchor="ctr">
            <a:no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r>
              <a:rPr lang="el-GR" sz="3200" b="1" dirty="0">
                <a:latin typeface="Aptos" panose="020B0004020202020204" pitchFamily="34" charset="0"/>
                <a:cs typeface="Calibri" pitchFamily="34" charset="0"/>
              </a:rPr>
              <a:t>ΔΙΚΑΙΩΜΑ ΠΝΕΥΜΑΤΙΚΗΣ ΙΔΙΟΚΤΗΣΙΑΣ</a:t>
            </a:r>
            <a:endParaRPr lang="en-US" sz="3200" b="1" dirty="0">
              <a:latin typeface="Aptos" panose="020B0004020202020204" pitchFamily="34" charset="0"/>
              <a:cs typeface="Calibri" pitchFamily="34" charset="0"/>
            </a:endParaRPr>
          </a:p>
        </p:txBody>
      </p:sp>
    </p:spTree>
    <p:extLst>
      <p:ext uri="{BB962C8B-B14F-4D97-AF65-F5344CB8AC3E}">
        <p14:creationId xmlns:p14="http://schemas.microsoft.com/office/powerpoint/2010/main" val="391321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 Θέση περιεχομένου"/>
          <p:cNvSpPr>
            <a:spLocks noGrp="1"/>
          </p:cNvSpPr>
          <p:nvPr>
            <p:ph idx="11"/>
          </p:nvPr>
        </p:nvSpPr>
        <p:spPr>
          <a:xfrm>
            <a:off x="4364808" y="2312383"/>
            <a:ext cx="7043618" cy="2233233"/>
          </a:xfrm>
        </p:spPr>
        <p:txBody>
          <a:bodyPr>
            <a:noAutofit/>
          </a:bodyPr>
          <a:lstStyle/>
          <a:p>
            <a:pPr>
              <a:buFont typeface="Wingdings 3" pitchFamily="18" charset="2"/>
              <a:buNone/>
            </a:pPr>
            <a:r>
              <a:rPr lang="el-GR" sz="2800" dirty="0">
                <a:latin typeface="Aptos" panose="020B0004020202020204" pitchFamily="34" charset="0"/>
                <a:cs typeface="Calibri" panose="020F0502020204030204" pitchFamily="34" charset="0"/>
              </a:rPr>
              <a:t>Αν η απάντηση στο πρώτο ερώτημα</a:t>
            </a:r>
            <a:r>
              <a:rPr lang="en-US" sz="2800" dirty="0">
                <a:latin typeface="Aptos" panose="020B0004020202020204" pitchFamily="34" charset="0"/>
                <a:cs typeface="Calibri" panose="020F0502020204030204" pitchFamily="34" charset="0"/>
              </a:rPr>
              <a:t> </a:t>
            </a:r>
            <a:r>
              <a:rPr lang="el-GR" sz="2800" dirty="0">
                <a:latin typeface="Aptos" panose="020B0004020202020204" pitchFamily="34" charset="0"/>
                <a:cs typeface="Calibri" panose="020F0502020204030204" pitchFamily="34" charset="0"/>
              </a:rPr>
              <a:t>είναι</a:t>
            </a:r>
            <a:endParaRPr lang="en-US" sz="2800" dirty="0">
              <a:latin typeface="Aptos" panose="020B0004020202020204" pitchFamily="34" charset="0"/>
              <a:cs typeface="Calibri" panose="020F0502020204030204" pitchFamily="34" charset="0"/>
            </a:endParaRPr>
          </a:p>
          <a:p>
            <a:pPr>
              <a:buFont typeface="Wingdings 3" pitchFamily="18" charset="2"/>
              <a:buNone/>
            </a:pPr>
            <a:r>
              <a:rPr lang="el-GR" sz="2800" dirty="0">
                <a:latin typeface="Aptos" panose="020B0004020202020204" pitchFamily="34" charset="0"/>
                <a:cs typeface="Calibri" panose="020F0502020204030204" pitchFamily="34" charset="0"/>
              </a:rPr>
              <a:t>καταφατική, τότε </a:t>
            </a:r>
            <a:r>
              <a:rPr lang="el-GR" sz="2800" b="1" dirty="0">
                <a:latin typeface="Aptos" panose="020B0004020202020204" pitchFamily="34" charset="0"/>
                <a:cs typeface="Calibri" panose="020F0502020204030204" pitchFamily="34" charset="0"/>
              </a:rPr>
              <a:t>ΠΟΙΟΣ</a:t>
            </a:r>
            <a:r>
              <a:rPr lang="en-US" sz="2800" b="1" dirty="0">
                <a:latin typeface="Aptos" panose="020B0004020202020204" pitchFamily="34" charset="0"/>
                <a:cs typeface="Calibri" panose="020F0502020204030204" pitchFamily="34" charset="0"/>
              </a:rPr>
              <a:t> </a:t>
            </a:r>
            <a:r>
              <a:rPr lang="el-GR" sz="2800" dirty="0">
                <a:latin typeface="Aptos" panose="020B0004020202020204" pitchFamily="34" charset="0"/>
                <a:cs typeface="Calibri" panose="020F0502020204030204" pitchFamily="34" charset="0"/>
              </a:rPr>
              <a:t>θεωρείται ο</a:t>
            </a:r>
            <a:endParaRPr lang="en-US" sz="2800" dirty="0">
              <a:latin typeface="Aptos" panose="020B0004020202020204" pitchFamily="34" charset="0"/>
              <a:cs typeface="Calibri" panose="020F0502020204030204" pitchFamily="34" charset="0"/>
            </a:endParaRPr>
          </a:p>
          <a:p>
            <a:pPr>
              <a:buFont typeface="Wingdings 3" pitchFamily="18" charset="2"/>
              <a:buNone/>
            </a:pPr>
            <a:r>
              <a:rPr lang="el-GR" sz="2800" dirty="0">
                <a:latin typeface="Aptos" panose="020B0004020202020204" pitchFamily="34" charset="0"/>
                <a:cs typeface="Calibri" panose="020F0502020204030204" pitchFamily="34" charset="0"/>
              </a:rPr>
              <a:t>δημιουργός αυτών των έργων;</a:t>
            </a:r>
          </a:p>
          <a:p>
            <a:pPr>
              <a:buFont typeface="Wingdings 3" pitchFamily="18" charset="2"/>
              <a:buNone/>
            </a:pPr>
            <a:endParaRPr lang="el-GR" sz="2800" b="1" dirty="0">
              <a:latin typeface="Aptos" panose="020B0004020202020204" pitchFamily="34" charset="0"/>
              <a:cs typeface="Calibri" panose="020F0502020204030204" pitchFamily="34" charset="0"/>
            </a:endParaRPr>
          </a:p>
          <a:p>
            <a:pPr>
              <a:buFont typeface="Wingdings 3" pitchFamily="18" charset="2"/>
              <a:buNone/>
            </a:pPr>
            <a:endParaRPr lang="en-US" sz="2800" b="1" dirty="0">
              <a:latin typeface="Aptos" panose="020B0004020202020204" pitchFamily="34" charset="0"/>
              <a:cs typeface="Calibri" panose="020F0502020204030204" pitchFamily="34" charset="0"/>
            </a:endParaRPr>
          </a:p>
          <a:p>
            <a:pPr>
              <a:buFont typeface="Wingdings 3" pitchFamily="18" charset="2"/>
              <a:buNone/>
            </a:pPr>
            <a:r>
              <a:rPr lang="el-GR" sz="2800" b="1" dirty="0">
                <a:latin typeface="Aptos" panose="020B0004020202020204" pitchFamily="34" charset="0"/>
                <a:cs typeface="Calibri" panose="020F0502020204030204" pitchFamily="34" charset="0"/>
              </a:rPr>
              <a:t>…και άρα ο (αρχικός) δικαιούχος</a:t>
            </a:r>
            <a:r>
              <a:rPr lang="de-DE" sz="2800" b="1" dirty="0">
                <a:latin typeface="Aptos" panose="020B0004020202020204" pitchFamily="34" charset="0"/>
                <a:cs typeface="Calibri" panose="020F0502020204030204" pitchFamily="34" charset="0"/>
              </a:rPr>
              <a:t> </a:t>
            </a:r>
            <a:r>
              <a:rPr lang="el-GR" sz="2800" b="1" dirty="0">
                <a:latin typeface="Aptos" panose="020B0004020202020204" pitchFamily="34" charset="0"/>
                <a:cs typeface="Calibri" panose="020F0502020204030204" pitchFamily="34" charset="0"/>
              </a:rPr>
              <a:t>δικαιωμάτων</a:t>
            </a:r>
            <a:r>
              <a:rPr lang="de-DE" sz="2800" b="1" dirty="0">
                <a:latin typeface="Aptos" panose="020B0004020202020204" pitchFamily="34" charset="0"/>
                <a:cs typeface="Calibri" panose="020F0502020204030204" pitchFamily="34" charset="0"/>
              </a:rPr>
              <a:t> </a:t>
            </a:r>
            <a:r>
              <a:rPr lang="el-GR" sz="2800" b="1" dirty="0">
                <a:latin typeface="Aptos" panose="020B0004020202020204" pitchFamily="34" charset="0"/>
                <a:cs typeface="Calibri" panose="020F0502020204030204" pitchFamily="34" charset="0"/>
              </a:rPr>
              <a:t>πνευματικής ιδιοκτησίας;;</a:t>
            </a:r>
            <a:endParaRPr lang="en-GB" sz="2800" b="1" dirty="0">
              <a:latin typeface="Aptos" panose="020B0004020202020204" pitchFamily="34" charset="0"/>
              <a:cs typeface="Calibri" panose="020F0502020204030204" pitchFamily="34" charset="0"/>
            </a:endParaRPr>
          </a:p>
        </p:txBody>
      </p:sp>
      <p:sp>
        <p:nvSpPr>
          <p:cNvPr id="5" name="4 - Στρογγυλεμένο ορθογώνιο"/>
          <p:cNvSpPr/>
          <p:nvPr/>
        </p:nvSpPr>
        <p:spPr>
          <a:xfrm>
            <a:off x="2698310" y="563192"/>
            <a:ext cx="8429625" cy="785813"/>
          </a:xfrm>
          <a:prstGeom prst="roundRect">
            <a:avLst/>
          </a:prstGeom>
          <a:solidFill>
            <a:schemeClr val="bg1">
              <a:lumMod val="85000"/>
            </a:schemeClr>
          </a:solidFill>
          <a:ln>
            <a:solidFill>
              <a:srgbClr val="BA12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4000" dirty="0">
                <a:solidFill>
                  <a:schemeClr val="accent1"/>
                </a:solidFill>
                <a:latin typeface="Aptos" panose="020B0004020202020204" pitchFamily="34" charset="0"/>
                <a:cs typeface="Calibri" panose="020F0502020204030204" pitchFamily="34" charset="0"/>
              </a:rPr>
              <a:t>Το δεύτερο </a:t>
            </a:r>
            <a:r>
              <a:rPr lang="el-GR" sz="4000" b="1" dirty="0">
                <a:solidFill>
                  <a:schemeClr val="accent1"/>
                </a:solidFill>
                <a:latin typeface="Aptos" panose="020B0004020202020204" pitchFamily="34" charset="0"/>
                <a:cs typeface="Calibri" panose="020F0502020204030204" pitchFamily="34" charset="0"/>
              </a:rPr>
              <a:t>(πιο) ΜΕΓΑΛΟ </a:t>
            </a:r>
            <a:r>
              <a:rPr lang="el-GR" sz="4000" dirty="0">
                <a:solidFill>
                  <a:schemeClr val="accent1"/>
                </a:solidFill>
                <a:latin typeface="Aptos" panose="020B0004020202020204" pitchFamily="34" charset="0"/>
                <a:cs typeface="Calibri" panose="020F0502020204030204" pitchFamily="34" charset="0"/>
              </a:rPr>
              <a:t>ερώτημα:</a:t>
            </a:r>
            <a:endParaRPr lang="en-GB" sz="4000" dirty="0">
              <a:solidFill>
                <a:schemeClr val="accent1"/>
              </a:solidFill>
              <a:latin typeface="Aptos" panose="020B0004020202020204" pitchFamily="34" charset="0"/>
              <a:cs typeface="Calibri" panose="020F0502020204030204" pitchFamily="34" charset="0"/>
            </a:endParaRPr>
          </a:p>
          <a:p>
            <a:pPr algn="ctr">
              <a:defRPr/>
            </a:pPr>
            <a:endParaRPr lang="en-GB" dirty="0">
              <a:solidFill>
                <a:schemeClr val="accent1"/>
              </a:solidFill>
            </a:endParaRPr>
          </a:p>
        </p:txBody>
      </p:sp>
      <p:pic>
        <p:nvPicPr>
          <p:cNvPr id="2" name="Google Shape;183;p34">
            <a:extLst>
              <a:ext uri="{FF2B5EF4-FFF2-40B4-BE49-F238E27FC236}">
                <a16:creationId xmlns:a16="http://schemas.microsoft.com/office/drawing/2014/main" id="{BBF5037E-2D14-AB80-4BD5-2E72132C4643}"/>
              </a:ext>
            </a:extLst>
          </p:cNvPr>
          <p:cNvPicPr preferRelativeResize="0"/>
          <p:nvPr/>
        </p:nvPicPr>
        <p:blipFill rotWithShape="1">
          <a:blip r:embed="rId2">
            <a:alphaModFix/>
          </a:blip>
          <a:srcRect r="60176"/>
          <a:stretch/>
        </p:blipFill>
        <p:spPr>
          <a:xfrm>
            <a:off x="699289" y="956099"/>
            <a:ext cx="3641477"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CE27F25-9AC9-7295-2E6C-BDFAB4770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018" y="905165"/>
            <a:ext cx="5772526" cy="3319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5BFB4F-1AB5-EE99-9271-68741F93AF9E}"/>
              </a:ext>
            </a:extLst>
          </p:cNvPr>
          <p:cNvSpPr txBox="1"/>
          <p:nvPr/>
        </p:nvSpPr>
        <p:spPr>
          <a:xfrm>
            <a:off x="462402" y="4383175"/>
            <a:ext cx="9808434" cy="3046988"/>
          </a:xfrm>
          <a:prstGeom prst="rect">
            <a:avLst/>
          </a:prstGeom>
          <a:noFill/>
        </p:spPr>
        <p:txBody>
          <a:bodyPr wrap="square">
            <a:spAutoFit/>
          </a:bodyPr>
          <a:lstStyle/>
          <a:p>
            <a:r>
              <a:rPr lang="el-GR" sz="3600" b="0" i="0" dirty="0">
                <a:effectLst/>
                <a:highlight>
                  <a:srgbClr val="FDFBF6"/>
                </a:highlight>
                <a:latin typeface="Segoe UI Historic" panose="020B0502040204020203" pitchFamily="34" charset="0"/>
              </a:rPr>
              <a:t>Οδηγία 2019/79</a:t>
            </a:r>
            <a:r>
              <a:rPr lang="el-GR" sz="3600" dirty="0">
                <a:highlight>
                  <a:srgbClr val="FDFBF6"/>
                </a:highlight>
                <a:latin typeface="Segoe UI Historic" panose="020B0502040204020203" pitchFamily="34" charset="0"/>
              </a:rPr>
              <a:t>0 (</a:t>
            </a:r>
            <a:r>
              <a:rPr lang="de-DE" sz="3600" dirty="0">
                <a:highlight>
                  <a:srgbClr val="FDFBF6"/>
                </a:highlight>
                <a:latin typeface="Segoe UI Historic" panose="020B0502040204020203" pitchFamily="34" charset="0"/>
              </a:rPr>
              <a:t>Cop</a:t>
            </a:r>
            <a:r>
              <a:rPr lang="en-US" sz="3600" dirty="0" err="1">
                <a:highlight>
                  <a:srgbClr val="FDFBF6"/>
                </a:highlight>
                <a:latin typeface="Segoe UI Historic" panose="020B0502040204020203" pitchFamily="34" charset="0"/>
              </a:rPr>
              <a:t>yright</a:t>
            </a:r>
            <a:r>
              <a:rPr lang="en-US" sz="3600" dirty="0">
                <a:highlight>
                  <a:srgbClr val="FDFBF6"/>
                </a:highlight>
                <a:latin typeface="Segoe UI Historic" panose="020B0502040204020203" pitchFamily="34" charset="0"/>
              </a:rPr>
              <a:t> Directive</a:t>
            </a:r>
            <a:r>
              <a:rPr lang="el-GR" sz="3600" dirty="0">
                <a:highlight>
                  <a:srgbClr val="FDFBF6"/>
                </a:highlight>
                <a:latin typeface="Segoe UI Historic" panose="020B0502040204020203" pitchFamily="34" charset="0"/>
              </a:rPr>
              <a:t>)</a:t>
            </a:r>
          </a:p>
          <a:p>
            <a:endParaRPr lang="el-GR" sz="3600" b="0" i="0" dirty="0">
              <a:effectLst/>
              <a:highlight>
                <a:srgbClr val="FDFBF6"/>
              </a:highlight>
              <a:latin typeface="Segoe UI Historic" panose="020B0502040204020203" pitchFamily="34" charset="0"/>
            </a:endParaRPr>
          </a:p>
          <a:p>
            <a:r>
              <a:rPr lang="el-GR" sz="3600" b="0" i="0" dirty="0">
                <a:effectLst/>
                <a:highlight>
                  <a:srgbClr val="FDFBF6"/>
                </a:highlight>
                <a:latin typeface="Segoe UI Historic" panose="020B0502040204020203" pitchFamily="34" charset="0"/>
              </a:rPr>
              <a:t>Πράξη για την ΤΝ (</a:t>
            </a:r>
            <a:r>
              <a:rPr lang="en-US" sz="3600" b="0" i="0" dirty="0">
                <a:effectLst/>
                <a:highlight>
                  <a:srgbClr val="FDFBF6"/>
                </a:highlight>
                <a:latin typeface="Segoe UI Historic" panose="020B0502040204020203" pitchFamily="34" charset="0"/>
              </a:rPr>
              <a:t>AI Act</a:t>
            </a:r>
            <a:r>
              <a:rPr lang="el-GR" sz="3600" b="0" i="0" dirty="0">
                <a:effectLst/>
                <a:highlight>
                  <a:srgbClr val="FDFBF6"/>
                </a:highlight>
                <a:latin typeface="Segoe UI Historic" panose="020B0502040204020203" pitchFamily="34" charset="0"/>
              </a:rPr>
              <a:t>)</a:t>
            </a:r>
            <a:endParaRPr lang="el-GR" altLang="el-GR" sz="3600" b="1" dirty="0">
              <a:highlight>
                <a:srgbClr val="FDFBF6"/>
              </a:highlight>
              <a:latin typeface="Calibri" panose="020F0502020204030204" pitchFamily="34" charset="0"/>
              <a:cs typeface="Calibri" panose="020F0502020204030204" pitchFamily="34" charset="0"/>
            </a:endParaRPr>
          </a:p>
          <a:p>
            <a:r>
              <a:rPr lang="el-GR" sz="3600" b="0" i="0" dirty="0">
                <a:solidFill>
                  <a:schemeClr val="bg1"/>
                </a:solidFill>
                <a:effectLst/>
                <a:highlight>
                  <a:srgbClr val="000000"/>
                </a:highlight>
                <a:latin typeface="Segoe UI Historic" panose="020B0502040204020203" pitchFamily="34" charset="0"/>
              </a:rPr>
              <a:t>	</a:t>
            </a:r>
            <a:endParaRPr lang="en-US" sz="3600" b="0" i="0" dirty="0">
              <a:solidFill>
                <a:schemeClr val="bg1"/>
              </a:solidFill>
              <a:effectLst/>
              <a:highlight>
                <a:srgbClr val="000000"/>
              </a:highlight>
              <a:latin typeface="Segoe UI Historic" panose="020B0502040204020203" pitchFamily="34" charset="0"/>
            </a:endParaRPr>
          </a:p>
          <a:p>
            <a:endParaRPr lang="en-US" sz="2400" dirty="0">
              <a:solidFill>
                <a:schemeClr val="bg1"/>
              </a:solidFill>
              <a:highlight>
                <a:srgbClr val="000000"/>
              </a:highlight>
              <a:latin typeface="Segoe UI Historic" panose="020B0502040204020203" pitchFamily="34" charset="0"/>
            </a:endParaRPr>
          </a:p>
          <a:p>
            <a:endParaRPr lang="el-GR" sz="2400" dirty="0">
              <a:solidFill>
                <a:schemeClr val="bg1"/>
              </a:solidFill>
              <a:highlight>
                <a:srgbClr val="000000"/>
              </a:highlight>
              <a:latin typeface="Segoe UI Historic" panose="020B0502040204020203" pitchFamily="34" charset="0"/>
            </a:endParaRPr>
          </a:p>
        </p:txBody>
      </p:sp>
    </p:spTree>
    <p:extLst>
      <p:ext uri="{BB962C8B-B14F-4D97-AF65-F5344CB8AC3E}">
        <p14:creationId xmlns:p14="http://schemas.microsoft.com/office/powerpoint/2010/main" val="3243525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creation of artificial intelligence: version of Michelangelo's painting  &quot;The Creation of Adam&quot; depicting the development of artificial intelligence  and machine learning. Stock Photo | Adobe Stock">
            <a:extLst>
              <a:ext uri="{FF2B5EF4-FFF2-40B4-BE49-F238E27FC236}">
                <a16:creationId xmlns:a16="http://schemas.microsoft.com/office/drawing/2014/main" id="{E7658C1D-DBB4-9E13-E341-076FC835F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727" y="3085898"/>
            <a:ext cx="5839167" cy="37721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9D6A3E-35B3-6BD4-E0B2-2524700F87A0}"/>
              </a:ext>
            </a:extLst>
          </p:cNvPr>
          <p:cNvSpPr txBox="1"/>
          <p:nvPr/>
        </p:nvSpPr>
        <p:spPr>
          <a:xfrm>
            <a:off x="430769" y="363166"/>
            <a:ext cx="8975878" cy="7883120"/>
          </a:xfrm>
          <a:prstGeom prst="rect">
            <a:avLst/>
          </a:prstGeom>
          <a:noFill/>
        </p:spPr>
        <p:txBody>
          <a:bodyPr wrap="square">
            <a:spAutoFit/>
          </a:bodyPr>
          <a:lstStyle/>
          <a:p>
            <a:pPr>
              <a:buNone/>
            </a:pPr>
            <a:r>
              <a:rPr lang="el-GR" sz="3200" b="1" dirty="0">
                <a:latin typeface="Aptos" panose="020B0004020202020204" pitchFamily="34" charset="0"/>
                <a:cs typeface="Calibri" panose="020F0502020204030204" pitchFamily="34" charset="0"/>
              </a:rPr>
              <a:t>α. 2 παρ. 1 Σύμβαση Βέρνης:  -  ενδεικτική λίστα</a:t>
            </a:r>
          </a:p>
          <a:p>
            <a:pPr>
              <a:buNone/>
            </a:pPr>
            <a:endParaRPr lang="el-GR" sz="2400" b="1" dirty="0">
              <a:latin typeface="Aptos" panose="020B0004020202020204" pitchFamily="34" charset="0"/>
              <a:cs typeface="Calibri" panose="020F0502020204030204" pitchFamily="34" charset="0"/>
            </a:endParaRPr>
          </a:p>
          <a:p>
            <a:pPr marL="0">
              <a:lnSpc>
                <a:spcPct val="114000"/>
              </a:lnSpc>
              <a:spcBef>
                <a:spcPts val="0"/>
              </a:spcBef>
              <a:buNone/>
            </a:pPr>
            <a:r>
              <a:rPr lang="el-GR" sz="2400" b="1" dirty="0">
                <a:latin typeface="Aptos" panose="020B0004020202020204" pitchFamily="34" charset="0"/>
                <a:cs typeface="Calibri" panose="020F0502020204030204" pitchFamily="34" charset="0"/>
              </a:rPr>
              <a:t>Γενικώς θεωρείται ότι ο ορισμός της</a:t>
            </a:r>
            <a:r>
              <a:rPr lang="en-US" sz="2400" b="1" dirty="0">
                <a:latin typeface="Aptos" panose="020B0004020202020204" pitchFamily="34" charset="0"/>
                <a:cs typeface="Calibri" panose="020F0502020204030204" pitchFamily="34" charset="0"/>
              </a:rPr>
              <a:t> </a:t>
            </a:r>
            <a:r>
              <a:rPr lang="el-GR" sz="2400" b="1" dirty="0">
                <a:latin typeface="Aptos" panose="020B0004020202020204" pitchFamily="34" charset="0"/>
                <a:cs typeface="Calibri" panose="020F0502020204030204" pitchFamily="34" charset="0"/>
              </a:rPr>
              <a:t>έννοιας του ‘έργου’ στη Σύμβαση της Βέρνης εμπεριέχει προϋπόθεση ανθρώπινης δημιουργίας με το πνεύμα.</a:t>
            </a:r>
          </a:p>
          <a:p>
            <a:pPr marL="0">
              <a:lnSpc>
                <a:spcPct val="114000"/>
              </a:lnSpc>
              <a:spcBef>
                <a:spcPts val="0"/>
              </a:spcBef>
              <a:buNone/>
            </a:pPr>
            <a:endParaRPr lang="el-GR" sz="2400" b="1" dirty="0">
              <a:latin typeface="Aptos" panose="020B0004020202020204" pitchFamily="34" charset="0"/>
              <a:cs typeface="Calibri" panose="020F0502020204030204" pitchFamily="34" charset="0"/>
            </a:endParaRPr>
          </a:p>
          <a:p>
            <a:pPr marL="0">
              <a:lnSpc>
                <a:spcPct val="114000"/>
              </a:lnSpc>
              <a:spcBef>
                <a:spcPts val="0"/>
              </a:spcBef>
              <a:buNone/>
            </a:pPr>
            <a:endParaRPr lang="de-DE" sz="2400" b="1" dirty="0">
              <a:latin typeface="Aptos" panose="020B0004020202020204" pitchFamily="34" charset="0"/>
              <a:cs typeface="Calibri" panose="020F0502020204030204" pitchFamily="34" charset="0"/>
            </a:endParaRPr>
          </a:p>
          <a:p>
            <a:pPr marL="0">
              <a:lnSpc>
                <a:spcPct val="114000"/>
              </a:lnSpc>
              <a:spcBef>
                <a:spcPts val="0"/>
              </a:spcBef>
              <a:buNone/>
            </a:pPr>
            <a:r>
              <a:rPr lang="el-GR" sz="2400" b="1" dirty="0">
                <a:latin typeface="Aptos" panose="020B0004020202020204" pitchFamily="34" charset="0"/>
                <a:cs typeface="Calibri" panose="020F0502020204030204" pitchFamily="34" charset="0"/>
              </a:rPr>
              <a:t>Ωστόσο αυτή η προϋπόθεση δεν αποκλείει </a:t>
            </a:r>
            <a:endParaRPr lang="en-US" sz="2400" b="1" dirty="0">
              <a:latin typeface="Aptos" panose="020B0004020202020204" pitchFamily="34" charset="0"/>
              <a:cs typeface="Calibri" panose="020F0502020204030204" pitchFamily="34" charset="0"/>
            </a:endParaRPr>
          </a:p>
          <a:p>
            <a:pPr marL="0">
              <a:lnSpc>
                <a:spcPct val="114000"/>
              </a:lnSpc>
              <a:spcBef>
                <a:spcPts val="0"/>
              </a:spcBef>
              <a:buNone/>
            </a:pPr>
            <a:r>
              <a:rPr lang="el-GR" sz="2400" b="1" dirty="0">
                <a:latin typeface="Aptos" panose="020B0004020202020204" pitchFamily="34" charset="0"/>
                <a:cs typeface="Calibri" panose="020F0502020204030204" pitchFamily="34" charset="0"/>
              </a:rPr>
              <a:t>δημιουργίες/έργα που έχουν </a:t>
            </a:r>
            <a:endParaRPr lang="en-US" sz="2400" b="1" dirty="0">
              <a:latin typeface="Aptos" panose="020B0004020202020204" pitchFamily="34" charset="0"/>
              <a:cs typeface="Calibri" panose="020F0502020204030204" pitchFamily="34" charset="0"/>
            </a:endParaRPr>
          </a:p>
          <a:p>
            <a:pPr marL="0">
              <a:lnSpc>
                <a:spcPct val="114000"/>
              </a:lnSpc>
              <a:spcBef>
                <a:spcPts val="0"/>
              </a:spcBef>
              <a:buNone/>
            </a:pPr>
            <a:r>
              <a:rPr lang="el-GR" sz="2400" b="1" dirty="0">
                <a:latin typeface="Aptos" panose="020B0004020202020204" pitchFamily="34" charset="0"/>
                <a:cs typeface="Calibri" panose="020F0502020204030204" pitchFamily="34" charset="0"/>
              </a:rPr>
              <a:t>πραγματοποιηθεί με τη βοήθεια </a:t>
            </a:r>
            <a:endParaRPr lang="en-US" sz="2400" b="1" dirty="0">
              <a:latin typeface="Aptos" panose="020B0004020202020204" pitchFamily="34" charset="0"/>
              <a:cs typeface="Calibri" panose="020F0502020204030204" pitchFamily="34" charset="0"/>
            </a:endParaRPr>
          </a:p>
          <a:p>
            <a:pPr marL="0">
              <a:lnSpc>
                <a:spcPct val="114000"/>
              </a:lnSpc>
              <a:spcBef>
                <a:spcPts val="0"/>
              </a:spcBef>
              <a:buNone/>
            </a:pPr>
            <a:r>
              <a:rPr lang="el-GR" sz="2400" b="1" dirty="0">
                <a:latin typeface="Aptos" panose="020B0004020202020204" pitchFamily="34" charset="0"/>
                <a:cs typeface="Calibri" panose="020F0502020204030204" pitchFamily="34" charset="0"/>
              </a:rPr>
              <a:t>μηχανής (βλ. έργα φωτογραφίας, ο/α).</a:t>
            </a:r>
          </a:p>
          <a:p>
            <a:pPr marL="0">
              <a:lnSpc>
                <a:spcPct val="114000"/>
              </a:lnSpc>
              <a:spcBef>
                <a:spcPts val="0"/>
              </a:spcBef>
              <a:buNone/>
            </a:pPr>
            <a:endParaRPr lang="el-GR" b="1" dirty="0">
              <a:solidFill>
                <a:srgbClr val="A93D94"/>
              </a:solidFill>
              <a:latin typeface="Candara Light" pitchFamily="34" charset="0"/>
            </a:endParaRPr>
          </a:p>
          <a:p>
            <a:pPr marL="0">
              <a:lnSpc>
                <a:spcPct val="114000"/>
              </a:lnSpc>
              <a:spcBef>
                <a:spcPts val="0"/>
              </a:spcBef>
              <a:buNone/>
            </a:pPr>
            <a:endParaRPr lang="el-GR" b="1" dirty="0">
              <a:solidFill>
                <a:srgbClr val="A93D94"/>
              </a:solidFill>
              <a:latin typeface="Candara Light" pitchFamily="34" charset="0"/>
            </a:endParaRPr>
          </a:p>
          <a:p>
            <a:pPr marL="0">
              <a:lnSpc>
                <a:spcPct val="114000"/>
              </a:lnSpc>
              <a:spcBef>
                <a:spcPts val="0"/>
              </a:spcBef>
              <a:buNone/>
            </a:pPr>
            <a:endParaRPr lang="el-GR" b="1" dirty="0">
              <a:solidFill>
                <a:srgbClr val="A93D94"/>
              </a:solidFill>
              <a:latin typeface="Candara Light" pitchFamily="34" charset="0"/>
            </a:endParaRPr>
          </a:p>
          <a:p>
            <a:pPr marL="0">
              <a:lnSpc>
                <a:spcPct val="114000"/>
              </a:lnSpc>
              <a:spcBef>
                <a:spcPts val="0"/>
              </a:spcBef>
              <a:buNone/>
            </a:pPr>
            <a:endParaRPr lang="el-GR" b="1" dirty="0">
              <a:solidFill>
                <a:srgbClr val="A93D94"/>
              </a:solidFill>
              <a:latin typeface="Candara Light" pitchFamily="34" charset="0"/>
            </a:endParaRPr>
          </a:p>
          <a:p>
            <a:pPr marL="0">
              <a:lnSpc>
                <a:spcPct val="114000"/>
              </a:lnSpc>
              <a:spcBef>
                <a:spcPts val="0"/>
              </a:spcBef>
              <a:buNone/>
            </a:pPr>
            <a:endParaRPr lang="el-GR" b="1" dirty="0">
              <a:solidFill>
                <a:srgbClr val="A93D94"/>
              </a:solidFill>
              <a:latin typeface="Candara Light" pitchFamily="34" charset="0"/>
            </a:endParaRPr>
          </a:p>
          <a:p>
            <a:pPr marL="0">
              <a:lnSpc>
                <a:spcPct val="114000"/>
              </a:lnSpc>
              <a:spcBef>
                <a:spcPts val="0"/>
              </a:spcBef>
              <a:buNone/>
            </a:pPr>
            <a:endParaRPr lang="el-GR" b="1" dirty="0">
              <a:solidFill>
                <a:srgbClr val="A93D94"/>
              </a:solidFill>
              <a:latin typeface="Candara Light" pitchFamily="34" charset="0"/>
            </a:endParaRPr>
          </a:p>
          <a:p>
            <a:pPr marL="0">
              <a:lnSpc>
                <a:spcPct val="114000"/>
              </a:lnSpc>
              <a:spcBef>
                <a:spcPts val="0"/>
              </a:spcBef>
              <a:buNone/>
            </a:pPr>
            <a:endParaRPr lang="el-GR" b="1" dirty="0">
              <a:solidFill>
                <a:srgbClr val="A93D94"/>
              </a:solidFill>
              <a:latin typeface="Candara Light" pitchFamily="34" charset="0"/>
            </a:endParaRPr>
          </a:p>
          <a:p>
            <a:pPr marL="0">
              <a:lnSpc>
                <a:spcPct val="114000"/>
              </a:lnSpc>
              <a:spcBef>
                <a:spcPts val="0"/>
              </a:spcBef>
              <a:buNone/>
            </a:pPr>
            <a:endParaRPr lang="el-GR" b="1" dirty="0">
              <a:solidFill>
                <a:srgbClr val="A93D94"/>
              </a:solidFill>
              <a:latin typeface="Candara Light" pitchFamily="34" charset="0"/>
            </a:endParaRPr>
          </a:p>
          <a:p>
            <a:pPr marL="0">
              <a:lnSpc>
                <a:spcPct val="114000"/>
              </a:lnSpc>
              <a:spcBef>
                <a:spcPts val="0"/>
              </a:spcBef>
              <a:buNone/>
            </a:pPr>
            <a:endParaRPr lang="el-GR" b="1" dirty="0">
              <a:solidFill>
                <a:srgbClr val="A93D94"/>
              </a:solidFill>
              <a:latin typeface="Candara Light" pitchFamily="34" charset="0"/>
            </a:endParaRPr>
          </a:p>
          <a:p>
            <a:pPr marL="0">
              <a:lnSpc>
                <a:spcPct val="114000"/>
              </a:lnSpc>
              <a:spcBef>
                <a:spcPts val="0"/>
              </a:spcBef>
              <a:buNone/>
            </a:pPr>
            <a:endParaRPr lang="el-GR" b="1" dirty="0">
              <a:solidFill>
                <a:srgbClr val="A93D94"/>
              </a:solidFill>
              <a:latin typeface="Candara Light" pitchFamily="34" charset="0"/>
            </a:endParaRPr>
          </a:p>
        </p:txBody>
      </p:sp>
    </p:spTree>
    <p:extLst>
      <p:ext uri="{BB962C8B-B14F-4D97-AF65-F5344CB8AC3E}">
        <p14:creationId xmlns:p14="http://schemas.microsoft.com/office/powerpoint/2010/main" val="4186584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69FBBF-3894-4A67-2F97-F3ECF8E44A0A}"/>
              </a:ext>
            </a:extLst>
          </p:cNvPr>
          <p:cNvSpPr>
            <a:spLocks noGrp="1"/>
          </p:cNvSpPr>
          <p:nvPr>
            <p:ph type="ctrTitle"/>
          </p:nvPr>
        </p:nvSpPr>
        <p:spPr>
          <a:xfrm>
            <a:off x="357492" y="978529"/>
            <a:ext cx="5715000" cy="2727709"/>
          </a:xfrm>
        </p:spPr>
        <p:txBody>
          <a:bodyPr/>
          <a:lstStyle/>
          <a:p>
            <a:r>
              <a:rPr lang="en-US" sz="4400" dirty="0">
                <a:latin typeface="Aptos" panose="020B0004020202020204" pitchFamily="34" charset="0"/>
              </a:rPr>
              <a:t>AI Generated Works</a:t>
            </a:r>
            <a:r>
              <a:rPr lang="en-US" dirty="0"/>
              <a:t>	</a:t>
            </a:r>
          </a:p>
        </p:txBody>
      </p:sp>
      <p:sp>
        <p:nvSpPr>
          <p:cNvPr id="5" name="Subtitle 4">
            <a:extLst>
              <a:ext uri="{FF2B5EF4-FFF2-40B4-BE49-F238E27FC236}">
                <a16:creationId xmlns:a16="http://schemas.microsoft.com/office/drawing/2014/main" id="{31CBD00D-A417-DD53-E90E-BABD56028813}"/>
              </a:ext>
            </a:extLst>
          </p:cNvPr>
          <p:cNvSpPr>
            <a:spLocks noGrp="1"/>
          </p:cNvSpPr>
          <p:nvPr>
            <p:ph type="subTitle" idx="1"/>
          </p:nvPr>
        </p:nvSpPr>
        <p:spPr>
          <a:xfrm>
            <a:off x="381000" y="4592815"/>
            <a:ext cx="5715000" cy="2234642"/>
          </a:xfrm>
        </p:spPr>
        <p:txBody>
          <a:bodyPr/>
          <a:lstStyle/>
          <a:p>
            <a:r>
              <a:rPr lang="en-US" sz="4400" dirty="0">
                <a:latin typeface="Aptos" panose="020B0004020202020204" pitchFamily="34" charset="0"/>
                <a:ea typeface="+mj-ea"/>
                <a:cs typeface="+mj-cs"/>
              </a:rPr>
              <a:t>AI Assisted Works</a:t>
            </a:r>
          </a:p>
        </p:txBody>
      </p:sp>
      <p:cxnSp>
        <p:nvCxnSpPr>
          <p:cNvPr id="7" name="Connector: Elbow 6">
            <a:extLst>
              <a:ext uri="{FF2B5EF4-FFF2-40B4-BE49-F238E27FC236}">
                <a16:creationId xmlns:a16="http://schemas.microsoft.com/office/drawing/2014/main" id="{22F7A0DC-BCA3-67C5-C96D-D0809276E1D3}"/>
              </a:ext>
            </a:extLst>
          </p:cNvPr>
          <p:cNvCxnSpPr/>
          <p:nvPr/>
        </p:nvCxnSpPr>
        <p:spPr>
          <a:xfrm>
            <a:off x="5515583" y="3429000"/>
            <a:ext cx="1916349" cy="18677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14377CA-AD2D-316D-6D05-E3A09AB4B12B}"/>
              </a:ext>
            </a:extLst>
          </p:cNvPr>
          <p:cNvCxnSpPr/>
          <p:nvPr/>
        </p:nvCxnSpPr>
        <p:spPr>
          <a:xfrm flipV="1">
            <a:off x="4513634" y="3842426"/>
            <a:ext cx="2538919" cy="17704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6923F6F2-7ACF-61E4-1FE5-F4AFED48E283}"/>
              </a:ext>
            </a:extLst>
          </p:cNvPr>
          <p:cNvSpPr/>
          <p:nvPr/>
        </p:nvSpPr>
        <p:spPr>
          <a:xfrm>
            <a:off x="8151780" y="3511685"/>
            <a:ext cx="3842425" cy="18677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ln w="0"/>
                <a:solidFill>
                  <a:schemeClr val="tx1"/>
                </a:solidFill>
                <a:effectLst>
                  <a:outerShdw blurRad="38100" dist="19050" dir="2700000" algn="tl" rotWithShape="0">
                    <a:schemeClr val="dk1">
                      <a:alpha val="40000"/>
                    </a:schemeClr>
                  </a:outerShdw>
                </a:effectLst>
                <a:latin typeface="Aptos" panose="020B0004020202020204" pitchFamily="34" charset="0"/>
              </a:rPr>
              <a:t>Δικαίωμα πνευματικής ιδιοκτησίας - / +</a:t>
            </a:r>
            <a:endParaRPr lang="en-US" sz="4000" dirty="0">
              <a:ln w="0"/>
              <a:solidFill>
                <a:schemeClr val="tx1"/>
              </a:solidFill>
              <a:effectLst>
                <a:outerShdw blurRad="38100" dist="19050" dir="2700000" algn="tl" rotWithShape="0">
                  <a:schemeClr val="dk1">
                    <a:alpha val="40000"/>
                  </a:schemeClr>
                </a:outerShdw>
              </a:effectLst>
              <a:latin typeface="Aptos" panose="020B0004020202020204" pitchFamily="34" charset="0"/>
            </a:endParaRPr>
          </a:p>
        </p:txBody>
      </p:sp>
    </p:spTree>
    <p:extLst>
      <p:ext uri="{BB962C8B-B14F-4D97-AF65-F5344CB8AC3E}">
        <p14:creationId xmlns:p14="http://schemas.microsoft.com/office/powerpoint/2010/main" val="527460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83;p34">
            <a:extLst>
              <a:ext uri="{FF2B5EF4-FFF2-40B4-BE49-F238E27FC236}">
                <a16:creationId xmlns:a16="http://schemas.microsoft.com/office/drawing/2014/main" id="{BBF5037E-2D14-AB80-4BD5-2E72132C4643}"/>
              </a:ext>
            </a:extLst>
          </p:cNvPr>
          <p:cNvPicPr preferRelativeResize="0"/>
          <p:nvPr/>
        </p:nvPicPr>
        <p:blipFill rotWithShape="1">
          <a:blip r:embed="rId2">
            <a:alphaModFix/>
          </a:blip>
          <a:srcRect r="60176"/>
          <a:stretch/>
        </p:blipFill>
        <p:spPr>
          <a:xfrm>
            <a:off x="115630" y="2627155"/>
            <a:ext cx="1489729" cy="1906290"/>
          </a:xfrm>
          <a:prstGeom prst="rect">
            <a:avLst/>
          </a:prstGeom>
          <a:noFill/>
          <a:ln>
            <a:noFill/>
          </a:ln>
        </p:spPr>
      </p:pic>
      <p:sp>
        <p:nvSpPr>
          <p:cNvPr id="8" name="TextBox 7">
            <a:extLst>
              <a:ext uri="{FF2B5EF4-FFF2-40B4-BE49-F238E27FC236}">
                <a16:creationId xmlns:a16="http://schemas.microsoft.com/office/drawing/2014/main" id="{97DD2BA3-3922-0884-4697-686434B050D9}"/>
              </a:ext>
            </a:extLst>
          </p:cNvPr>
          <p:cNvSpPr txBox="1"/>
          <p:nvPr/>
        </p:nvSpPr>
        <p:spPr>
          <a:xfrm>
            <a:off x="1507787" y="1089499"/>
            <a:ext cx="10359957" cy="52322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effectLst/>
                <a:highlight>
                  <a:srgbClr val="FDFBF6"/>
                </a:highlight>
                <a:uLnTx/>
                <a:uFillTx/>
                <a:latin typeface="Aptos" panose="020B0004020202020204" pitchFamily="34" charset="0"/>
                <a:ea typeface="Arial Unicode MS"/>
              </a:rPr>
              <a:t>AI Act </a:t>
            </a:r>
            <a:r>
              <a:rPr kumimoji="0" lang="el-GR" sz="4000" b="1" i="0" u="none" strike="noStrike" kern="1200" cap="none" spc="0" normalizeH="0" baseline="0" noProof="0" dirty="0">
                <a:ln>
                  <a:noFill/>
                </a:ln>
                <a:effectLst/>
                <a:highlight>
                  <a:srgbClr val="FDFBF6"/>
                </a:highlight>
                <a:uLnTx/>
                <a:uFillTx/>
                <a:latin typeface="Aptos" panose="020B0004020202020204" pitchFamily="34" charset="0"/>
                <a:ea typeface="Arial Unicode MS"/>
              </a:rPr>
              <a:t>(Πράξη για την ΤΝ)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highlight>
                <a:srgbClr val="FDFBF6"/>
              </a:highlight>
              <a:latin typeface="Aptos" panose="020B0004020202020204" pitchFamily="34" charset="0"/>
              <a:ea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b="0" i="0" u="none" strike="noStrike" kern="1200" cap="none" spc="0" normalizeH="0" baseline="0" noProof="0" dirty="0">
              <a:ln>
                <a:noFill/>
              </a:ln>
              <a:effectLst/>
              <a:highlight>
                <a:srgbClr val="FDFBF6"/>
              </a:highlight>
              <a:uLnTx/>
              <a:uFillTx/>
              <a:latin typeface="Aptos" panose="020B0004020202020204" pitchFamily="34" charset="0"/>
              <a:ea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b="0" i="0" dirty="0">
                <a:effectLst/>
                <a:highlight>
                  <a:srgbClr val="FDFBF6"/>
                </a:highlight>
                <a:latin typeface="Aptos" panose="020B0004020202020204" pitchFamily="34" charset="0"/>
                <a:cs typeface="Calibri" panose="020F0502020204030204" pitchFamily="34" charset="0"/>
              </a:rPr>
              <a:t>Η πράξη της ΕΕ για την ΤΝ είναι το πρώτο νομοθέτημα για την τεχνητή νοημοσύνη, ένα κανονιστικό πλαίσιο που έχει ως στόχο να διασφαλίσει ότι τα συστήματα ΤΝ είναι ασφαλή και ότι σέβονται τη νομοθεσία, τα θεμελιώδη δικαιώματα και τις αξίες της ΕΕ.</a:t>
            </a:r>
            <a:br>
              <a:rPr kumimoji="0" lang="de-DE" sz="2400"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rPr>
            </a:br>
            <a:br>
              <a:rPr kumimoji="0" lang="de-DE"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rPr>
            </a:br>
            <a:r>
              <a:rPr kumimoji="0" lang="de-DE"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rPr>
              <a:t>		</a:t>
            </a:r>
            <a:r>
              <a:rPr kumimoji="0" lang="el-GR"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rPr>
              <a:t>Τμήμα 2 </a:t>
            </a:r>
            <a:r>
              <a:rPr lang="el-GR" dirty="0">
                <a:highlight>
                  <a:srgbClr val="FDFBF6"/>
                </a:highlight>
                <a:latin typeface="Aptos" panose="020B0004020202020204" pitchFamily="34" charset="0"/>
                <a:ea typeface="Arial Unicode MS"/>
                <a:cs typeface="Calibri" panose="020F0502020204030204" pitchFamily="34" charset="0"/>
              </a:rPr>
              <a:t> της Πράξης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rPr>
              <a:t>		</a:t>
            </a:r>
            <a:r>
              <a:rPr kumimoji="0" lang="el-GR"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rPr>
              <a:t>Υποχρεώσεις των παρόχων μοντέλων ΤΝ γενικού σκοπού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rPr>
              <a:t>		</a:t>
            </a:r>
            <a:r>
              <a:rPr kumimoji="0" lang="el-GR"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rPr>
              <a:t>Άρθρο 53 Υποχρεώσεις των παρόχων μοντέλων ΤΝ γενικού σκοπού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highlight>
                <a:srgbClr val="FDFBF6"/>
              </a:highlight>
              <a:latin typeface="Aptos" panose="020B0004020202020204" pitchFamily="34" charset="0"/>
              <a:ea typeface="Arial Unicode M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rPr>
              <a:t>1. Οι πάροχοι μοντέλων ΤΝ γενικού σκοπού: […] </a:t>
            </a:r>
            <a:r>
              <a:rPr lang="el-GR" dirty="0">
                <a:highlight>
                  <a:srgbClr val="FDFBF6"/>
                </a:highlight>
                <a:latin typeface="Aptos" panose="020B0004020202020204" pitchFamily="34" charset="0"/>
                <a:cs typeface="Calibri" panose="020F0502020204030204" pitchFamily="34" charset="0"/>
              </a:rPr>
              <a:t>γ) εφαρμόζουν πολιτική για τη συμμόρφωση με το ενωσιακό δίκαιο περί πνευματικής ιδιοκτησίας και των συναφών δικαιωμάτων, ιδίως δε για τον εντοπισμό και τη συμμόρφωση, μεταξύ άλλων μέσω προηγμένων τεχνολογιών, με τη διατήρηση των δικαιωμάτων που εκφράζεται δυνάμει του α. 4 παρ. 3 της Οδηγίας (ΕΕ) 2019/790·</a:t>
            </a:r>
            <a:endParaRPr kumimoji="0" lang="en-US" b="0" i="0" u="none" strike="noStrike" kern="1200" cap="none" spc="0" normalizeH="0" baseline="0" noProof="0" dirty="0">
              <a:ln>
                <a:noFill/>
              </a:ln>
              <a:effectLst/>
              <a:highlight>
                <a:srgbClr val="FDFBF6"/>
              </a:highlight>
              <a:uLnTx/>
              <a:uFillTx/>
              <a:latin typeface="Aptos" panose="020B0004020202020204" pitchFamily="34" charset="0"/>
              <a:ea typeface="Arial Unicode MS"/>
              <a:cs typeface="Calibri" panose="020F0502020204030204" pitchFamily="34" charset="0"/>
            </a:endParaRPr>
          </a:p>
        </p:txBody>
      </p:sp>
    </p:spTree>
    <p:extLst>
      <p:ext uri="{BB962C8B-B14F-4D97-AF65-F5344CB8AC3E}">
        <p14:creationId xmlns:p14="http://schemas.microsoft.com/office/powerpoint/2010/main" val="3853876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EB814A-9A34-4715-99A3-2B52BE2D9A5A}"/>
              </a:ext>
            </a:extLst>
          </p:cNvPr>
          <p:cNvSpPr txBox="1"/>
          <p:nvPr/>
        </p:nvSpPr>
        <p:spPr>
          <a:xfrm>
            <a:off x="272473" y="105433"/>
            <a:ext cx="11647054"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effectLst/>
                <a:uLnTx/>
                <a:uFillTx/>
                <a:latin typeface="Aptos" panose="020B0004020202020204" pitchFamily="34" charset="0"/>
                <a:ea typeface="Arial Unicode MS"/>
                <a:cs typeface="Calibri" panose="020F0502020204030204" pitchFamily="34" charset="0"/>
              </a:rPr>
              <a:t>Πράξη για την ΤΝ προωθεί το κανονιστικό πλαίσιο για την ΤΝ με μια σειρά από ειδικούς στόχους: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dirty="0">
              <a:latin typeface="Aptos" panose="020B0004020202020204" pitchFamily="34" charset="0"/>
              <a:ea typeface="Arial Unicode M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latin typeface="Aptos" panose="020B0004020202020204" pitchFamily="34" charset="0"/>
                <a:ea typeface="Arial Unicode MS"/>
                <a:cs typeface="Calibri" panose="020F0502020204030204" pitchFamily="34" charset="0"/>
              </a:rPr>
              <a:t>1. </a:t>
            </a:r>
            <a:r>
              <a:rPr kumimoji="0" lang="el-GR" sz="2400" b="0" i="0" u="none" strike="noStrike" kern="1200" cap="none" spc="0" normalizeH="0" baseline="0" noProof="0" dirty="0">
                <a:ln>
                  <a:noFill/>
                </a:ln>
                <a:effectLst/>
                <a:uLnTx/>
                <a:uFillTx/>
                <a:latin typeface="Aptos" panose="020B0004020202020204" pitchFamily="34" charset="0"/>
                <a:ea typeface="Arial Unicode MS"/>
                <a:cs typeface="Calibri" panose="020F0502020204030204" pitchFamily="34" charset="0"/>
              </a:rPr>
              <a:t>να διασφαλιστεί ότι τα συστήματα ΤΝ που διατίθενται στην αγορά και χρησιμοποιούνται είναι ασφαλή και τηρούν την ισχύουσα νομοθεσία για τα θεμελιώδη δικαιώματα και τις αξίες της ΕΕ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effectLst/>
                <a:uLnTx/>
                <a:uFillTx/>
                <a:latin typeface="Aptos" panose="020B0004020202020204" pitchFamily="34" charset="0"/>
                <a:ea typeface="Arial Unicode MS"/>
                <a:cs typeface="Calibri" panose="020F0502020204030204" pitchFamily="34" charset="0"/>
              </a:rPr>
              <a:t>2. </a:t>
            </a:r>
            <a:r>
              <a:rPr lang="el-GR" sz="2400" dirty="0">
                <a:latin typeface="Aptos" panose="020B0004020202020204" pitchFamily="34" charset="0"/>
                <a:ea typeface="Arial Unicode MS"/>
                <a:cs typeface="Calibri" panose="020F0502020204030204" pitchFamily="34" charset="0"/>
              </a:rPr>
              <a:t>να διασφαλιστεί ασφάλεια δικαίου για τη διευκόλυνση των επενδύσεων και της καινοτομίας στον τομέα της ΤΝ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effectLst/>
                <a:uLnTx/>
                <a:uFillTx/>
                <a:latin typeface="Aptos" panose="020B0004020202020204" pitchFamily="34" charset="0"/>
                <a:ea typeface="Arial Unicode MS"/>
                <a:cs typeface="Calibri" panose="020F0502020204030204" pitchFamily="34" charset="0"/>
              </a:rPr>
              <a:t>3. </a:t>
            </a:r>
            <a:r>
              <a:rPr lang="el-GR" sz="2400" dirty="0">
                <a:latin typeface="Aptos" panose="020B0004020202020204" pitchFamily="34" charset="0"/>
                <a:ea typeface="Arial Unicode MS"/>
                <a:cs typeface="Calibri" panose="020F0502020204030204" pitchFamily="34" charset="0"/>
              </a:rPr>
              <a:t>ν</a:t>
            </a:r>
            <a:r>
              <a:rPr kumimoji="0" lang="el-GR" sz="2400" b="0" i="0" u="none" strike="noStrike" kern="1200" cap="none" spc="0" normalizeH="0" baseline="0" noProof="0" dirty="0">
                <a:ln>
                  <a:noFill/>
                </a:ln>
                <a:effectLst/>
                <a:uLnTx/>
                <a:uFillTx/>
                <a:latin typeface="Aptos" panose="020B0004020202020204" pitchFamily="34" charset="0"/>
                <a:ea typeface="Arial Unicode MS"/>
                <a:cs typeface="Calibri" panose="020F0502020204030204" pitchFamily="34" charset="0"/>
              </a:rPr>
              <a:t>α διασφαλιστεί η διακυβέρνηση και η αποτελεσματική επιβολή της ισχύουσας νομοθεσίας για τα </a:t>
            </a:r>
            <a:r>
              <a:rPr lang="el-GR" sz="2400" dirty="0">
                <a:latin typeface="Aptos" panose="020B0004020202020204" pitchFamily="34" charset="0"/>
                <a:ea typeface="Arial Unicode MS"/>
                <a:cs typeface="Calibri" panose="020F0502020204030204" pitchFamily="34" charset="0"/>
              </a:rPr>
              <a:t>θεμελιώδη δικαιώματακαι τις απαιτήσεις ασφάλειας που εφαρμόζονται στα συστήματα ΤΝ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effectLst/>
                <a:uLnTx/>
                <a:uFillTx/>
                <a:latin typeface="Aptos" panose="020B0004020202020204" pitchFamily="34" charset="0"/>
                <a:ea typeface="Arial Unicode MS"/>
                <a:cs typeface="Calibri" panose="020F0502020204030204" pitchFamily="34" charset="0"/>
              </a:rPr>
              <a:t>4.</a:t>
            </a:r>
            <a:r>
              <a:rPr lang="el-GR" sz="2400" dirty="0">
                <a:latin typeface="Aptos" panose="020B0004020202020204" pitchFamily="34" charset="0"/>
                <a:ea typeface="Arial Unicode MS"/>
                <a:cs typeface="Calibri" panose="020F0502020204030204" pitchFamily="34" charset="0"/>
              </a:rPr>
              <a:t> να διευκολυνθεί η ανάπτυξη ενιαίας αγοράς για τα νόμιμα ασφαλή και αξιόπιστα συστήματα ΤΝ και να προληφθεί ο κατακερματισμός της αγοράς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400" dirty="0">
              <a:latin typeface="Aptos" panose="020B0004020202020204" pitchFamily="34" charset="0"/>
              <a:ea typeface="Arial Unicode M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3600" b="1" dirty="0">
                <a:latin typeface="Aptos" panose="020B0004020202020204" pitchFamily="34" charset="0"/>
                <a:ea typeface="Arial Unicode MS"/>
                <a:cs typeface="Calibri" panose="020F0502020204030204" pitchFamily="34" charset="0"/>
              </a:rPr>
              <a:t>ΟΜΩΣ: </a:t>
            </a:r>
            <a:r>
              <a:rPr lang="el-GR" sz="2400" dirty="0">
                <a:latin typeface="Aptos" panose="020B0004020202020204" pitchFamily="34" charset="0"/>
                <a:ea typeface="Arial Unicode MS"/>
                <a:cs typeface="Calibri" panose="020F0502020204030204" pitchFamily="34" charset="0"/>
              </a:rPr>
              <a:t>   Η Πράξη </a:t>
            </a:r>
            <a:r>
              <a:rPr lang="el-GR" sz="2400" b="1" dirty="0">
                <a:latin typeface="Aptos" panose="020B0004020202020204" pitchFamily="34" charset="0"/>
                <a:ea typeface="Arial Unicode MS"/>
                <a:cs typeface="Calibri" panose="020F0502020204030204" pitchFamily="34" charset="0"/>
              </a:rPr>
              <a:t>ΔΕΝ ΑΣΧΟΛΕΙΤΑΙ ΜΕ ΚΑΙ ΔΕΝ ΛΥΝΕΙ ΤΑ ΕΡΩΤΗΜΑΤΑ 		ΠΟΥ ΑΦΟΡΟΥΝ ΣΤΗΝ ΑΠΟΝΟΜΗ ΚΑΙ ΚΑΤΑΝΟΜΗ ΔΙΚΑΙΩΜΑΤΩΝ ΠΙ</a:t>
            </a:r>
            <a:r>
              <a:rPr kumimoji="0" lang="el-GR" sz="2400" b="1" i="0" u="none" strike="noStrike" kern="1200" cap="none" spc="0" normalizeH="0" baseline="0" noProof="0" dirty="0">
                <a:ln>
                  <a:noFill/>
                </a:ln>
                <a:effectLst/>
                <a:uLnTx/>
                <a:uFillTx/>
                <a:latin typeface="Aptos" panose="020B0004020202020204" pitchFamily="34" charset="0"/>
                <a:ea typeface="Arial Unicode MS"/>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p:txBody>
      </p:sp>
    </p:spTree>
    <p:extLst>
      <p:ext uri="{BB962C8B-B14F-4D97-AF65-F5344CB8AC3E}">
        <p14:creationId xmlns:p14="http://schemas.microsoft.com/office/powerpoint/2010/main" val="2072711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FE8504-691A-30D1-6EDE-A7AA1AA654FC}"/>
              </a:ext>
            </a:extLst>
          </p:cNvPr>
          <p:cNvSpPr txBox="1"/>
          <p:nvPr/>
        </p:nvSpPr>
        <p:spPr>
          <a:xfrm>
            <a:off x="411018" y="815876"/>
            <a:ext cx="11674764" cy="1631216"/>
          </a:xfrm>
          <a:prstGeom prst="rect">
            <a:avLst/>
          </a:prstGeom>
          <a:noFill/>
        </p:spPr>
        <p:txBody>
          <a:bodyPr wrap="square">
            <a:spAutoFit/>
          </a:bodyPr>
          <a:lstStyle/>
          <a:p>
            <a:pPr algn="ctr"/>
            <a:r>
              <a:rPr lang="en-US" sz="2400" dirty="0">
                <a:latin typeface="Aptos" panose="020B0004020202020204" pitchFamily="34" charset="0"/>
                <a:cs typeface="Calibri" panose="020F0502020204030204" pitchFamily="34" charset="0"/>
              </a:rPr>
              <a:t>H</a:t>
            </a:r>
            <a:r>
              <a:rPr lang="el-GR" sz="2400" dirty="0">
                <a:latin typeface="Aptos" panose="020B0004020202020204" pitchFamily="34" charset="0"/>
                <a:cs typeface="Calibri" panose="020F0502020204030204" pitchFamily="34" charset="0"/>
              </a:rPr>
              <a:t> όποια μελλοντική ρύθμιση δεν θα πρέπει να θέσει σε μειονεκτική θέση τον δημιουργό και να του στερήσει τα ΟΙΚΟΝΟΜΙΚΑ και ΗΘΙΚΑ ΚΙΝΗΤΡΑ της δημιουργίας. </a:t>
            </a:r>
          </a:p>
          <a:p>
            <a:pPr algn="ctr"/>
            <a:endParaRPr lang="el-GR" sz="2400" dirty="0">
              <a:latin typeface="Aptos" panose="020B0004020202020204" pitchFamily="34" charset="0"/>
              <a:cs typeface="Calibri" panose="020F0502020204030204" pitchFamily="34" charset="0"/>
            </a:endParaRPr>
          </a:p>
          <a:p>
            <a:pPr algn="ctr"/>
            <a:r>
              <a:rPr lang="el-GR" sz="2800" dirty="0">
                <a:latin typeface="Aptos" panose="020B0004020202020204" pitchFamily="34" charset="0"/>
                <a:cs typeface="Calibri" panose="020F0502020204030204" pitchFamily="34" charset="0"/>
              </a:rPr>
              <a:t>Διατήρηση αξίας του ανθρώπου και ανθρώπινης δημιουργικότητας. </a:t>
            </a:r>
            <a:endParaRPr lang="en-US" sz="2800" dirty="0">
              <a:latin typeface="Aptos" panose="020B0004020202020204" pitchFamily="34" charset="0"/>
              <a:cs typeface="Calibri" panose="020F0502020204030204" pitchFamily="34" charset="0"/>
            </a:endParaRPr>
          </a:p>
        </p:txBody>
      </p:sp>
      <p:sp>
        <p:nvSpPr>
          <p:cNvPr id="4" name="AutoShape 2">
            <a:extLst>
              <a:ext uri="{FF2B5EF4-FFF2-40B4-BE49-F238E27FC236}">
                <a16:creationId xmlns:a16="http://schemas.microsoft.com/office/drawing/2014/main" id="{59079693-3A22-7521-1F83-A42F1BEF7F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Δημιουργημένη εικόνα">
            <a:extLst>
              <a:ext uri="{FF2B5EF4-FFF2-40B4-BE49-F238E27FC236}">
                <a16:creationId xmlns:a16="http://schemas.microsoft.com/office/drawing/2014/main" id="{A4092AB2-B0F9-8843-ABE2-6A59258363D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Content Placeholder 13">
            <a:extLst>
              <a:ext uri="{FF2B5EF4-FFF2-40B4-BE49-F238E27FC236}">
                <a16:creationId xmlns:a16="http://schemas.microsoft.com/office/drawing/2014/main" id="{16AF1868-4913-06B1-5927-7687CBDA70FC}"/>
              </a:ext>
            </a:extLst>
          </p:cNvPr>
          <p:cNvPicPr>
            <a:picLocks noGrp="1" noChangeAspect="1"/>
          </p:cNvPicPr>
          <p:nvPr>
            <p:ph sz="half" idx="2"/>
          </p:nvPr>
        </p:nvPicPr>
        <p:blipFill>
          <a:blip r:embed="rId2"/>
          <a:stretch>
            <a:fillRect/>
          </a:stretch>
        </p:blipFill>
        <p:spPr>
          <a:xfrm>
            <a:off x="3181349" y="2971800"/>
            <a:ext cx="5829300" cy="3886200"/>
          </a:xfrm>
          <a:prstGeom prst="rect">
            <a:avLst/>
          </a:prstGeom>
        </p:spPr>
      </p:pic>
    </p:spTree>
    <p:extLst>
      <p:ext uri="{BB962C8B-B14F-4D97-AF65-F5344CB8AC3E}">
        <p14:creationId xmlns:p14="http://schemas.microsoft.com/office/powerpoint/2010/main" val="828748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p:txBody>
          <a:bodyPr/>
          <a:lstStyle/>
          <a:p>
            <a:r>
              <a:rPr lang="el-GR" sz="4400" dirty="0">
                <a:latin typeface="Aptos" panose="020B0004020202020204" pitchFamily="34" charset="0"/>
              </a:rPr>
              <a:t>Ευχαριστώ πολύ!</a:t>
            </a:r>
            <a:endParaRPr lang="en-US" sz="4400" dirty="0">
              <a:latin typeface="Aptos" panose="020B0004020202020204" pitchFamily="34" charset="0"/>
            </a:endParaRPr>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p:txBody>
          <a:bodyPr>
            <a:normAutofit fontScale="85000" lnSpcReduction="20000"/>
          </a:bodyPr>
          <a:lstStyle/>
          <a:p>
            <a:endParaRPr lang="el-GR" b="1" dirty="0">
              <a:latin typeface="Aptos" panose="020B0004020202020204" pitchFamily="34" charset="0"/>
            </a:endParaRPr>
          </a:p>
          <a:p>
            <a:endParaRPr lang="el-GR" b="1" dirty="0">
              <a:latin typeface="Aptos" panose="020B0004020202020204" pitchFamily="34" charset="0"/>
            </a:endParaRPr>
          </a:p>
          <a:p>
            <a:endParaRPr lang="el-GR" b="1" dirty="0">
              <a:latin typeface="Aptos" panose="020B0004020202020204" pitchFamily="34" charset="0"/>
            </a:endParaRPr>
          </a:p>
          <a:p>
            <a:pPr>
              <a:lnSpc>
                <a:spcPct val="124000"/>
              </a:lnSpc>
            </a:pPr>
            <a:r>
              <a:rPr lang="el-GR" sz="2600" b="1" dirty="0">
                <a:latin typeface="Aptos" panose="020B0004020202020204" pitchFamily="34" charset="0"/>
              </a:rPr>
              <a:t>Μαρία Γ. Σινανίδου, Int. IP LL.M., </a:t>
            </a:r>
            <a:endParaRPr lang="en-US" sz="2600" b="1" dirty="0">
              <a:latin typeface="Aptos" panose="020B0004020202020204" pitchFamily="34" charset="0"/>
            </a:endParaRPr>
          </a:p>
          <a:p>
            <a:pPr>
              <a:lnSpc>
                <a:spcPct val="124000"/>
              </a:lnSpc>
            </a:pPr>
            <a:r>
              <a:rPr lang="el-GR" sz="2600" b="1" dirty="0">
                <a:latin typeface="Aptos" panose="020B0004020202020204" pitchFamily="34" charset="0"/>
              </a:rPr>
              <a:t>Δικηγόρος – Διαπιστευμένη Διαμεσολαβήτρια</a:t>
            </a:r>
          </a:p>
          <a:p>
            <a:pPr>
              <a:lnSpc>
                <a:spcPct val="124000"/>
              </a:lnSpc>
            </a:pPr>
            <a:r>
              <a:rPr lang="el-GR" sz="2600" b="1" dirty="0">
                <a:latin typeface="Aptos" panose="020B0004020202020204" pitchFamily="34" charset="0"/>
              </a:rPr>
              <a:t>Επιστημονική Συνεργάτης ΟΠΙ</a:t>
            </a:r>
            <a:br>
              <a:rPr lang="el-GR" sz="2600" dirty="0">
                <a:latin typeface="Aptos" panose="020B0004020202020204" pitchFamily="34" charset="0"/>
              </a:rPr>
            </a:br>
            <a:endParaRPr lang="el-GR" sz="2600" dirty="0">
              <a:latin typeface="Aptos" panose="020B0004020202020204" pitchFamily="34" charset="0"/>
            </a:endParaRPr>
          </a:p>
          <a:p>
            <a:r>
              <a:rPr lang="en-US" sz="2800" dirty="0">
                <a:latin typeface="Aptos" panose="020B0004020202020204" pitchFamily="34" charset="0"/>
                <a:hlinkClick r:id="rId3"/>
              </a:rPr>
              <a:t>legal@opi.gr</a:t>
            </a:r>
            <a:endParaRPr lang="en-US" sz="2800" dirty="0">
              <a:latin typeface="Aptos" panose="020B0004020202020204" pitchFamily="34" charset="0"/>
            </a:endParaRPr>
          </a:p>
          <a:p>
            <a:r>
              <a:rPr lang="en-US" sz="2800" dirty="0">
                <a:latin typeface="Aptos" panose="020B0004020202020204" pitchFamily="34" charset="0"/>
                <a:hlinkClick r:id="rId4"/>
              </a:rPr>
              <a:t>maria.sinanidou@gmail.com</a:t>
            </a:r>
            <a:endParaRPr lang="en-US" sz="2800" dirty="0">
              <a:latin typeface="Aptos" panose="020B0004020202020204" pitchFamily="34" charset="0"/>
            </a:endParaRPr>
          </a:p>
          <a:p>
            <a:endParaRPr lang="en-US" dirty="0">
              <a:latin typeface="Aptos" panose="020B0004020202020204" pitchFamily="34" charset="0"/>
            </a:endParaRPr>
          </a:p>
          <a:p>
            <a:r>
              <a:rPr lang="en-US" sz="5800" b="1" dirty="0">
                <a:latin typeface="Aptos" panose="020B0004020202020204" pitchFamily="34" charset="0"/>
              </a:rPr>
              <a:t>opi.gr</a:t>
            </a:r>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p:txBody>
          <a:bodyPr/>
          <a:lstStyle/>
          <a:p>
            <a:fld id="{48F63A3B-78C7-47BE-AE5E-E10140E04643}" type="slidenum">
              <a:rPr lang="en-US" smtClean="0"/>
              <a:pPr/>
              <a:t>37</a:t>
            </a:fld>
            <a:endParaRPr lang="en-US" dirty="0"/>
          </a:p>
        </p:txBody>
      </p:sp>
      <p:sp>
        <p:nvSpPr>
          <p:cNvPr id="6" name="Picture Placeholder 5">
            <a:extLst>
              <a:ext uri="{FF2B5EF4-FFF2-40B4-BE49-F238E27FC236}">
                <a16:creationId xmlns:a16="http://schemas.microsoft.com/office/drawing/2014/main" id="{0FC9B5FC-9CEE-8C21-8965-9944CB4F1453}"/>
              </a:ext>
            </a:extLst>
          </p:cNvPr>
          <p:cNvSpPr>
            <a:spLocks noGrp="1"/>
          </p:cNvSpPr>
          <p:nvPr>
            <p:ph type="pic" sz="quarter" idx="14"/>
          </p:nvPr>
        </p:nvSpPr>
        <p:spPr/>
      </p:sp>
      <p:pic>
        <p:nvPicPr>
          <p:cNvPr id="8" name="Picture 7">
            <a:extLst>
              <a:ext uri="{FF2B5EF4-FFF2-40B4-BE49-F238E27FC236}">
                <a16:creationId xmlns:a16="http://schemas.microsoft.com/office/drawing/2014/main" id="{51F27235-FAB6-425A-6F0A-4FA0A0C85C48}"/>
              </a:ext>
            </a:extLst>
          </p:cNvPr>
          <p:cNvPicPr>
            <a:picLocks noChangeAspect="1"/>
          </p:cNvPicPr>
          <p:nvPr/>
        </p:nvPicPr>
        <p:blipFill>
          <a:blip r:embed="rId5"/>
          <a:stretch>
            <a:fillRect/>
          </a:stretch>
        </p:blipFill>
        <p:spPr>
          <a:xfrm>
            <a:off x="7344382" y="4546557"/>
            <a:ext cx="4688733" cy="1659861"/>
          </a:xfrm>
          <a:prstGeom prst="rect">
            <a:avLst/>
          </a:prstGeom>
        </p:spPr>
      </p:pic>
    </p:spTree>
    <p:extLst>
      <p:ext uri="{BB962C8B-B14F-4D97-AF65-F5344CB8AC3E}">
        <p14:creationId xmlns:p14="http://schemas.microsoft.com/office/powerpoint/2010/main" val="407210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Ορθογώνιο">
            <a:extLst>
              <a:ext uri="{FF2B5EF4-FFF2-40B4-BE49-F238E27FC236}">
                <a16:creationId xmlns:a16="http://schemas.microsoft.com/office/drawing/2014/main" id="{3CF53DFC-8C44-804F-F481-1FDE8D8ECDC1}"/>
              </a:ext>
            </a:extLst>
          </p:cNvPr>
          <p:cNvSpPr>
            <a:spLocks noGrp="1"/>
          </p:cNvSpPr>
          <p:nvPr>
            <p:ph type="ctrTitle"/>
          </p:nvPr>
        </p:nvSpPr>
        <p:spPr>
          <a:xfrm>
            <a:off x="992221" y="1062591"/>
            <a:ext cx="5715000" cy="677108"/>
          </a:xfrm>
          <a:prstGeom prst="rect">
            <a:avLst/>
          </a:prstGeom>
        </p:spPr>
        <p:txBody>
          <a:bodyPr wrap="square">
            <a:spAutoFit/>
          </a:bodyPr>
          <a:lstStyle/>
          <a:p>
            <a:r>
              <a:rPr lang="el-GR" sz="4400" b="1" dirty="0">
                <a:latin typeface="Aptos" panose="020B0004020202020204" pitchFamily="34" charset="0"/>
                <a:cs typeface="Calibri" pitchFamily="34" charset="0"/>
              </a:rPr>
              <a:t>ΣΥΓΓΕΝΙΚΟ ΔΙΚΑΙΩΜΑ</a:t>
            </a:r>
            <a:endParaRPr lang="en-GB" sz="4400" b="1" dirty="0">
              <a:latin typeface="Aptos" panose="020B0004020202020204" pitchFamily="34" charset="0"/>
              <a:cs typeface="Calibri" pitchFamily="34" charset="0"/>
            </a:endParaRPr>
          </a:p>
        </p:txBody>
      </p:sp>
      <p:sp>
        <p:nvSpPr>
          <p:cNvPr id="6" name="TextBox 5">
            <a:extLst>
              <a:ext uri="{FF2B5EF4-FFF2-40B4-BE49-F238E27FC236}">
                <a16:creationId xmlns:a16="http://schemas.microsoft.com/office/drawing/2014/main" id="{473DB390-2F74-687F-FCD1-266CEE81C06C}"/>
              </a:ext>
            </a:extLst>
          </p:cNvPr>
          <p:cNvSpPr txBox="1"/>
          <p:nvPr/>
        </p:nvSpPr>
        <p:spPr>
          <a:xfrm>
            <a:off x="607979" y="2017911"/>
            <a:ext cx="6687766" cy="3861442"/>
          </a:xfrm>
          <a:prstGeom prst="rect">
            <a:avLst/>
          </a:prstGeom>
          <a:noFill/>
        </p:spPr>
        <p:txBody>
          <a:bodyPr wrap="square">
            <a:spAutoFit/>
          </a:bodyPr>
          <a:lstStyle/>
          <a:p>
            <a:pPr>
              <a:lnSpc>
                <a:spcPct val="114000"/>
              </a:lnSpc>
              <a:spcBef>
                <a:spcPts val="0"/>
              </a:spcBef>
            </a:pPr>
            <a:r>
              <a:rPr lang="el-GR" sz="2400" dirty="0">
                <a:latin typeface="Aptos" panose="020B0004020202020204" pitchFamily="34" charset="0"/>
                <a:cs typeface="Calibri" panose="020F0502020204030204" pitchFamily="34" charset="0"/>
              </a:rPr>
              <a:t>το δικαίωμα που αναγνωρίζει ο νόμος στους ερμηνευτές και εκτελεστές καλλιτέχνες (ηθοποιούς, τραγουδιστές, μουσικούς) </a:t>
            </a:r>
          </a:p>
          <a:p>
            <a:pPr>
              <a:lnSpc>
                <a:spcPct val="114000"/>
              </a:lnSpc>
              <a:spcBef>
                <a:spcPts val="0"/>
              </a:spcBef>
            </a:pPr>
            <a:r>
              <a:rPr lang="el-GR" sz="2400" dirty="0">
                <a:latin typeface="Aptos" panose="020B0004020202020204" pitchFamily="34" charset="0"/>
                <a:cs typeface="Calibri" panose="020F0502020204030204" pitchFamily="34" charset="0"/>
              </a:rPr>
              <a:t>σε σχέση με την ερμηνεία τους </a:t>
            </a:r>
          </a:p>
          <a:p>
            <a:pPr>
              <a:lnSpc>
                <a:spcPct val="114000"/>
              </a:lnSpc>
              <a:spcBef>
                <a:spcPts val="0"/>
              </a:spcBef>
            </a:pPr>
            <a:r>
              <a:rPr lang="el-GR" sz="2400" dirty="0">
                <a:latin typeface="Aptos" panose="020B0004020202020204" pitchFamily="34" charset="0"/>
                <a:cs typeface="Calibri" panose="020F0502020204030204" pitchFamily="34" charset="0"/>
              </a:rPr>
              <a:t>&amp;</a:t>
            </a:r>
          </a:p>
          <a:p>
            <a:pPr>
              <a:lnSpc>
                <a:spcPct val="114000"/>
              </a:lnSpc>
              <a:spcBef>
                <a:spcPts val="0"/>
              </a:spcBef>
            </a:pPr>
            <a:r>
              <a:rPr lang="el-GR" sz="2400" dirty="0">
                <a:latin typeface="Aptos" panose="020B0004020202020204" pitchFamily="34" charset="0"/>
                <a:cs typeface="Calibri" panose="020F0502020204030204" pitchFamily="34" charset="0"/>
              </a:rPr>
              <a:t>σε εκείνους που μεσολαβούν </a:t>
            </a:r>
          </a:p>
          <a:p>
            <a:pPr>
              <a:lnSpc>
                <a:spcPct val="114000"/>
              </a:lnSpc>
              <a:spcBef>
                <a:spcPts val="0"/>
              </a:spcBef>
            </a:pPr>
            <a:r>
              <a:rPr lang="el-GR" sz="2400" dirty="0">
                <a:latin typeface="Aptos" panose="020B0004020202020204" pitchFamily="34" charset="0"/>
                <a:cs typeface="Calibri" panose="020F0502020204030204" pitchFamily="34" charset="0"/>
              </a:rPr>
              <a:t>για να κάνουν τα έργα προσιτά στο κοινό </a:t>
            </a:r>
          </a:p>
          <a:p>
            <a:pPr>
              <a:lnSpc>
                <a:spcPct val="114000"/>
              </a:lnSpc>
              <a:spcBef>
                <a:spcPts val="0"/>
              </a:spcBef>
            </a:pPr>
            <a:r>
              <a:rPr lang="el-GR" sz="2400" dirty="0">
                <a:latin typeface="Aptos" panose="020B0004020202020204" pitchFamily="34" charset="0"/>
                <a:cs typeface="Calibri" panose="020F0502020204030204" pitchFamily="34" charset="0"/>
              </a:rPr>
              <a:t>(π.χ. εκδότες, παραγωγούς ηχογραφημάτων, ραδιοτηλεοπτικούς οργανισμούς) </a:t>
            </a:r>
          </a:p>
        </p:txBody>
      </p:sp>
    </p:spTree>
    <p:extLst>
      <p:ext uri="{BB962C8B-B14F-4D97-AF65-F5344CB8AC3E}">
        <p14:creationId xmlns:p14="http://schemas.microsoft.com/office/powerpoint/2010/main" val="394315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700391" y="933972"/>
            <a:ext cx="5259554" cy="2495028"/>
          </a:xfrm>
        </p:spPr>
        <p:txBody>
          <a:bodyPr/>
          <a:lstStyle/>
          <a:p>
            <a:r>
              <a:rPr lang="el-GR" sz="5400" b="1" dirty="0">
                <a:latin typeface="Aptos" panose="020B0004020202020204" pitchFamily="34" charset="0"/>
                <a:cs typeface="Calibri" pitchFamily="34" charset="0"/>
              </a:rPr>
              <a:t>ΕΡΓΟ</a:t>
            </a:r>
            <a:endParaRPr lang="en-US" sz="5400" b="1" dirty="0">
              <a:latin typeface="Aptos" panose="020B0004020202020204" pitchFamily="34" charset="0"/>
              <a:cs typeface="Calibri"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914400" y="3049992"/>
            <a:ext cx="5259554" cy="2233233"/>
          </a:xfrm>
        </p:spPr>
        <p:txBody>
          <a:bodyPr>
            <a:noAutofit/>
          </a:bodyPr>
          <a:lstStyle/>
          <a:p>
            <a:pPr>
              <a:lnSpc>
                <a:spcPct val="114000"/>
              </a:lnSpc>
            </a:pPr>
            <a:r>
              <a:rPr lang="el-GR" sz="2800" dirty="0">
                <a:latin typeface="Aptos" panose="020B0004020202020204" pitchFamily="34" charset="0"/>
                <a:cs typeface="Calibri" panose="020F0502020204030204" pitchFamily="34" charset="0"/>
              </a:rPr>
              <a:t>Οτιδήποτε δημιουργεί κανείς χρησιμοποιώντας το πνεύμα του και πιο συγκεκριμένα κάθε πρωτότυπο πνευματικό δημιούργημα λόγου, τέχνης ή επιστήμης που εκφράζεται με οποιαδήποτε μορφή… </a:t>
            </a:r>
          </a:p>
        </p:txBody>
      </p:sp>
      <p:pic>
        <p:nvPicPr>
          <p:cNvPr id="1028" name="Picture 4" descr="26 Απριλίου – Παγκόσμια Ημέρα Διανοητικής Ιδιοκτησίας / Τα έργα μας έχουν  αξία-Μαθαίνω για την πνευματική ιδιοκτησία | Εκπαιδευτικές Επι-δεξιότητες">
            <a:extLst>
              <a:ext uri="{FF2B5EF4-FFF2-40B4-BE49-F238E27FC236}">
                <a16:creationId xmlns:a16="http://schemas.microsoft.com/office/drawing/2014/main" id="{F9D8F09E-BA2D-D747-955D-E43DE7388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99807"/>
            <a:ext cx="5684196" cy="543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6</a:t>
            </a:fld>
            <a:endParaRPr lang="en-US" dirty="0"/>
          </a:p>
        </p:txBody>
      </p:sp>
      <p:sp>
        <p:nvSpPr>
          <p:cNvPr id="4" name="Ορθογώνιο 1">
            <a:extLst>
              <a:ext uri="{FF2B5EF4-FFF2-40B4-BE49-F238E27FC236}">
                <a16:creationId xmlns:a16="http://schemas.microsoft.com/office/drawing/2014/main" id="{8319E674-3C67-0813-8D26-A71817D1C81F}"/>
              </a:ext>
            </a:extLst>
          </p:cNvPr>
          <p:cNvSpPr/>
          <p:nvPr/>
        </p:nvSpPr>
        <p:spPr>
          <a:xfrm>
            <a:off x="1238250" y="857250"/>
            <a:ext cx="2428858" cy="51435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l-GR" sz="3200" b="1" dirty="0">
                <a:solidFill>
                  <a:schemeClr val="tx1"/>
                </a:solidFill>
                <a:latin typeface="Aptos" panose="020B0004020202020204" pitchFamily="34" charset="0"/>
                <a:ea typeface="+mj-ea"/>
                <a:cs typeface="Calibri" pitchFamily="34" charset="0"/>
              </a:rPr>
              <a:t>ΕΙΔΗ ΕΡΓΩΝ</a:t>
            </a:r>
          </a:p>
          <a:p>
            <a:pPr algn="ctr"/>
            <a:r>
              <a:rPr lang="el-GR" sz="3200" b="1" dirty="0">
                <a:solidFill>
                  <a:schemeClr val="tx1"/>
                </a:solidFill>
                <a:latin typeface="Aptos" panose="020B0004020202020204" pitchFamily="34" charset="0"/>
                <a:ea typeface="+mj-ea"/>
                <a:cs typeface="Calibri" pitchFamily="34" charset="0"/>
              </a:rPr>
              <a:t>(ενδεικτικά) </a:t>
            </a:r>
          </a:p>
        </p:txBody>
      </p:sp>
      <p:sp>
        <p:nvSpPr>
          <p:cNvPr id="10" name="Subtitle 2">
            <a:extLst>
              <a:ext uri="{FF2B5EF4-FFF2-40B4-BE49-F238E27FC236}">
                <a16:creationId xmlns:a16="http://schemas.microsoft.com/office/drawing/2014/main" id="{4E8422F1-096A-1B12-9426-93E79A5F3B83}"/>
              </a:ext>
            </a:extLst>
          </p:cNvPr>
          <p:cNvSpPr txBox="1">
            <a:spLocks/>
          </p:cNvSpPr>
          <p:nvPr/>
        </p:nvSpPr>
        <p:spPr>
          <a:xfrm>
            <a:off x="3885019" y="263944"/>
            <a:ext cx="7541007" cy="36746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203" indent="-257203">
              <a:lnSpc>
                <a:spcPct val="114000"/>
              </a:lnSpc>
              <a:spcBef>
                <a:spcPts val="0"/>
              </a:spcBef>
            </a:pPr>
            <a:r>
              <a:rPr lang="el-GR" sz="2400" dirty="0">
                <a:latin typeface="Aptos" panose="020B0004020202020204" pitchFamily="34" charset="0"/>
                <a:cs typeface="Calibri" panose="020F0502020204030204" pitchFamily="34" charset="0"/>
              </a:rPr>
              <a:t>τα</a:t>
            </a:r>
            <a:r>
              <a:rPr lang="el-GR" sz="2400" b="1" dirty="0">
                <a:latin typeface="Aptos" panose="020B0004020202020204" pitchFamily="34" charset="0"/>
                <a:cs typeface="Calibri" panose="020F0502020204030204" pitchFamily="34" charset="0"/>
              </a:rPr>
              <a:t> γραπτά </a:t>
            </a:r>
            <a:r>
              <a:rPr lang="el-GR" sz="2400" dirty="0">
                <a:latin typeface="Aptos" panose="020B0004020202020204" pitchFamily="34" charset="0"/>
                <a:cs typeface="Calibri" panose="020F0502020204030204" pitchFamily="34" charset="0"/>
              </a:rPr>
              <a:t>ή</a:t>
            </a:r>
            <a:r>
              <a:rPr lang="el-GR" sz="2400" b="1" dirty="0">
                <a:latin typeface="Aptos" panose="020B0004020202020204" pitchFamily="34" charset="0"/>
                <a:cs typeface="Calibri" panose="020F0502020204030204" pitchFamily="34" charset="0"/>
              </a:rPr>
              <a:t> προφορικά κείμενα</a:t>
            </a:r>
            <a:r>
              <a:rPr lang="el-GR" sz="2400" dirty="0">
                <a:latin typeface="Aptos" panose="020B0004020202020204" pitchFamily="34" charset="0"/>
                <a:cs typeface="Calibri" panose="020F0502020204030204" pitchFamily="34" charset="0"/>
              </a:rPr>
              <a:t>,</a:t>
            </a:r>
          </a:p>
          <a:p>
            <a:pPr marL="257203" indent="-257203">
              <a:lnSpc>
                <a:spcPct val="114000"/>
              </a:lnSpc>
              <a:spcBef>
                <a:spcPts val="0"/>
              </a:spcBef>
            </a:pPr>
            <a:r>
              <a:rPr lang="el-GR" sz="2400" dirty="0">
                <a:latin typeface="Aptos" panose="020B0004020202020204" pitchFamily="34" charset="0"/>
                <a:cs typeface="Calibri" panose="020F0502020204030204" pitchFamily="34" charset="0"/>
              </a:rPr>
              <a:t>οι</a:t>
            </a:r>
            <a:r>
              <a:rPr lang="el-GR" sz="2400" b="1" dirty="0">
                <a:latin typeface="Aptos" panose="020B0004020202020204" pitchFamily="34" charset="0"/>
                <a:cs typeface="Calibri" panose="020F0502020204030204" pitchFamily="34" charset="0"/>
              </a:rPr>
              <a:t> μουσικές συνθέσεις, </a:t>
            </a:r>
            <a:r>
              <a:rPr lang="el-GR" sz="2400" dirty="0">
                <a:latin typeface="Aptos" panose="020B0004020202020204" pitchFamily="34" charset="0"/>
                <a:cs typeface="Calibri" panose="020F0502020204030204" pitchFamily="34" charset="0"/>
              </a:rPr>
              <a:t>με</a:t>
            </a:r>
            <a:r>
              <a:rPr lang="el-GR" sz="2400" b="1" dirty="0">
                <a:latin typeface="Aptos" panose="020B0004020202020204" pitchFamily="34" charset="0"/>
                <a:cs typeface="Calibri" panose="020F0502020204030204" pitchFamily="34" charset="0"/>
              </a:rPr>
              <a:t> κείμενο ή χωρίς</a:t>
            </a:r>
            <a:r>
              <a:rPr lang="el-GR" sz="2400" dirty="0">
                <a:latin typeface="Aptos" panose="020B0004020202020204" pitchFamily="34" charset="0"/>
                <a:cs typeface="Calibri" panose="020F0502020204030204" pitchFamily="34" charset="0"/>
              </a:rPr>
              <a:t>,</a:t>
            </a:r>
          </a:p>
          <a:p>
            <a:pPr marL="257203" indent="-257203">
              <a:lnSpc>
                <a:spcPct val="114000"/>
              </a:lnSpc>
              <a:spcBef>
                <a:spcPts val="0"/>
              </a:spcBef>
            </a:pPr>
            <a:r>
              <a:rPr lang="el-GR" sz="2400" dirty="0">
                <a:latin typeface="Aptos" panose="020B0004020202020204" pitchFamily="34" charset="0"/>
                <a:cs typeface="Calibri" panose="020F0502020204030204" pitchFamily="34" charset="0"/>
              </a:rPr>
              <a:t>τα</a:t>
            </a:r>
            <a:r>
              <a:rPr lang="el-GR" sz="2400" b="1" dirty="0">
                <a:latin typeface="Aptos" panose="020B0004020202020204" pitchFamily="34" charset="0"/>
                <a:cs typeface="Calibri" panose="020F0502020204030204" pitchFamily="34" charset="0"/>
              </a:rPr>
              <a:t> θεατρικά έργα, </a:t>
            </a:r>
            <a:r>
              <a:rPr lang="el-GR" sz="2400" dirty="0">
                <a:latin typeface="Aptos" panose="020B0004020202020204" pitchFamily="34" charset="0"/>
                <a:cs typeface="Calibri" panose="020F0502020204030204" pitchFamily="34" charset="0"/>
              </a:rPr>
              <a:t>με</a:t>
            </a:r>
            <a:r>
              <a:rPr lang="el-GR" sz="2400" b="1" dirty="0">
                <a:latin typeface="Aptos" panose="020B0004020202020204" pitchFamily="34" charset="0"/>
                <a:cs typeface="Calibri" panose="020F0502020204030204" pitchFamily="34" charset="0"/>
              </a:rPr>
              <a:t> μουσική ή χωρίς</a:t>
            </a:r>
            <a:r>
              <a:rPr lang="el-GR" sz="2400" dirty="0">
                <a:latin typeface="Aptos" panose="020B0004020202020204" pitchFamily="34" charset="0"/>
                <a:cs typeface="Calibri" panose="020F0502020204030204" pitchFamily="34" charset="0"/>
              </a:rPr>
              <a:t>,</a:t>
            </a:r>
          </a:p>
          <a:p>
            <a:pPr marL="257203" indent="-257203">
              <a:lnSpc>
                <a:spcPct val="114000"/>
              </a:lnSpc>
              <a:spcBef>
                <a:spcPts val="0"/>
              </a:spcBef>
            </a:pPr>
            <a:r>
              <a:rPr lang="el-GR" sz="2400" dirty="0">
                <a:latin typeface="Aptos" panose="020B0004020202020204" pitchFamily="34" charset="0"/>
                <a:cs typeface="Calibri" panose="020F0502020204030204" pitchFamily="34" charset="0"/>
              </a:rPr>
              <a:t>οι</a:t>
            </a:r>
            <a:r>
              <a:rPr lang="el-GR" sz="2400" b="1" dirty="0">
                <a:latin typeface="Aptos" panose="020B0004020202020204" pitchFamily="34" charset="0"/>
                <a:cs typeface="Calibri" panose="020F0502020204030204" pitchFamily="34" charset="0"/>
              </a:rPr>
              <a:t> χορογραφίες </a:t>
            </a:r>
            <a:r>
              <a:rPr lang="el-GR" sz="2400" dirty="0">
                <a:latin typeface="Aptos" panose="020B0004020202020204" pitchFamily="34" charset="0"/>
                <a:cs typeface="Calibri" panose="020F0502020204030204" pitchFamily="34" charset="0"/>
              </a:rPr>
              <a:t>και οι </a:t>
            </a:r>
            <a:r>
              <a:rPr lang="el-GR" sz="2400" b="1" dirty="0">
                <a:latin typeface="Aptos" panose="020B0004020202020204" pitchFamily="34" charset="0"/>
                <a:cs typeface="Calibri" panose="020F0502020204030204" pitchFamily="34" charset="0"/>
              </a:rPr>
              <a:t>παντομίμες, </a:t>
            </a:r>
          </a:p>
          <a:p>
            <a:pPr marL="257203" indent="-257203">
              <a:lnSpc>
                <a:spcPct val="114000"/>
              </a:lnSpc>
              <a:spcBef>
                <a:spcPts val="0"/>
              </a:spcBef>
            </a:pPr>
            <a:r>
              <a:rPr lang="el-GR" sz="2400" dirty="0">
                <a:latin typeface="Aptos" panose="020B0004020202020204" pitchFamily="34" charset="0"/>
                <a:cs typeface="Calibri" panose="020F0502020204030204" pitchFamily="34" charset="0"/>
              </a:rPr>
              <a:t>τα</a:t>
            </a:r>
            <a:r>
              <a:rPr lang="el-GR" sz="2400" b="1" dirty="0">
                <a:latin typeface="Aptos" panose="020B0004020202020204" pitchFamily="34" charset="0"/>
                <a:cs typeface="Calibri" panose="020F0502020204030204" pitchFamily="34" charset="0"/>
              </a:rPr>
              <a:t> οπτικοακουστικά έργα</a:t>
            </a:r>
            <a:r>
              <a:rPr lang="el-GR" sz="2400" dirty="0">
                <a:latin typeface="Aptos" panose="020B0004020202020204" pitchFamily="34" charset="0"/>
                <a:cs typeface="Calibri" panose="020F0502020204030204" pitchFamily="34" charset="0"/>
              </a:rPr>
              <a:t>,</a:t>
            </a:r>
          </a:p>
          <a:p>
            <a:pPr marL="257203" indent="-257203">
              <a:lnSpc>
                <a:spcPct val="114000"/>
              </a:lnSpc>
              <a:spcBef>
                <a:spcPts val="0"/>
              </a:spcBef>
            </a:pPr>
            <a:r>
              <a:rPr lang="el-GR" sz="2400" dirty="0">
                <a:latin typeface="Aptos" panose="020B0004020202020204" pitchFamily="34" charset="0"/>
                <a:cs typeface="Calibri" panose="020F0502020204030204" pitchFamily="34" charset="0"/>
              </a:rPr>
              <a:t>τα</a:t>
            </a:r>
            <a:r>
              <a:rPr lang="el-GR" sz="2400" b="1" dirty="0">
                <a:latin typeface="Aptos" panose="020B0004020202020204" pitchFamily="34" charset="0"/>
                <a:cs typeface="Calibri" panose="020F0502020204030204" pitchFamily="34" charset="0"/>
              </a:rPr>
              <a:t> έργα </a:t>
            </a:r>
            <a:r>
              <a:rPr lang="el-GR" sz="2400" dirty="0">
                <a:latin typeface="Aptos" panose="020B0004020202020204" pitchFamily="34" charset="0"/>
                <a:cs typeface="Calibri" panose="020F0502020204030204" pitchFamily="34" charset="0"/>
              </a:rPr>
              <a:t>των</a:t>
            </a:r>
            <a:r>
              <a:rPr lang="el-GR" sz="2400" b="1" dirty="0">
                <a:latin typeface="Aptos" panose="020B0004020202020204" pitchFamily="34" charset="0"/>
                <a:cs typeface="Calibri" panose="020F0502020204030204" pitchFamily="34" charset="0"/>
              </a:rPr>
              <a:t> εικαστικών τεχνών, </a:t>
            </a:r>
            <a:r>
              <a:rPr lang="el-GR" sz="2400" dirty="0">
                <a:latin typeface="Aptos" panose="020B0004020202020204" pitchFamily="34" charset="0"/>
                <a:cs typeface="Calibri" panose="020F0502020204030204" pitchFamily="34" charset="0"/>
              </a:rPr>
              <a:t>στα οποία περιλαμβάνονται τα </a:t>
            </a:r>
            <a:r>
              <a:rPr lang="el-GR" sz="2400" b="1" dirty="0">
                <a:latin typeface="Aptos" panose="020B0004020202020204" pitchFamily="34" charset="0"/>
                <a:cs typeface="Calibri" panose="020F0502020204030204" pitchFamily="34" charset="0"/>
              </a:rPr>
              <a:t>σχέδια, </a:t>
            </a:r>
            <a:r>
              <a:rPr lang="el-GR" sz="2400" dirty="0">
                <a:latin typeface="Aptos" panose="020B0004020202020204" pitchFamily="34" charset="0"/>
                <a:cs typeface="Calibri" panose="020F0502020204030204" pitchFamily="34" charset="0"/>
              </a:rPr>
              <a:t>τα</a:t>
            </a:r>
            <a:r>
              <a:rPr lang="el-GR" sz="2400" b="1" dirty="0">
                <a:latin typeface="Aptos" panose="020B0004020202020204" pitchFamily="34" charset="0"/>
                <a:cs typeface="Calibri" panose="020F0502020204030204" pitchFamily="34" charset="0"/>
              </a:rPr>
              <a:t> έργα ζωγραφικής </a:t>
            </a:r>
            <a:r>
              <a:rPr lang="el-GR" sz="2400" dirty="0">
                <a:latin typeface="Aptos" panose="020B0004020202020204" pitchFamily="34" charset="0"/>
                <a:cs typeface="Calibri" panose="020F0502020204030204" pitchFamily="34" charset="0"/>
              </a:rPr>
              <a:t>και</a:t>
            </a:r>
            <a:r>
              <a:rPr lang="el-GR" sz="2400" b="1" dirty="0">
                <a:latin typeface="Aptos" panose="020B0004020202020204" pitchFamily="34" charset="0"/>
                <a:cs typeface="Calibri" panose="020F0502020204030204" pitchFamily="34" charset="0"/>
              </a:rPr>
              <a:t> γλυπτικής, </a:t>
            </a:r>
            <a:r>
              <a:rPr lang="el-GR" sz="2400" dirty="0">
                <a:latin typeface="Aptos" panose="020B0004020202020204" pitchFamily="34" charset="0"/>
                <a:cs typeface="Calibri" panose="020F0502020204030204" pitchFamily="34" charset="0"/>
              </a:rPr>
              <a:t>τα </a:t>
            </a:r>
            <a:r>
              <a:rPr lang="el-GR" sz="2400" b="1" dirty="0">
                <a:latin typeface="Aptos" panose="020B0004020202020204" pitchFamily="34" charset="0"/>
                <a:cs typeface="Calibri" panose="020F0502020204030204" pitchFamily="34" charset="0"/>
              </a:rPr>
              <a:t>χαρακτικά έργα </a:t>
            </a:r>
            <a:r>
              <a:rPr lang="el-GR" sz="2400" dirty="0">
                <a:latin typeface="Aptos" panose="020B0004020202020204" pitchFamily="34" charset="0"/>
                <a:cs typeface="Calibri" panose="020F0502020204030204" pitchFamily="34" charset="0"/>
              </a:rPr>
              <a:t>και οι </a:t>
            </a:r>
            <a:r>
              <a:rPr lang="el-GR" sz="2400" b="1" dirty="0">
                <a:latin typeface="Aptos" panose="020B0004020202020204" pitchFamily="34" charset="0"/>
                <a:cs typeface="Calibri" panose="020F0502020204030204" pitchFamily="34" charset="0"/>
              </a:rPr>
              <a:t>λιθογραφίες</a:t>
            </a:r>
            <a:r>
              <a:rPr lang="el-GR" sz="2400" dirty="0">
                <a:latin typeface="Aptos" panose="020B0004020202020204" pitchFamily="34" charset="0"/>
                <a:cs typeface="Calibri" panose="020F0502020204030204" pitchFamily="34" charset="0"/>
              </a:rPr>
              <a:t>, τα </a:t>
            </a:r>
            <a:r>
              <a:rPr lang="el-GR" sz="2400" b="1" dirty="0">
                <a:latin typeface="Aptos" panose="020B0004020202020204" pitchFamily="34" charset="0"/>
                <a:cs typeface="Calibri" panose="020F0502020204030204" pitchFamily="34" charset="0"/>
              </a:rPr>
              <a:t>αρχιτεκτονικά έργα</a:t>
            </a:r>
            <a:r>
              <a:rPr lang="el-GR" sz="2400" dirty="0">
                <a:latin typeface="Aptos" panose="020B0004020202020204" pitchFamily="34" charset="0"/>
                <a:cs typeface="Calibri" panose="020F0502020204030204" pitchFamily="34" charset="0"/>
              </a:rPr>
              <a:t>, οι </a:t>
            </a:r>
            <a:r>
              <a:rPr lang="el-GR" sz="2400" b="1" dirty="0">
                <a:latin typeface="Aptos" panose="020B0004020202020204" pitchFamily="34" charset="0"/>
                <a:cs typeface="Calibri" panose="020F0502020204030204" pitchFamily="34" charset="0"/>
              </a:rPr>
              <a:t>φωτογραφίες</a:t>
            </a:r>
            <a:r>
              <a:rPr lang="el-GR" sz="2400" dirty="0">
                <a:latin typeface="Aptos" panose="020B0004020202020204" pitchFamily="34" charset="0"/>
                <a:cs typeface="Calibri" panose="020F0502020204030204" pitchFamily="34" charset="0"/>
              </a:rPr>
              <a:t>, τα </a:t>
            </a:r>
            <a:r>
              <a:rPr lang="el-GR" sz="2400" b="1" dirty="0">
                <a:latin typeface="Aptos" panose="020B0004020202020204" pitchFamily="34" charset="0"/>
                <a:cs typeface="Calibri" panose="020F0502020204030204" pitchFamily="34" charset="0"/>
              </a:rPr>
              <a:t>έργα </a:t>
            </a:r>
            <a:r>
              <a:rPr lang="el-GR" sz="2400" dirty="0">
                <a:latin typeface="Aptos" panose="020B0004020202020204" pitchFamily="34" charset="0"/>
                <a:cs typeface="Calibri" panose="020F0502020204030204" pitchFamily="34" charset="0"/>
              </a:rPr>
              <a:t>των</a:t>
            </a:r>
            <a:r>
              <a:rPr lang="el-GR" sz="2400" b="1" dirty="0">
                <a:latin typeface="Aptos" panose="020B0004020202020204" pitchFamily="34" charset="0"/>
                <a:cs typeface="Calibri" panose="020F0502020204030204" pitchFamily="34" charset="0"/>
              </a:rPr>
              <a:t> εφαρμοσμένων τεχνών</a:t>
            </a:r>
            <a:r>
              <a:rPr lang="el-GR" sz="2400" dirty="0">
                <a:latin typeface="Aptos" panose="020B0004020202020204" pitchFamily="34" charset="0"/>
                <a:cs typeface="Calibri" panose="020F0502020204030204" pitchFamily="34" charset="0"/>
              </a:rPr>
              <a:t>, οι </a:t>
            </a:r>
            <a:r>
              <a:rPr lang="el-GR" sz="2400" b="1" dirty="0">
                <a:latin typeface="Aptos" panose="020B0004020202020204" pitchFamily="34" charset="0"/>
                <a:cs typeface="Calibri" panose="020F0502020204030204" pitchFamily="34" charset="0"/>
              </a:rPr>
              <a:t>εικονογραφήσεις</a:t>
            </a:r>
            <a:r>
              <a:rPr lang="el-GR" sz="2400" dirty="0">
                <a:latin typeface="Aptos" panose="020B0004020202020204" pitchFamily="34" charset="0"/>
                <a:cs typeface="Calibri" panose="020F0502020204030204" pitchFamily="34" charset="0"/>
              </a:rPr>
              <a:t>, οι </a:t>
            </a:r>
            <a:r>
              <a:rPr lang="el-GR" sz="2400" b="1" dirty="0">
                <a:latin typeface="Aptos" panose="020B0004020202020204" pitchFamily="34" charset="0"/>
                <a:cs typeface="Calibri" panose="020F0502020204030204" pitchFamily="34" charset="0"/>
              </a:rPr>
              <a:t>χάρτες</a:t>
            </a:r>
            <a:r>
              <a:rPr lang="el-GR" sz="2400" dirty="0">
                <a:latin typeface="Aptos" panose="020B0004020202020204" pitchFamily="34" charset="0"/>
                <a:cs typeface="Calibri" panose="020F0502020204030204" pitchFamily="34" charset="0"/>
              </a:rPr>
              <a:t>, τα </a:t>
            </a:r>
            <a:r>
              <a:rPr lang="el-GR" sz="2400" b="1" dirty="0">
                <a:latin typeface="Aptos" panose="020B0004020202020204" pitchFamily="34" charset="0"/>
                <a:cs typeface="Calibri" panose="020F0502020204030204" pitchFamily="34" charset="0"/>
              </a:rPr>
              <a:t>τρισδιάστατα έργα </a:t>
            </a:r>
            <a:r>
              <a:rPr lang="el-GR" sz="2400" dirty="0">
                <a:latin typeface="Aptos" panose="020B0004020202020204" pitchFamily="34" charset="0"/>
                <a:cs typeface="Calibri" panose="020F0502020204030204" pitchFamily="34" charset="0"/>
              </a:rPr>
              <a:t>που αναφέρονται στη γεωγραφία, την τοπογραφία, την αρχιτεκτονική ή την επιστήμη,</a:t>
            </a:r>
          </a:p>
          <a:p>
            <a:pPr marL="257203" indent="-257203">
              <a:lnSpc>
                <a:spcPct val="114000"/>
              </a:lnSpc>
              <a:spcBef>
                <a:spcPts val="0"/>
              </a:spcBef>
            </a:pPr>
            <a:r>
              <a:rPr lang="el-GR" sz="2400" b="1" dirty="0">
                <a:latin typeface="Aptos" panose="020B0004020202020204" pitchFamily="34" charset="0"/>
                <a:cs typeface="Calibri" panose="020F0502020204030204" pitchFamily="34" charset="0"/>
              </a:rPr>
              <a:t>βάσεις δεδομένων</a:t>
            </a:r>
            <a:r>
              <a:rPr lang="el-GR" sz="2400" dirty="0">
                <a:latin typeface="Aptos" panose="020B0004020202020204" pitchFamily="34" charset="0"/>
                <a:cs typeface="Calibri" panose="020F0502020204030204" pitchFamily="34" charset="0"/>
              </a:rPr>
              <a:t>,</a:t>
            </a:r>
          </a:p>
          <a:p>
            <a:pPr marL="257203" indent="-257203">
              <a:lnSpc>
                <a:spcPct val="114000"/>
              </a:lnSpc>
              <a:spcBef>
                <a:spcPts val="0"/>
              </a:spcBef>
            </a:pPr>
            <a:r>
              <a:rPr lang="el-GR" sz="2400" b="1" dirty="0">
                <a:latin typeface="Aptos" panose="020B0004020202020204" pitchFamily="34" charset="0"/>
                <a:cs typeface="Calibri" panose="020F0502020204030204" pitchFamily="34" charset="0"/>
              </a:rPr>
              <a:t>προγράμματα η/υ </a:t>
            </a:r>
            <a:r>
              <a:rPr lang="el-GR" sz="2400" dirty="0">
                <a:latin typeface="Aptos" panose="020B0004020202020204" pitchFamily="34" charset="0"/>
                <a:cs typeface="Calibri" panose="020F0502020204030204" pitchFamily="34" charset="0"/>
              </a:rPr>
              <a:t>(π.χ. εφαρμογές) </a:t>
            </a:r>
          </a:p>
          <a:p>
            <a:endParaRPr lang="en-US" sz="2000" dirty="0">
              <a:latin typeface="Aptos" panose="020B0004020202020204" pitchFamily="34" charset="0"/>
            </a:endParaRPr>
          </a:p>
        </p:txBody>
      </p:sp>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p:txBody>
          <a:bodyPr/>
          <a:lstStyle/>
          <a:p>
            <a:fld id="{48F63A3B-78C7-47BE-AE5E-E10140E04643}" type="slidenum">
              <a:rPr lang="en-US" smtClean="0"/>
              <a:pPr/>
              <a:t>7</a:t>
            </a:fld>
            <a:endParaRPr lang="en-US" dirty="0"/>
          </a:p>
        </p:txBody>
      </p:sp>
      <p:sp>
        <p:nvSpPr>
          <p:cNvPr id="9" name="6 - Ορθογώνιο">
            <a:extLst>
              <a:ext uri="{FF2B5EF4-FFF2-40B4-BE49-F238E27FC236}">
                <a16:creationId xmlns:a16="http://schemas.microsoft.com/office/drawing/2014/main" id="{E20FA92E-3CDE-FD35-0E8B-5E1C73713571}"/>
              </a:ext>
            </a:extLst>
          </p:cNvPr>
          <p:cNvSpPr/>
          <p:nvPr/>
        </p:nvSpPr>
        <p:spPr>
          <a:xfrm>
            <a:off x="4030824" y="538146"/>
            <a:ext cx="7744409" cy="6133026"/>
          </a:xfrm>
          <a:prstGeom prst="rect">
            <a:avLst/>
          </a:prstGeom>
        </p:spPr>
        <p:txBody>
          <a:bodyPr wrap="square">
            <a:spAutoFit/>
          </a:bodyPr>
          <a:lstStyle/>
          <a:p>
            <a:pPr>
              <a:lnSpc>
                <a:spcPct val="150000"/>
              </a:lnSpc>
            </a:pPr>
            <a:r>
              <a:rPr lang="el-GR" sz="2400" dirty="0">
                <a:latin typeface="Aptos" panose="020B0004020202020204" pitchFamily="34" charset="0"/>
                <a:cs typeface="Calibri" panose="020F0502020204030204" pitchFamily="34" charset="0"/>
              </a:rPr>
              <a:t>Η </a:t>
            </a:r>
            <a:r>
              <a:rPr lang="el-GR" sz="3600" b="1" dirty="0">
                <a:solidFill>
                  <a:srgbClr val="00B050"/>
                </a:solidFill>
                <a:latin typeface="Aptos" panose="020B0004020202020204" pitchFamily="34" charset="0"/>
                <a:cs typeface="Calibri" panose="020F0502020204030204" pitchFamily="34" charset="0"/>
              </a:rPr>
              <a:t>πρωτοτυπία</a:t>
            </a:r>
            <a:r>
              <a:rPr lang="el-GR" sz="3600" dirty="0">
                <a:solidFill>
                  <a:srgbClr val="00B050"/>
                </a:solidFill>
                <a:latin typeface="Aptos" panose="020B0004020202020204" pitchFamily="34" charset="0"/>
                <a:cs typeface="Calibri" panose="020F0502020204030204" pitchFamily="34" charset="0"/>
              </a:rPr>
              <a:t> </a:t>
            </a:r>
            <a:r>
              <a:rPr lang="el-GR" sz="2400" dirty="0">
                <a:latin typeface="Aptos" panose="020B0004020202020204" pitchFamily="34" charset="0"/>
                <a:cs typeface="Calibri" panose="020F0502020204030204" pitchFamily="34" charset="0"/>
              </a:rPr>
              <a:t>αποτελεί το μοναδικό κριτήριο για την απονομή προστασίας</a:t>
            </a:r>
          </a:p>
          <a:p>
            <a:pPr>
              <a:lnSpc>
                <a:spcPct val="150000"/>
              </a:lnSpc>
            </a:pPr>
            <a:endParaRPr lang="el-GR" sz="2400" dirty="0">
              <a:solidFill>
                <a:schemeClr val="tx1">
                  <a:lumMod val="65000"/>
                  <a:lumOff val="35000"/>
                </a:schemeClr>
              </a:solidFill>
              <a:latin typeface="Aptos" panose="020B0004020202020204" pitchFamily="34" charset="0"/>
              <a:cs typeface="Calibri" panose="020F0502020204030204" pitchFamily="34" charset="0"/>
            </a:endParaRPr>
          </a:p>
          <a:p>
            <a:pPr>
              <a:lnSpc>
                <a:spcPct val="150000"/>
              </a:lnSpc>
            </a:pPr>
            <a:r>
              <a:rPr lang="el-GR" sz="2400" dirty="0">
                <a:latin typeface="Aptos" panose="020B0004020202020204" pitchFamily="34" charset="0"/>
                <a:cs typeface="Calibri" panose="020F0502020204030204" pitchFamily="34" charset="0"/>
              </a:rPr>
              <a:t>Η προστασία είναι</a:t>
            </a:r>
            <a:r>
              <a:rPr lang="el-GR" sz="2400" dirty="0">
                <a:solidFill>
                  <a:schemeClr val="tx1">
                    <a:lumMod val="65000"/>
                    <a:lumOff val="35000"/>
                  </a:schemeClr>
                </a:solidFill>
                <a:latin typeface="Aptos" panose="020B0004020202020204" pitchFamily="34" charset="0"/>
                <a:cs typeface="Calibri" panose="020F0502020204030204" pitchFamily="34" charset="0"/>
              </a:rPr>
              <a:t> </a:t>
            </a:r>
            <a:r>
              <a:rPr lang="el-GR" sz="3600" b="1" dirty="0">
                <a:solidFill>
                  <a:srgbClr val="00B050"/>
                </a:solidFill>
                <a:latin typeface="Aptos" panose="020B0004020202020204" pitchFamily="34" charset="0"/>
                <a:cs typeface="Calibri" panose="020F0502020204030204" pitchFamily="34" charset="0"/>
              </a:rPr>
              <a:t>ανεξάρτητη από</a:t>
            </a:r>
            <a:r>
              <a:rPr lang="en-US" sz="3600" b="1" dirty="0">
                <a:solidFill>
                  <a:srgbClr val="00B050"/>
                </a:solidFill>
                <a:latin typeface="Aptos" panose="020B0004020202020204" pitchFamily="34" charset="0"/>
                <a:cs typeface="Calibri" panose="020F0502020204030204" pitchFamily="34" charset="0"/>
              </a:rPr>
              <a:t>:</a:t>
            </a:r>
          </a:p>
          <a:p>
            <a:pPr marL="342938" indent="-342938">
              <a:lnSpc>
                <a:spcPct val="150000"/>
              </a:lnSpc>
              <a:buFont typeface="Arial" panose="020B0604020202020204" pitchFamily="34" charset="0"/>
              <a:buChar char="•"/>
            </a:pPr>
            <a:r>
              <a:rPr lang="el-GR" sz="2400" dirty="0">
                <a:latin typeface="Aptos" panose="020B0004020202020204" pitchFamily="34" charset="0"/>
                <a:cs typeface="Calibri" panose="020F0502020204030204" pitchFamily="34" charset="0"/>
              </a:rPr>
              <a:t>Την </a:t>
            </a:r>
            <a:r>
              <a:rPr lang="el-GR" sz="2400" b="1" dirty="0">
                <a:latin typeface="Aptos" panose="020B0004020202020204" pitchFamily="34" charset="0"/>
                <a:cs typeface="Calibri" panose="020F0502020204030204" pitchFamily="34" charset="0"/>
              </a:rPr>
              <a:t>αισθητική – καλλιτεχνική αξία </a:t>
            </a:r>
            <a:r>
              <a:rPr lang="el-GR" sz="2400" dirty="0">
                <a:latin typeface="Aptos" panose="020B0004020202020204" pitchFamily="34" charset="0"/>
                <a:cs typeface="Calibri" panose="020F0502020204030204" pitchFamily="34" charset="0"/>
              </a:rPr>
              <a:t>του έργου,</a:t>
            </a:r>
          </a:p>
          <a:p>
            <a:pPr marL="342938" indent="-342938">
              <a:lnSpc>
                <a:spcPct val="150000"/>
              </a:lnSpc>
              <a:buFont typeface="Arial" panose="020B0604020202020204" pitchFamily="34" charset="0"/>
              <a:buChar char="•"/>
            </a:pPr>
            <a:r>
              <a:rPr lang="el-GR" sz="2400" dirty="0">
                <a:latin typeface="Aptos" panose="020B0004020202020204" pitchFamily="34" charset="0"/>
                <a:cs typeface="Calibri" panose="020F0502020204030204" pitchFamily="34" charset="0"/>
              </a:rPr>
              <a:t>Τον </a:t>
            </a:r>
            <a:r>
              <a:rPr lang="el-GR" sz="2400" b="1" dirty="0">
                <a:latin typeface="Aptos" panose="020B0004020202020204" pitchFamily="34" charset="0"/>
                <a:cs typeface="Calibri" panose="020F0502020204030204" pitchFamily="34" charset="0"/>
              </a:rPr>
              <a:t>προορισμό</a:t>
            </a:r>
            <a:r>
              <a:rPr lang="el-GR" sz="2400" dirty="0">
                <a:latin typeface="Aptos" panose="020B0004020202020204" pitchFamily="34" charset="0"/>
                <a:cs typeface="Calibri" panose="020F0502020204030204" pitchFamily="34" charset="0"/>
              </a:rPr>
              <a:t> του έργου,</a:t>
            </a:r>
          </a:p>
          <a:p>
            <a:pPr marL="342938" indent="-342938">
              <a:lnSpc>
                <a:spcPct val="150000"/>
              </a:lnSpc>
              <a:buFont typeface="Arial" panose="020B0604020202020204" pitchFamily="34" charset="0"/>
              <a:buChar char="•"/>
            </a:pPr>
            <a:r>
              <a:rPr lang="el-GR" sz="2400" dirty="0">
                <a:latin typeface="Aptos" panose="020B0004020202020204" pitchFamily="34" charset="0"/>
                <a:cs typeface="Calibri" panose="020F0502020204030204" pitchFamily="34" charset="0"/>
              </a:rPr>
              <a:t>Τον </a:t>
            </a:r>
            <a:r>
              <a:rPr lang="el-GR" sz="2400" b="1" dirty="0">
                <a:latin typeface="Aptos" panose="020B0004020202020204" pitchFamily="34" charset="0"/>
                <a:cs typeface="Calibri" panose="020F0502020204030204" pitchFamily="34" charset="0"/>
              </a:rPr>
              <a:t>ανήθικο ή παράνομο </a:t>
            </a:r>
            <a:r>
              <a:rPr lang="el-GR" sz="2400" dirty="0">
                <a:latin typeface="Aptos" panose="020B0004020202020204" pitchFamily="34" charset="0"/>
                <a:cs typeface="Calibri" panose="020F0502020204030204" pitchFamily="34" charset="0"/>
              </a:rPr>
              <a:t>χαρακτήρα του (π.χ. </a:t>
            </a:r>
            <a:r>
              <a:rPr lang="en-US" sz="2400" dirty="0">
                <a:latin typeface="Aptos" panose="020B0004020202020204" pitchFamily="34" charset="0"/>
                <a:cs typeface="Calibri" panose="020F0502020204030204" pitchFamily="34" charset="0"/>
              </a:rPr>
              <a:t>Graffiti)</a:t>
            </a:r>
            <a:endParaRPr lang="el-GR" sz="2400" dirty="0">
              <a:latin typeface="Aptos" panose="020B0004020202020204" pitchFamily="34" charset="0"/>
              <a:cs typeface="Calibri" panose="020F0502020204030204" pitchFamily="34" charset="0"/>
            </a:endParaRPr>
          </a:p>
          <a:p>
            <a:pPr>
              <a:lnSpc>
                <a:spcPct val="150000"/>
              </a:lnSpc>
            </a:pPr>
            <a:endParaRPr lang="el-GR" sz="2400" dirty="0">
              <a:latin typeface="Aptos" panose="020B0004020202020204" pitchFamily="34" charset="0"/>
              <a:cs typeface="Calibri" panose="020F0502020204030204" pitchFamily="34" charset="0"/>
            </a:endParaRPr>
          </a:p>
          <a:p>
            <a:pPr>
              <a:lnSpc>
                <a:spcPct val="150000"/>
              </a:lnSpc>
            </a:pPr>
            <a:r>
              <a:rPr lang="el-GR" sz="2400" dirty="0">
                <a:latin typeface="Aptos" panose="020B0004020202020204" pitchFamily="34" charset="0"/>
                <a:cs typeface="Calibri" panose="020F0502020204030204" pitchFamily="34" charset="0"/>
              </a:rPr>
              <a:t>Η προστασία καταλαμβάνει και τα τμήματα του έργου – Ποιοτικό και όχι ποσοτικό κριτήριο</a:t>
            </a:r>
          </a:p>
        </p:txBody>
      </p:sp>
      <p:sp>
        <p:nvSpPr>
          <p:cNvPr id="10" name="Τίτλος 1">
            <a:extLst>
              <a:ext uri="{FF2B5EF4-FFF2-40B4-BE49-F238E27FC236}">
                <a16:creationId xmlns:a16="http://schemas.microsoft.com/office/drawing/2014/main" id="{A481E2A6-07D7-781F-C0D8-C081B2362CF9}"/>
              </a:ext>
            </a:extLst>
          </p:cNvPr>
          <p:cNvSpPr txBox="1">
            <a:spLocks/>
          </p:cNvSpPr>
          <p:nvPr/>
        </p:nvSpPr>
        <p:spPr>
          <a:xfrm>
            <a:off x="590105" y="1892030"/>
            <a:ext cx="2731792" cy="1028700"/>
          </a:xfrm>
          <a:prstGeom prst="rect">
            <a:avLst/>
          </a:prstGeom>
        </p:spPr>
        <p:txBody>
          <a:bodyPr lIns="68589" tIns="34295" rIns="68589" bIns="34295">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l-GR" sz="6600" b="1" dirty="0">
                <a:solidFill>
                  <a:schemeClr val="tx1"/>
                </a:solidFill>
                <a:latin typeface="Aptos" panose="020B0004020202020204" pitchFamily="34" charset="0"/>
                <a:cs typeface="Calibri" pitchFamily="34" charset="0"/>
              </a:rPr>
              <a:t>ΕΡΓΟ</a:t>
            </a:r>
          </a:p>
        </p:txBody>
      </p:sp>
    </p:spTree>
    <p:extLst>
      <p:ext uri="{BB962C8B-B14F-4D97-AF65-F5344CB8AC3E}">
        <p14:creationId xmlns:p14="http://schemas.microsoft.com/office/powerpoint/2010/main" val="113171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396169" y="1700422"/>
            <a:ext cx="3115606" cy="3624276"/>
          </a:xfrm>
          <a:prstGeom prst="rect">
            <a:avLst/>
          </a:prstGeom>
          <a:noFill/>
          <a:ln w="9525">
            <a:noFill/>
            <a:miter lim="800000"/>
            <a:headEnd/>
            <a:tailEnd/>
          </a:ln>
          <a:effectLst/>
        </p:spPr>
      </p:pic>
      <p:sp>
        <p:nvSpPr>
          <p:cNvPr id="5" name="4 - Ορθογώνιο"/>
          <p:cNvSpPr/>
          <p:nvPr/>
        </p:nvSpPr>
        <p:spPr>
          <a:xfrm>
            <a:off x="704850" y="752475"/>
            <a:ext cx="5008283" cy="755215"/>
          </a:xfrm>
          <a:prstGeom prst="rect">
            <a:avLst/>
          </a:prstGeom>
          <a:solidFill>
            <a:schemeClr val="bg1">
              <a:lumMod val="85000"/>
            </a:schemeClr>
          </a:solidFill>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2800" dirty="0">
                <a:solidFill>
                  <a:srgbClr val="C00000"/>
                </a:solidFill>
                <a:latin typeface="Aptos" panose="020B0004020202020204" pitchFamily="34" charset="0"/>
                <a:cs typeface="Calibri" panose="020F0502020204030204" pitchFamily="34" charset="0"/>
              </a:rPr>
              <a:t>Girl with balloon, Banksy 2002</a:t>
            </a:r>
          </a:p>
        </p:txBody>
      </p:sp>
      <p:sp>
        <p:nvSpPr>
          <p:cNvPr id="6" name="5 - Ορθογώνιο"/>
          <p:cNvSpPr/>
          <p:nvPr/>
        </p:nvSpPr>
        <p:spPr>
          <a:xfrm>
            <a:off x="7056118" y="752474"/>
            <a:ext cx="3795707" cy="7552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rgbClr val="C00000"/>
                </a:solidFill>
                <a:latin typeface="Aptos" panose="020B0004020202020204" pitchFamily="34" charset="0"/>
                <a:cs typeface="Calibri" panose="020F0502020204030204" pitchFamily="34" charset="0"/>
              </a:rPr>
              <a:t>Καλοκαίρι σε πέτρες, Ηρώ 8/2019</a:t>
            </a:r>
            <a:endParaRPr lang="en-GB" sz="2800" dirty="0">
              <a:solidFill>
                <a:srgbClr val="C00000"/>
              </a:solidFill>
              <a:latin typeface="Aptos" panose="020B0004020202020204" pitchFamily="34" charset="0"/>
              <a:cs typeface="Calibri" panose="020F0502020204030204" pitchFamily="34" charset="0"/>
            </a:endParaRPr>
          </a:p>
        </p:txBody>
      </p:sp>
      <p:pic>
        <p:nvPicPr>
          <p:cNvPr id="4" name="Picture 2" descr="Το Κορίτσι με το Μπαλόνι”, ένα έργο του Μπάνκσι, έγινε κομμάτια | Parallaxi  Magazine">
            <a:extLst>
              <a:ext uri="{FF2B5EF4-FFF2-40B4-BE49-F238E27FC236}">
                <a16:creationId xmlns:a16="http://schemas.microsoft.com/office/drawing/2014/main" id="{B078F2D2-50B0-6D1B-8EA9-86B8F5505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40" y="1743768"/>
            <a:ext cx="5895975" cy="3537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02B1C-8154-D3C0-363C-E9AA6D625689}"/>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42E63E3F-5294-E215-73EC-493CA2FAA071}"/>
              </a:ext>
            </a:extLst>
          </p:cNvPr>
          <p:cNvSpPr/>
          <p:nvPr/>
        </p:nvSpPr>
        <p:spPr>
          <a:xfrm>
            <a:off x="209782" y="223265"/>
            <a:ext cx="6419619" cy="10715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l-GR" sz="4400" b="1" dirty="0">
                <a:solidFill>
                  <a:schemeClr val="tx1"/>
                </a:solidFill>
                <a:latin typeface="Aptos" panose="020B0004020202020204" pitchFamily="34" charset="0"/>
                <a:cs typeface="Calibri" panose="020F0502020204030204" pitchFamily="34" charset="0"/>
              </a:rPr>
              <a:t>ΤΙ</a:t>
            </a:r>
            <a:r>
              <a:rPr lang="el-GR" sz="4400" b="1" dirty="0">
                <a:solidFill>
                  <a:schemeClr val="bg2">
                    <a:lumMod val="50000"/>
                  </a:schemeClr>
                </a:solidFill>
                <a:latin typeface="Aptos" panose="020B0004020202020204" pitchFamily="34" charset="0"/>
                <a:cs typeface="Calibri" panose="020F0502020204030204" pitchFamily="34" charset="0"/>
              </a:rPr>
              <a:t> </a:t>
            </a:r>
            <a:r>
              <a:rPr lang="el-GR" sz="4400" b="1" dirty="0">
                <a:solidFill>
                  <a:srgbClr val="0070C0"/>
                </a:solidFill>
                <a:latin typeface="Aptos" panose="020B0004020202020204" pitchFamily="34" charset="0"/>
                <a:cs typeface="Calibri" panose="020F0502020204030204" pitchFamily="34" charset="0"/>
              </a:rPr>
              <a:t>ΔΕΝ </a:t>
            </a:r>
            <a:r>
              <a:rPr lang="el-GR" sz="4400" b="1" dirty="0">
                <a:solidFill>
                  <a:schemeClr val="tx1"/>
                </a:solidFill>
                <a:latin typeface="Aptos" panose="020B0004020202020204" pitchFamily="34" charset="0"/>
                <a:cs typeface="Calibri" panose="020F0502020204030204" pitchFamily="34" charset="0"/>
              </a:rPr>
              <a:t>ΠΡΟΣΤΑΤΕΥΕΤΑΙ</a:t>
            </a:r>
          </a:p>
        </p:txBody>
      </p:sp>
      <p:sp>
        <p:nvSpPr>
          <p:cNvPr id="7" name="Subtitle 2">
            <a:extLst>
              <a:ext uri="{FF2B5EF4-FFF2-40B4-BE49-F238E27FC236}">
                <a16:creationId xmlns:a16="http://schemas.microsoft.com/office/drawing/2014/main" id="{EC40D53E-124F-0D69-2F79-92773AC00124}"/>
              </a:ext>
            </a:extLst>
          </p:cNvPr>
          <p:cNvSpPr>
            <a:spLocks noGrp="1"/>
          </p:cNvSpPr>
          <p:nvPr>
            <p:ph type="subTitle" idx="1"/>
          </p:nvPr>
        </p:nvSpPr>
        <p:spPr>
          <a:xfrm>
            <a:off x="209782" y="1686118"/>
            <a:ext cx="11191875" cy="4948617"/>
          </a:xfrm>
        </p:spPr>
        <p:txBody>
          <a:bodyPr>
            <a:normAutofit fontScale="62500" lnSpcReduction="20000"/>
          </a:bodyPr>
          <a:lstStyle/>
          <a:p>
            <a:pPr marL="257203" indent="-257203" algn="just">
              <a:lnSpc>
                <a:spcPct val="134000"/>
              </a:lnSpc>
              <a:spcBef>
                <a:spcPts val="0"/>
              </a:spcBef>
              <a:buFont typeface="Arial" panose="020B0604020202020204" pitchFamily="34" charset="0"/>
              <a:buChar char="•"/>
            </a:pPr>
            <a:r>
              <a:rPr lang="el-GR" sz="4000" b="1" dirty="0">
                <a:latin typeface="Aptos" panose="020B0004020202020204" pitchFamily="34" charset="0"/>
                <a:cs typeface="Calibri" panose="020F0502020204030204" pitchFamily="34" charset="0"/>
              </a:rPr>
              <a:t>ιδέες </a:t>
            </a:r>
            <a:r>
              <a:rPr lang="el-GR" sz="4000" dirty="0">
                <a:latin typeface="Aptos" panose="020B0004020202020204" pitchFamily="34" charset="0"/>
                <a:cs typeface="Calibri" panose="020F0502020204030204" pitchFamily="34" charset="0"/>
              </a:rPr>
              <a:t>(κυκλοφορούν ελεύθερα – αποτελούν κοινό κτήμα),</a:t>
            </a:r>
          </a:p>
          <a:p>
            <a:pPr marL="257203" indent="-257203" algn="just">
              <a:lnSpc>
                <a:spcPct val="134000"/>
              </a:lnSpc>
              <a:spcBef>
                <a:spcPts val="0"/>
              </a:spcBef>
              <a:buFont typeface="Arial" panose="020B0604020202020204" pitchFamily="34" charset="0"/>
              <a:buChar char="•"/>
            </a:pPr>
            <a:r>
              <a:rPr lang="el-GR" sz="4000" b="1" dirty="0">
                <a:latin typeface="Aptos" panose="020B0004020202020204" pitchFamily="34" charset="0"/>
                <a:cs typeface="Calibri" panose="020F0502020204030204" pitchFamily="34" charset="0"/>
              </a:rPr>
              <a:t>διαδικασίες</a:t>
            </a:r>
            <a:r>
              <a:rPr lang="el-GR" sz="4000" dirty="0">
                <a:latin typeface="Aptos" panose="020B0004020202020204" pitchFamily="34" charset="0"/>
                <a:cs typeface="Calibri" panose="020F0502020204030204" pitchFamily="34" charset="0"/>
              </a:rPr>
              <a:t> (π.χ. παιξίματος και οδηγίες παιχνιδιών) και </a:t>
            </a:r>
            <a:r>
              <a:rPr lang="el-GR" sz="4000" b="1" dirty="0">
                <a:latin typeface="Aptos" panose="020B0004020202020204" pitchFamily="34" charset="0"/>
                <a:cs typeface="Calibri" panose="020F0502020204030204" pitchFamily="34" charset="0"/>
              </a:rPr>
              <a:t>τεχνικές</a:t>
            </a:r>
            <a:r>
              <a:rPr lang="el-GR" sz="4000" dirty="0">
                <a:latin typeface="Aptos" panose="020B0004020202020204" pitchFamily="34" charset="0"/>
                <a:cs typeface="Calibri" panose="020F0502020204030204" pitchFamily="34" charset="0"/>
              </a:rPr>
              <a:t> </a:t>
            </a:r>
          </a:p>
          <a:p>
            <a:pPr marL="257203" indent="-257203" algn="just">
              <a:lnSpc>
                <a:spcPct val="134000"/>
              </a:lnSpc>
              <a:spcBef>
                <a:spcPts val="0"/>
              </a:spcBef>
              <a:buFont typeface="Arial" panose="020B0604020202020204" pitchFamily="34" charset="0"/>
              <a:buChar char="•"/>
            </a:pPr>
            <a:r>
              <a:rPr lang="el-GR" sz="4000" dirty="0">
                <a:latin typeface="Aptos" panose="020B0004020202020204" pitchFamily="34" charset="0"/>
                <a:cs typeface="Calibri" panose="020F0502020204030204" pitchFamily="34" charset="0"/>
              </a:rPr>
              <a:t>(π.χ. δημιουργίας ενός έργου – κολλάζ, </a:t>
            </a:r>
            <a:r>
              <a:rPr lang="el-GR" sz="4000" b="1" dirty="0">
                <a:latin typeface="Aptos" panose="020B0004020202020204" pitchFamily="34" charset="0"/>
                <a:cs typeface="Calibri" panose="020F0502020204030204" pitchFamily="34" charset="0"/>
              </a:rPr>
              <a:t>τεχνοτροπίες</a:t>
            </a:r>
            <a:r>
              <a:rPr lang="el-GR" sz="4000" dirty="0">
                <a:latin typeface="Aptos" panose="020B0004020202020204" pitchFamily="34" charset="0"/>
                <a:cs typeface="Calibri" panose="020F0502020204030204" pitchFamily="34" charset="0"/>
              </a:rPr>
              <a:t> και </a:t>
            </a:r>
            <a:r>
              <a:rPr lang="el-GR" sz="4000" b="1" dirty="0">
                <a:latin typeface="Aptos" panose="020B0004020202020204" pitchFamily="34" charset="0"/>
                <a:cs typeface="Calibri" panose="020F0502020204030204" pitchFamily="34" charset="0"/>
              </a:rPr>
              <a:t>στυλ</a:t>
            </a:r>
            <a:r>
              <a:rPr lang="el-GR" sz="4000" dirty="0">
                <a:latin typeface="Aptos" panose="020B0004020202020204" pitchFamily="34" charset="0"/>
                <a:cs typeface="Calibri" panose="020F0502020204030204" pitchFamily="34" charset="0"/>
              </a:rPr>
              <a:t> – αρχιτεκτονικά, μουσικής, λόγου),</a:t>
            </a:r>
          </a:p>
          <a:p>
            <a:pPr marL="257203" indent="-257203" algn="just">
              <a:lnSpc>
                <a:spcPct val="134000"/>
              </a:lnSpc>
              <a:spcBef>
                <a:spcPts val="0"/>
              </a:spcBef>
              <a:buFont typeface="Arial" panose="020B0604020202020204" pitchFamily="34" charset="0"/>
              <a:buChar char="•"/>
            </a:pPr>
            <a:r>
              <a:rPr lang="el-GR" sz="4000" b="1" dirty="0">
                <a:latin typeface="Aptos" panose="020B0004020202020204" pitchFamily="34" charset="0"/>
                <a:cs typeface="Calibri" panose="020F0502020204030204" pitchFamily="34" charset="0"/>
              </a:rPr>
              <a:t>μέθοδοι λειτουργίας </a:t>
            </a:r>
            <a:r>
              <a:rPr lang="el-GR" sz="4000" dirty="0">
                <a:latin typeface="Aptos" panose="020B0004020202020204" pitchFamily="34" charset="0"/>
                <a:cs typeface="Calibri" panose="020F0502020204030204" pitchFamily="34" charset="0"/>
              </a:rPr>
              <a:t>(οικονομικές, επιχειρηματικές, παραγωγής προϊόντων ή παροχής υπηρεσιών) και </a:t>
            </a:r>
            <a:r>
              <a:rPr lang="el-GR" sz="4000" b="1" dirty="0">
                <a:latin typeface="Aptos" panose="020B0004020202020204" pitchFamily="34" charset="0"/>
                <a:cs typeface="Calibri" panose="020F0502020204030204" pitchFamily="34" charset="0"/>
              </a:rPr>
              <a:t>διδασκαλίας</a:t>
            </a:r>
            <a:r>
              <a:rPr lang="el-GR" sz="4000" dirty="0">
                <a:latin typeface="Aptos" panose="020B0004020202020204" pitchFamily="34" charset="0"/>
                <a:cs typeface="Calibri" panose="020F0502020204030204" pitchFamily="34" charset="0"/>
              </a:rPr>
              <a:t>,</a:t>
            </a:r>
          </a:p>
          <a:p>
            <a:pPr marL="257203" indent="-257203" algn="just">
              <a:lnSpc>
                <a:spcPct val="134000"/>
              </a:lnSpc>
              <a:spcBef>
                <a:spcPts val="0"/>
              </a:spcBef>
              <a:buFont typeface="Arial" panose="020B0604020202020204" pitchFamily="34" charset="0"/>
              <a:buChar char="•"/>
            </a:pPr>
            <a:r>
              <a:rPr lang="el-GR" sz="4000" b="1" dirty="0">
                <a:latin typeface="Aptos" panose="020B0004020202020204" pitchFamily="34" charset="0"/>
                <a:cs typeface="Calibri" panose="020F0502020204030204" pitchFamily="34" charset="0"/>
              </a:rPr>
              <a:t>μαθηματικές έννοιες</a:t>
            </a:r>
            <a:r>
              <a:rPr lang="el-GR" sz="4000" dirty="0">
                <a:latin typeface="Aptos" panose="020B0004020202020204" pitchFamily="34" charset="0"/>
                <a:cs typeface="Calibri" panose="020F0502020204030204" pitchFamily="34" charset="0"/>
              </a:rPr>
              <a:t> και </a:t>
            </a:r>
            <a:r>
              <a:rPr lang="el-GR" sz="4000" b="1" dirty="0">
                <a:latin typeface="Aptos" panose="020B0004020202020204" pitchFamily="34" charset="0"/>
                <a:cs typeface="Calibri" panose="020F0502020204030204" pitchFamily="34" charset="0"/>
              </a:rPr>
              <a:t>τύποι</a:t>
            </a:r>
            <a:r>
              <a:rPr lang="el-GR" sz="4000" dirty="0">
                <a:latin typeface="Aptos" panose="020B0004020202020204" pitchFamily="34" charset="0"/>
                <a:cs typeface="Calibri" panose="020F0502020204030204" pitchFamily="34" charset="0"/>
              </a:rPr>
              <a:t>, </a:t>
            </a:r>
            <a:r>
              <a:rPr lang="el-GR" sz="4000" b="1" dirty="0">
                <a:latin typeface="Aptos" panose="020B0004020202020204" pitchFamily="34" charset="0"/>
                <a:cs typeface="Calibri" panose="020F0502020204030204" pitchFamily="34" charset="0"/>
              </a:rPr>
              <a:t>αριθμητικά στοιχεία</a:t>
            </a:r>
          </a:p>
          <a:p>
            <a:pPr marL="257203" indent="-257203" algn="just">
              <a:lnSpc>
                <a:spcPct val="134000"/>
              </a:lnSpc>
              <a:spcBef>
                <a:spcPts val="0"/>
              </a:spcBef>
              <a:buFont typeface="Arial" panose="020B0604020202020204" pitchFamily="34" charset="0"/>
              <a:buChar char="•"/>
            </a:pPr>
            <a:r>
              <a:rPr lang="el-GR" sz="4000" b="1" dirty="0">
                <a:latin typeface="Aptos" panose="020B0004020202020204" pitchFamily="34" charset="0"/>
                <a:cs typeface="Calibri" panose="020F0502020204030204" pitchFamily="34" charset="0"/>
              </a:rPr>
              <a:t>απλά στοιχεία</a:t>
            </a:r>
            <a:r>
              <a:rPr lang="el-GR" sz="4000" dirty="0">
                <a:latin typeface="Aptos" panose="020B0004020202020204" pitchFamily="34" charset="0"/>
                <a:cs typeface="Calibri" panose="020F0502020204030204" pitchFamily="34" charset="0"/>
              </a:rPr>
              <a:t> και </a:t>
            </a:r>
            <a:r>
              <a:rPr lang="el-GR" sz="4000" b="1" dirty="0">
                <a:latin typeface="Aptos" panose="020B0004020202020204" pitchFamily="34" charset="0"/>
                <a:cs typeface="Calibri" panose="020F0502020204030204" pitchFamily="34" charset="0"/>
              </a:rPr>
              <a:t>γεγονότα</a:t>
            </a:r>
            <a:r>
              <a:rPr lang="el-GR" sz="4000" dirty="0">
                <a:latin typeface="Aptos" panose="020B0004020202020204" pitchFamily="34" charset="0"/>
                <a:cs typeface="Calibri" panose="020F0502020204030204" pitchFamily="34" charset="0"/>
              </a:rPr>
              <a:t>,</a:t>
            </a:r>
          </a:p>
          <a:p>
            <a:pPr marL="257203" indent="-257203" algn="just">
              <a:lnSpc>
                <a:spcPct val="134000"/>
              </a:lnSpc>
              <a:spcBef>
                <a:spcPts val="0"/>
              </a:spcBef>
              <a:buFont typeface="Arial" panose="020B0604020202020204" pitchFamily="34" charset="0"/>
              <a:buChar char="•"/>
            </a:pPr>
            <a:r>
              <a:rPr lang="el-GR" sz="4000" b="1" dirty="0">
                <a:latin typeface="Aptos" panose="020B0004020202020204" pitchFamily="34" charset="0"/>
                <a:cs typeface="Calibri" panose="020F0502020204030204" pitchFamily="34" charset="0"/>
              </a:rPr>
              <a:t>νομοθετικά, διοικητικά ή δικαστικά κείμενα, </a:t>
            </a:r>
          </a:p>
          <a:p>
            <a:pPr marL="257203" indent="-257203" algn="just">
              <a:lnSpc>
                <a:spcPct val="134000"/>
              </a:lnSpc>
              <a:spcBef>
                <a:spcPts val="0"/>
              </a:spcBef>
              <a:buFont typeface="Arial" panose="020B0604020202020204" pitchFamily="34" charset="0"/>
              <a:buChar char="•"/>
            </a:pPr>
            <a:r>
              <a:rPr lang="el-GR" sz="4000" dirty="0">
                <a:latin typeface="Aptos" panose="020B0004020202020204" pitchFamily="34" charset="0"/>
                <a:cs typeface="Calibri" panose="020F0502020204030204" pitchFamily="34" charset="0"/>
              </a:rPr>
              <a:t>εκφράσεις </a:t>
            </a:r>
            <a:r>
              <a:rPr lang="el-GR" sz="4000" b="1" dirty="0">
                <a:latin typeface="Aptos" panose="020B0004020202020204" pitchFamily="34" charset="0"/>
                <a:cs typeface="Calibri" panose="020F0502020204030204" pitchFamily="34" charset="0"/>
              </a:rPr>
              <a:t>λαϊκής παράδοσης</a:t>
            </a:r>
            <a:r>
              <a:rPr lang="el-GR" sz="4000" dirty="0">
                <a:latin typeface="Aptos" panose="020B0004020202020204" pitchFamily="34" charset="0"/>
                <a:cs typeface="Calibri" panose="020F0502020204030204" pitchFamily="34" charset="0"/>
              </a:rPr>
              <a:t>,</a:t>
            </a:r>
            <a:endParaRPr lang="en-US" sz="4000" dirty="0">
              <a:latin typeface="Aptos" panose="020B0004020202020204" pitchFamily="34" charset="0"/>
              <a:cs typeface="Calibri" panose="020F0502020204030204" pitchFamily="34" charset="0"/>
            </a:endParaRPr>
          </a:p>
          <a:p>
            <a:pPr marL="257203" indent="-257203" algn="just">
              <a:lnSpc>
                <a:spcPct val="134000"/>
              </a:lnSpc>
              <a:spcBef>
                <a:spcPts val="0"/>
              </a:spcBef>
              <a:buFont typeface="Arial" panose="020B0604020202020204" pitchFamily="34" charset="0"/>
              <a:buChar char="•"/>
            </a:pPr>
            <a:r>
              <a:rPr lang="el-GR" sz="4000" dirty="0">
                <a:latin typeface="Aptos" panose="020B0004020202020204" pitchFamily="34" charset="0"/>
                <a:cs typeface="Calibri" panose="020F0502020204030204" pitchFamily="34" charset="0"/>
              </a:rPr>
              <a:t>τα έργα των οποίων η </a:t>
            </a:r>
            <a:r>
              <a:rPr lang="el-GR" sz="4000" b="1" dirty="0">
                <a:latin typeface="Aptos" panose="020B0004020202020204" pitchFamily="34" charset="0"/>
                <a:cs typeface="Calibri" panose="020F0502020204030204" pitchFamily="34" charset="0"/>
              </a:rPr>
              <a:t>διάρκεια προστασίας έχει λήξει.</a:t>
            </a:r>
          </a:p>
          <a:p>
            <a:endParaRPr lang="en-US" dirty="0">
              <a:solidFill>
                <a:schemeClr val="tx1"/>
              </a:solidFill>
            </a:endParaRPr>
          </a:p>
        </p:txBody>
      </p:sp>
    </p:spTree>
    <p:extLst>
      <p:ext uri="{BB962C8B-B14F-4D97-AF65-F5344CB8AC3E}">
        <p14:creationId xmlns:p14="http://schemas.microsoft.com/office/powerpoint/2010/main" val="1476626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687</TotalTime>
  <Words>2068</Words>
  <Application>Microsoft Office PowerPoint</Application>
  <PresentationFormat>Widescreen</PresentationFormat>
  <Paragraphs>293</Paragraphs>
  <Slides>37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Aptos</vt:lpstr>
      <vt:lpstr>Arial</vt:lpstr>
      <vt:lpstr>Calibri</vt:lpstr>
      <vt:lpstr>Calibri Light</vt:lpstr>
      <vt:lpstr>Candara Light</vt:lpstr>
      <vt:lpstr>Roboto</vt:lpstr>
      <vt:lpstr>Segoe UI Historic</vt:lpstr>
      <vt:lpstr>Wingdings</vt:lpstr>
      <vt:lpstr>Wingdings 3</vt:lpstr>
      <vt:lpstr>Office Theme</vt:lpstr>
      <vt:lpstr>Πνευματική Ιδιοκτησία και Έρευνα:  Bασικές Αρχές και  Τεχνητή Νοημοσύνη </vt:lpstr>
      <vt:lpstr>PowerPoint Presentation</vt:lpstr>
      <vt:lpstr>PowerPoint Presentation</vt:lpstr>
      <vt:lpstr>ΣΥΓΓΕΝΙΚΟ ΔΙΚΑΙΩΜΑ</vt:lpstr>
      <vt:lpstr>ΕΡΓΟ</vt:lpstr>
      <vt:lpstr>PowerPoint Presentation</vt:lpstr>
      <vt:lpstr>PowerPoint Presentation</vt:lpstr>
      <vt:lpstr>PowerPoint Presentation</vt:lpstr>
      <vt:lpstr>PowerPoint Presentation</vt:lpstr>
      <vt:lpstr>PowerPoint Presentation</vt:lpstr>
      <vt:lpstr>Ποιος είναι ο δικαιούχος του δικαιώματος  πνευματικής ιδιοκτησίας;</vt:lpstr>
      <vt:lpstr>PowerPoint Presentation</vt:lpstr>
      <vt:lpstr>ΠΕΡΙΟΥΣΙΑΚΟ ΔΙΚΑΙΩΜΑ - ΕΞΟΥΣΙΕΣ</vt:lpstr>
      <vt:lpstr>ΠΕΡΙΟΥΣΙΑΚΟ ΔΙΚΑΙΩΜΑ - ΕΞΟΥΣΙΕΣ</vt:lpstr>
      <vt:lpstr>PowerPoint Presentation</vt:lpstr>
      <vt:lpstr>PowerPoint Presentation</vt:lpstr>
      <vt:lpstr>PowerPoint Presentation</vt:lpstr>
      <vt:lpstr>PowerPoint Presentation</vt:lpstr>
      <vt:lpstr>ΝΟΜΙΜΗ ΧΡΗΣΗ</vt:lpstr>
      <vt:lpstr>PowerPoint Presentation</vt:lpstr>
      <vt:lpstr>ΣΚΟΠΟΣ   </vt:lpstr>
      <vt:lpstr>PowerPoint Presentation</vt:lpstr>
      <vt:lpstr>ΕΞΑΙΡΕΣΕΙΣ ΓΙΑ ΤΗΝ ΕΚΠΑΙΔΕΥΣΗ</vt:lpstr>
      <vt:lpstr>Μερικά βασικά νούμερα</vt:lpstr>
      <vt:lpstr>Άρθρο 21A ν. 2121/1993 Εξόρυξη κειμένων και δεδομένων, του ερευνητικού οργανισμού και του ιδρύματος πολιτιστικής κληρονομιάς (TDM για έρευνα)</vt:lpstr>
      <vt:lpstr>Προϋποθέσεις:</vt:lpstr>
      <vt:lpstr>Σύγκριση TDM για έρευνα με εξαίρεση α. 21Β ν. 2121/1993: Εξαίρεση της εξόρυξης κειμένων και δεδομένων από την αναπαραγωγή και εξαγωγή νομίμως προσβάσιμων έργων και άλλου υλικού</vt:lpstr>
      <vt:lpstr>Δημιουργία και Τεχνητή Νοημοσύνη</vt:lpstr>
      <vt:lpstr>PowerPoint Presentation</vt:lpstr>
      <vt:lpstr>PowerPoint Presentation</vt:lpstr>
      <vt:lpstr>PowerPoint Presentation</vt:lpstr>
      <vt:lpstr>PowerPoint Presentation</vt:lpstr>
      <vt:lpstr>AI Generated Works </vt:lpstr>
      <vt:lpstr>PowerPoint Presentation</vt:lpstr>
      <vt:lpstr>PowerPoint Presentation</vt:lpstr>
      <vt:lpstr>PowerPoint Presentation</vt:lpstr>
      <vt:lpstr>Ευχαριστώ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Maria Sinanidou</dc:creator>
  <cp:lastModifiedBy>Maria Sinanidou</cp:lastModifiedBy>
  <cp:revision>5</cp:revision>
  <dcterms:created xsi:type="dcterms:W3CDTF">2026-02-27T11:59:55Z</dcterms:created>
  <dcterms:modified xsi:type="dcterms:W3CDTF">2026-02-27T23:27:33Z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